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media/image4.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672" r:id="rId4"/>
    <p:sldMasterId id="2147483678" r:id="rId5"/>
    <p:sldMasterId id="2147483684" r:id="rId6"/>
    <p:sldMasterId id="2147483690" r:id="rId7"/>
    <p:sldMasterId id="2147483696" r:id="rId8"/>
    <p:sldMasterId id="2147483702" r:id="rId9"/>
  </p:sldMasterIdLst>
  <p:notesMasterIdLst>
    <p:notesMasterId r:id="rId48"/>
  </p:notesMasterIdLst>
  <p:sldIdLst>
    <p:sldId id="256" r:id="rId10"/>
    <p:sldId id="257" r:id="rId11"/>
    <p:sldId id="264" r:id="rId12"/>
    <p:sldId id="262" r:id="rId13"/>
    <p:sldId id="263" r:id="rId14"/>
    <p:sldId id="265" r:id="rId15"/>
    <p:sldId id="266" r:id="rId16"/>
    <p:sldId id="267" r:id="rId17"/>
    <p:sldId id="314" r:id="rId18"/>
    <p:sldId id="268" r:id="rId19"/>
    <p:sldId id="296" r:id="rId20"/>
    <p:sldId id="258" r:id="rId21"/>
    <p:sldId id="304" r:id="rId22"/>
    <p:sldId id="312" r:id="rId23"/>
    <p:sldId id="290" r:id="rId24"/>
    <p:sldId id="291" r:id="rId25"/>
    <p:sldId id="292" r:id="rId26"/>
    <p:sldId id="313" r:id="rId27"/>
    <p:sldId id="293" r:id="rId28"/>
    <p:sldId id="297" r:id="rId29"/>
    <p:sldId id="300" r:id="rId30"/>
    <p:sldId id="301" r:id="rId31"/>
    <p:sldId id="305" r:id="rId32"/>
    <p:sldId id="298" r:id="rId33"/>
    <p:sldId id="299" r:id="rId34"/>
    <p:sldId id="306" r:id="rId35"/>
    <p:sldId id="307" r:id="rId36"/>
    <p:sldId id="302" r:id="rId37"/>
    <p:sldId id="303" r:id="rId38"/>
    <p:sldId id="259" r:id="rId39"/>
    <p:sldId id="260" r:id="rId40"/>
    <p:sldId id="261" r:id="rId41"/>
    <p:sldId id="294" r:id="rId42"/>
    <p:sldId id="295" r:id="rId43"/>
    <p:sldId id="308" r:id="rId44"/>
    <p:sldId id="309" r:id="rId45"/>
    <p:sldId id="310" r:id="rId46"/>
    <p:sldId id="311" r:id="rId4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ΞΕΝΟΦΩΝ ΣΠΗΛΙΩΤΗΣ" initials="ΞΣ" lastIdx="0" clrIdx="0">
    <p:extLst>
      <p:ext uri="{19B8F6BF-5375-455C-9EA6-DF929625EA0E}">
        <p15:presenceInfo xmlns:p15="http://schemas.microsoft.com/office/powerpoint/2012/main" userId="b41cf42f78ba0f0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239" autoAdjust="0"/>
  </p:normalViewPr>
  <p:slideViewPr>
    <p:cSldViewPr snapToGrid="0">
      <p:cViewPr varScale="1">
        <p:scale>
          <a:sx n="79" d="100"/>
          <a:sy n="79" d="100"/>
        </p:scale>
        <p:origin x="4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84515A-0932-477A-9A86-82415467D4B4}" type="datetimeFigureOut">
              <a:rPr lang="el-GR" smtClean="0"/>
              <a:t>17/9/2020</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CCDBF6-2789-43B6-A52D-FA0D6D2750C4}" type="slidenum">
              <a:rPr lang="el-GR" smtClean="0"/>
              <a:t>‹#›</a:t>
            </a:fld>
            <a:endParaRPr lang="el-GR"/>
          </a:p>
        </p:txBody>
      </p:sp>
    </p:spTree>
    <p:extLst>
      <p:ext uri="{BB962C8B-B14F-4D97-AF65-F5344CB8AC3E}">
        <p14:creationId xmlns:p14="http://schemas.microsoft.com/office/powerpoint/2010/main" val="1735261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103429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65066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43CCDBF6-2789-43B6-A52D-FA0D6D2750C4}" type="slidenum">
              <a:rPr lang="el-GR" smtClean="0"/>
              <a:t>37</a:t>
            </a:fld>
            <a:endParaRPr lang="el-GR"/>
          </a:p>
        </p:txBody>
      </p:sp>
    </p:spTree>
    <p:extLst>
      <p:ext uri="{BB962C8B-B14F-4D97-AF65-F5344CB8AC3E}">
        <p14:creationId xmlns:p14="http://schemas.microsoft.com/office/powerpoint/2010/main" val="1585545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916431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669752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482236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935789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2357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p>
            <a:fld id="{F821C7B6-DA82-4DB0-80C2-B5C242484982}" type="datetimeFigureOut">
              <a:rPr lang="el-GR" smtClean="0"/>
              <a:t>17/9/2020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DD39916-33E6-40D6-BAE0-67A7806ADD40}" type="slidenum">
              <a:rPr lang="el-GR" smtClean="0"/>
              <a:t>‹#›</a:t>
            </a:fld>
            <a:endParaRPr lang="el-GR"/>
          </a:p>
        </p:txBody>
      </p:sp>
    </p:spTree>
    <p:extLst>
      <p:ext uri="{BB962C8B-B14F-4D97-AF65-F5344CB8AC3E}">
        <p14:creationId xmlns:p14="http://schemas.microsoft.com/office/powerpoint/2010/main" val="4039321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F821C7B6-DA82-4DB0-80C2-B5C242484982}" type="datetimeFigureOut">
              <a:rPr lang="el-GR" smtClean="0"/>
              <a:t>17/9/2020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DD39916-33E6-40D6-BAE0-67A7806ADD40}" type="slidenum">
              <a:rPr lang="el-GR" smtClean="0"/>
              <a:t>‹#›</a:t>
            </a:fld>
            <a:endParaRPr lang="el-GR"/>
          </a:p>
        </p:txBody>
      </p:sp>
    </p:spTree>
    <p:extLst>
      <p:ext uri="{BB962C8B-B14F-4D97-AF65-F5344CB8AC3E}">
        <p14:creationId xmlns:p14="http://schemas.microsoft.com/office/powerpoint/2010/main" val="3802240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F821C7B6-DA82-4DB0-80C2-B5C242484982}" type="datetimeFigureOut">
              <a:rPr lang="el-GR" smtClean="0"/>
              <a:t>17/9/2020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DD39916-33E6-40D6-BAE0-67A7806ADD40}" type="slidenum">
              <a:rPr lang="el-GR" smtClean="0"/>
              <a:t>‹#›</a:t>
            </a:fld>
            <a:endParaRPr lang="el-GR"/>
          </a:p>
        </p:txBody>
      </p:sp>
    </p:spTree>
    <p:extLst>
      <p:ext uri="{BB962C8B-B14F-4D97-AF65-F5344CB8AC3E}">
        <p14:creationId xmlns:p14="http://schemas.microsoft.com/office/powerpoint/2010/main" val="3476045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5" name="Holder 5"/>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343710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CE1E82"/>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4000" b="0" i="0">
                <a:solidFill>
                  <a:srgbClr val="CE1E82"/>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5" name="Holder 5"/>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938885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66889" y="285102"/>
            <a:ext cx="2881249" cy="111024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200" b="1" i="0">
                <a:solidFill>
                  <a:srgbClr val="CE1E82"/>
                </a:solidFill>
                <a:latin typeface="Calibri"/>
                <a:cs typeface="Calibri"/>
              </a:defRPr>
            </a:lvl1pPr>
          </a:lstStyle>
          <a:p>
            <a:endParaRPr/>
          </a:p>
        </p:txBody>
      </p:sp>
      <p:sp>
        <p:nvSpPr>
          <p:cNvPr id="3" name="Holder 3"/>
          <p:cNvSpPr>
            <a:spLocks noGrp="1"/>
          </p:cNvSpPr>
          <p:nvPr>
            <p:ph sz="half" idx="2"/>
          </p:nvPr>
        </p:nvSpPr>
        <p:spPr>
          <a:xfrm>
            <a:off x="2347976" y="1825879"/>
            <a:ext cx="3431540" cy="4712970"/>
          </a:xfrm>
          <a:prstGeom prst="rect">
            <a:avLst/>
          </a:prstGeom>
        </p:spPr>
        <p:txBody>
          <a:bodyPr wrap="square" lIns="0" tIns="0" rIns="0" bIns="0">
            <a:spAutoFit/>
          </a:bodyPr>
          <a:lstStyle>
            <a:lvl1pPr>
              <a:defRPr sz="2400" b="1" i="0">
                <a:solidFill>
                  <a:schemeClr val="bg1"/>
                </a:solidFill>
                <a:latin typeface="Calibri"/>
                <a:cs typeface="Calibri"/>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6" name="Holder 6"/>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3415672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66889" y="285102"/>
            <a:ext cx="2881249" cy="111024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bk object 19"/>
          <p:cNvSpPr/>
          <p:nvPr/>
        </p:nvSpPr>
        <p:spPr>
          <a:xfrm>
            <a:off x="838200" y="218693"/>
            <a:ext cx="3038475" cy="1292225"/>
          </a:xfrm>
          <a:custGeom>
            <a:avLst/>
            <a:gdLst/>
            <a:ahLst/>
            <a:cxnLst/>
            <a:rect l="l" t="t" r="r" b="b"/>
            <a:pathLst>
              <a:path w="3038475" h="1292225">
                <a:moveTo>
                  <a:pt x="0" y="1292097"/>
                </a:moveTo>
                <a:lnTo>
                  <a:pt x="3038094" y="1292097"/>
                </a:lnTo>
                <a:lnTo>
                  <a:pt x="3038094" y="0"/>
                </a:lnTo>
                <a:lnTo>
                  <a:pt x="0" y="0"/>
                </a:lnTo>
                <a:lnTo>
                  <a:pt x="0" y="12920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200" b="1" i="0">
                <a:solidFill>
                  <a:srgbClr val="CE1E82"/>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4" name="Holder 4"/>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1760301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66889" y="285102"/>
            <a:ext cx="2881249" cy="111024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3" name="Holder 3"/>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3958341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5" name="Holder 5"/>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3413246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CE1E82"/>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4000" b="0" i="0">
                <a:solidFill>
                  <a:srgbClr val="CE1E82"/>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5" name="Holder 5"/>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41013873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66889" y="285102"/>
            <a:ext cx="2881249" cy="111024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200" b="1" i="0">
                <a:solidFill>
                  <a:srgbClr val="CE1E82"/>
                </a:solidFill>
                <a:latin typeface="Calibri"/>
                <a:cs typeface="Calibri"/>
              </a:defRPr>
            </a:lvl1pPr>
          </a:lstStyle>
          <a:p>
            <a:endParaRPr/>
          </a:p>
        </p:txBody>
      </p:sp>
      <p:sp>
        <p:nvSpPr>
          <p:cNvPr id="3" name="Holder 3"/>
          <p:cNvSpPr>
            <a:spLocks noGrp="1"/>
          </p:cNvSpPr>
          <p:nvPr>
            <p:ph sz="half" idx="2"/>
          </p:nvPr>
        </p:nvSpPr>
        <p:spPr>
          <a:xfrm>
            <a:off x="2347976" y="1825879"/>
            <a:ext cx="3431540" cy="4712970"/>
          </a:xfrm>
          <a:prstGeom prst="rect">
            <a:avLst/>
          </a:prstGeom>
        </p:spPr>
        <p:txBody>
          <a:bodyPr wrap="square" lIns="0" tIns="0" rIns="0" bIns="0">
            <a:spAutoFit/>
          </a:bodyPr>
          <a:lstStyle>
            <a:lvl1pPr>
              <a:defRPr sz="2400" b="1" i="0">
                <a:solidFill>
                  <a:schemeClr val="bg1"/>
                </a:solidFill>
                <a:latin typeface="Calibri"/>
                <a:cs typeface="Calibri"/>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6" name="Holder 6"/>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1100135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F821C7B6-DA82-4DB0-80C2-B5C242484982}" type="datetimeFigureOut">
              <a:rPr lang="el-GR" smtClean="0"/>
              <a:t>17/9/2020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DD39916-33E6-40D6-BAE0-67A7806ADD40}" type="slidenum">
              <a:rPr lang="el-GR" smtClean="0"/>
              <a:t>‹#›</a:t>
            </a:fld>
            <a:endParaRPr lang="el-GR"/>
          </a:p>
        </p:txBody>
      </p:sp>
    </p:spTree>
    <p:extLst>
      <p:ext uri="{BB962C8B-B14F-4D97-AF65-F5344CB8AC3E}">
        <p14:creationId xmlns:p14="http://schemas.microsoft.com/office/powerpoint/2010/main" val="1616949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66889" y="285102"/>
            <a:ext cx="2881249" cy="111024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bk object 19"/>
          <p:cNvSpPr/>
          <p:nvPr/>
        </p:nvSpPr>
        <p:spPr>
          <a:xfrm>
            <a:off x="838200" y="218693"/>
            <a:ext cx="3038475" cy="1292225"/>
          </a:xfrm>
          <a:custGeom>
            <a:avLst/>
            <a:gdLst/>
            <a:ahLst/>
            <a:cxnLst/>
            <a:rect l="l" t="t" r="r" b="b"/>
            <a:pathLst>
              <a:path w="3038475" h="1292225">
                <a:moveTo>
                  <a:pt x="0" y="1292097"/>
                </a:moveTo>
                <a:lnTo>
                  <a:pt x="3038094" y="1292097"/>
                </a:lnTo>
                <a:lnTo>
                  <a:pt x="3038094" y="0"/>
                </a:lnTo>
                <a:lnTo>
                  <a:pt x="0" y="0"/>
                </a:lnTo>
                <a:lnTo>
                  <a:pt x="0" y="12920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200" b="1" i="0">
                <a:solidFill>
                  <a:srgbClr val="CE1E82"/>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4" name="Holder 4"/>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2701621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66889" y="285102"/>
            <a:ext cx="2881249" cy="111024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3" name="Holder 3"/>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632454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5" name="Holder 5"/>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834032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CE1E82"/>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4000" b="0" i="0">
                <a:solidFill>
                  <a:srgbClr val="CE1E82"/>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5" name="Holder 5"/>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3550416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66889" y="285102"/>
            <a:ext cx="2881249" cy="111024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200" b="1" i="0">
                <a:solidFill>
                  <a:srgbClr val="CE1E82"/>
                </a:solidFill>
                <a:latin typeface="Calibri"/>
                <a:cs typeface="Calibri"/>
              </a:defRPr>
            </a:lvl1pPr>
          </a:lstStyle>
          <a:p>
            <a:endParaRPr/>
          </a:p>
        </p:txBody>
      </p:sp>
      <p:sp>
        <p:nvSpPr>
          <p:cNvPr id="3" name="Holder 3"/>
          <p:cNvSpPr>
            <a:spLocks noGrp="1"/>
          </p:cNvSpPr>
          <p:nvPr>
            <p:ph sz="half" idx="2"/>
          </p:nvPr>
        </p:nvSpPr>
        <p:spPr>
          <a:xfrm>
            <a:off x="2347976" y="1825879"/>
            <a:ext cx="3431540" cy="4712970"/>
          </a:xfrm>
          <a:prstGeom prst="rect">
            <a:avLst/>
          </a:prstGeom>
        </p:spPr>
        <p:txBody>
          <a:bodyPr wrap="square" lIns="0" tIns="0" rIns="0" bIns="0">
            <a:spAutoFit/>
          </a:bodyPr>
          <a:lstStyle>
            <a:lvl1pPr>
              <a:defRPr sz="2400" b="1" i="0">
                <a:solidFill>
                  <a:schemeClr val="bg1"/>
                </a:solidFill>
                <a:latin typeface="Calibri"/>
                <a:cs typeface="Calibri"/>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6" name="Holder 6"/>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3365837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66889" y="285102"/>
            <a:ext cx="2881249" cy="111024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bk object 19"/>
          <p:cNvSpPr/>
          <p:nvPr/>
        </p:nvSpPr>
        <p:spPr>
          <a:xfrm>
            <a:off x="838200" y="218693"/>
            <a:ext cx="3038475" cy="1292225"/>
          </a:xfrm>
          <a:custGeom>
            <a:avLst/>
            <a:gdLst/>
            <a:ahLst/>
            <a:cxnLst/>
            <a:rect l="l" t="t" r="r" b="b"/>
            <a:pathLst>
              <a:path w="3038475" h="1292225">
                <a:moveTo>
                  <a:pt x="0" y="1292097"/>
                </a:moveTo>
                <a:lnTo>
                  <a:pt x="3038094" y="1292097"/>
                </a:lnTo>
                <a:lnTo>
                  <a:pt x="3038094" y="0"/>
                </a:lnTo>
                <a:lnTo>
                  <a:pt x="0" y="0"/>
                </a:lnTo>
                <a:lnTo>
                  <a:pt x="0" y="12920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200" b="1" i="0">
                <a:solidFill>
                  <a:srgbClr val="CE1E82"/>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4" name="Holder 4"/>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1607621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66889" y="285102"/>
            <a:ext cx="2881249" cy="111024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3" name="Holder 3"/>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18311207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5" name="Holder 5"/>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3333599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CE1E82"/>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4000" b="0" i="0">
                <a:solidFill>
                  <a:srgbClr val="CE1E82"/>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5" name="Holder 5"/>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243193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66889" y="285102"/>
            <a:ext cx="2881249" cy="111024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200" b="1" i="0">
                <a:solidFill>
                  <a:srgbClr val="CE1E82"/>
                </a:solidFill>
                <a:latin typeface="Calibri"/>
                <a:cs typeface="Calibri"/>
              </a:defRPr>
            </a:lvl1pPr>
          </a:lstStyle>
          <a:p>
            <a:endParaRPr/>
          </a:p>
        </p:txBody>
      </p:sp>
      <p:sp>
        <p:nvSpPr>
          <p:cNvPr id="3" name="Holder 3"/>
          <p:cNvSpPr>
            <a:spLocks noGrp="1"/>
          </p:cNvSpPr>
          <p:nvPr>
            <p:ph sz="half" idx="2"/>
          </p:nvPr>
        </p:nvSpPr>
        <p:spPr>
          <a:xfrm>
            <a:off x="2347976" y="1825879"/>
            <a:ext cx="3431540" cy="4712970"/>
          </a:xfrm>
          <a:prstGeom prst="rect">
            <a:avLst/>
          </a:prstGeom>
        </p:spPr>
        <p:txBody>
          <a:bodyPr wrap="square" lIns="0" tIns="0" rIns="0" bIns="0">
            <a:spAutoFit/>
          </a:bodyPr>
          <a:lstStyle>
            <a:lvl1pPr>
              <a:defRPr sz="2400" b="1" i="0">
                <a:solidFill>
                  <a:schemeClr val="bg1"/>
                </a:solidFill>
                <a:latin typeface="Calibri"/>
                <a:cs typeface="Calibri"/>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6" name="Holder 6"/>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2187601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p>
            <a:fld id="{F821C7B6-DA82-4DB0-80C2-B5C242484982}" type="datetimeFigureOut">
              <a:rPr lang="el-GR" smtClean="0"/>
              <a:t>17/9/2020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DD39916-33E6-40D6-BAE0-67A7806ADD40}" type="slidenum">
              <a:rPr lang="el-GR" smtClean="0"/>
              <a:t>‹#›</a:t>
            </a:fld>
            <a:endParaRPr lang="el-GR"/>
          </a:p>
        </p:txBody>
      </p:sp>
    </p:spTree>
    <p:extLst>
      <p:ext uri="{BB962C8B-B14F-4D97-AF65-F5344CB8AC3E}">
        <p14:creationId xmlns:p14="http://schemas.microsoft.com/office/powerpoint/2010/main" val="4013598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66889" y="285102"/>
            <a:ext cx="2881249" cy="111024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bk object 19"/>
          <p:cNvSpPr/>
          <p:nvPr/>
        </p:nvSpPr>
        <p:spPr>
          <a:xfrm>
            <a:off x="838200" y="218693"/>
            <a:ext cx="3038475" cy="1292225"/>
          </a:xfrm>
          <a:custGeom>
            <a:avLst/>
            <a:gdLst/>
            <a:ahLst/>
            <a:cxnLst/>
            <a:rect l="l" t="t" r="r" b="b"/>
            <a:pathLst>
              <a:path w="3038475" h="1292225">
                <a:moveTo>
                  <a:pt x="0" y="1292097"/>
                </a:moveTo>
                <a:lnTo>
                  <a:pt x="3038094" y="1292097"/>
                </a:lnTo>
                <a:lnTo>
                  <a:pt x="3038094" y="0"/>
                </a:lnTo>
                <a:lnTo>
                  <a:pt x="0" y="0"/>
                </a:lnTo>
                <a:lnTo>
                  <a:pt x="0" y="12920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200" b="1" i="0">
                <a:solidFill>
                  <a:srgbClr val="CE1E82"/>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4" name="Holder 4"/>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4085867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66889" y="285102"/>
            <a:ext cx="2881249" cy="111024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3" name="Holder 3"/>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23530347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5" name="Holder 5"/>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37531520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CE1E82"/>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4000" b="0" i="0">
                <a:solidFill>
                  <a:srgbClr val="CE1E82"/>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5" name="Holder 5"/>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4148977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66889" y="285102"/>
            <a:ext cx="2881249" cy="111024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200" b="1" i="0">
                <a:solidFill>
                  <a:srgbClr val="CE1E82"/>
                </a:solidFill>
                <a:latin typeface="Calibri"/>
                <a:cs typeface="Calibri"/>
              </a:defRPr>
            </a:lvl1pPr>
          </a:lstStyle>
          <a:p>
            <a:endParaRPr/>
          </a:p>
        </p:txBody>
      </p:sp>
      <p:sp>
        <p:nvSpPr>
          <p:cNvPr id="3" name="Holder 3"/>
          <p:cNvSpPr>
            <a:spLocks noGrp="1"/>
          </p:cNvSpPr>
          <p:nvPr>
            <p:ph sz="half" idx="2"/>
          </p:nvPr>
        </p:nvSpPr>
        <p:spPr>
          <a:xfrm>
            <a:off x="2347976" y="1825879"/>
            <a:ext cx="3431540" cy="4712970"/>
          </a:xfrm>
          <a:prstGeom prst="rect">
            <a:avLst/>
          </a:prstGeom>
        </p:spPr>
        <p:txBody>
          <a:bodyPr wrap="square" lIns="0" tIns="0" rIns="0" bIns="0">
            <a:spAutoFit/>
          </a:bodyPr>
          <a:lstStyle>
            <a:lvl1pPr>
              <a:defRPr sz="2400" b="1" i="0">
                <a:solidFill>
                  <a:schemeClr val="bg1"/>
                </a:solidFill>
                <a:latin typeface="Calibri"/>
                <a:cs typeface="Calibri"/>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6" name="Holder 6"/>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433950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66889" y="285102"/>
            <a:ext cx="2881249" cy="111024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bk object 19"/>
          <p:cNvSpPr/>
          <p:nvPr/>
        </p:nvSpPr>
        <p:spPr>
          <a:xfrm>
            <a:off x="838200" y="218693"/>
            <a:ext cx="3038475" cy="1292225"/>
          </a:xfrm>
          <a:custGeom>
            <a:avLst/>
            <a:gdLst/>
            <a:ahLst/>
            <a:cxnLst/>
            <a:rect l="l" t="t" r="r" b="b"/>
            <a:pathLst>
              <a:path w="3038475" h="1292225">
                <a:moveTo>
                  <a:pt x="0" y="1292097"/>
                </a:moveTo>
                <a:lnTo>
                  <a:pt x="3038094" y="1292097"/>
                </a:lnTo>
                <a:lnTo>
                  <a:pt x="3038094" y="0"/>
                </a:lnTo>
                <a:lnTo>
                  <a:pt x="0" y="0"/>
                </a:lnTo>
                <a:lnTo>
                  <a:pt x="0" y="12920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200" b="1" i="0">
                <a:solidFill>
                  <a:srgbClr val="CE1E82"/>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4" name="Holder 4"/>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37899766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66889" y="285102"/>
            <a:ext cx="2881249" cy="111024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3" name="Holder 3"/>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2543862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5" name="Holder 5"/>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11287810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CE1E82"/>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4000" b="0" i="0">
                <a:solidFill>
                  <a:srgbClr val="CE1E82"/>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5" name="Holder 5"/>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5204257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66889" y="285102"/>
            <a:ext cx="2881249" cy="111024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200" b="1" i="0">
                <a:solidFill>
                  <a:srgbClr val="CE1E82"/>
                </a:solidFill>
                <a:latin typeface="Calibri"/>
                <a:cs typeface="Calibri"/>
              </a:defRPr>
            </a:lvl1pPr>
          </a:lstStyle>
          <a:p>
            <a:endParaRPr/>
          </a:p>
        </p:txBody>
      </p:sp>
      <p:sp>
        <p:nvSpPr>
          <p:cNvPr id="3" name="Holder 3"/>
          <p:cNvSpPr>
            <a:spLocks noGrp="1"/>
          </p:cNvSpPr>
          <p:nvPr>
            <p:ph sz="half" idx="2"/>
          </p:nvPr>
        </p:nvSpPr>
        <p:spPr>
          <a:xfrm>
            <a:off x="2347976" y="1825879"/>
            <a:ext cx="3431540" cy="4712970"/>
          </a:xfrm>
          <a:prstGeom prst="rect">
            <a:avLst/>
          </a:prstGeom>
        </p:spPr>
        <p:txBody>
          <a:bodyPr wrap="square" lIns="0" tIns="0" rIns="0" bIns="0">
            <a:spAutoFit/>
          </a:bodyPr>
          <a:lstStyle>
            <a:lvl1pPr>
              <a:defRPr sz="2400" b="1" i="0">
                <a:solidFill>
                  <a:schemeClr val="bg1"/>
                </a:solidFill>
                <a:latin typeface="Calibri"/>
                <a:cs typeface="Calibri"/>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6" name="Holder 6"/>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2594271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F821C7B6-DA82-4DB0-80C2-B5C242484982}" type="datetimeFigureOut">
              <a:rPr lang="el-GR" smtClean="0"/>
              <a:t>17/9/2020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6DD39916-33E6-40D6-BAE0-67A7806ADD40}" type="slidenum">
              <a:rPr lang="el-GR" smtClean="0"/>
              <a:t>‹#›</a:t>
            </a:fld>
            <a:endParaRPr lang="el-GR"/>
          </a:p>
        </p:txBody>
      </p:sp>
    </p:spTree>
    <p:extLst>
      <p:ext uri="{BB962C8B-B14F-4D97-AF65-F5344CB8AC3E}">
        <p14:creationId xmlns:p14="http://schemas.microsoft.com/office/powerpoint/2010/main" val="494425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66889" y="285102"/>
            <a:ext cx="2881249" cy="111024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bk object 19"/>
          <p:cNvSpPr/>
          <p:nvPr/>
        </p:nvSpPr>
        <p:spPr>
          <a:xfrm>
            <a:off x="838200" y="218693"/>
            <a:ext cx="3038475" cy="1292225"/>
          </a:xfrm>
          <a:custGeom>
            <a:avLst/>
            <a:gdLst/>
            <a:ahLst/>
            <a:cxnLst/>
            <a:rect l="l" t="t" r="r" b="b"/>
            <a:pathLst>
              <a:path w="3038475" h="1292225">
                <a:moveTo>
                  <a:pt x="0" y="1292097"/>
                </a:moveTo>
                <a:lnTo>
                  <a:pt x="3038094" y="1292097"/>
                </a:lnTo>
                <a:lnTo>
                  <a:pt x="3038094" y="0"/>
                </a:lnTo>
                <a:lnTo>
                  <a:pt x="0" y="0"/>
                </a:lnTo>
                <a:lnTo>
                  <a:pt x="0" y="12920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200" b="1" i="0">
                <a:solidFill>
                  <a:srgbClr val="CE1E82"/>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4" name="Holder 4"/>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173377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66889" y="285102"/>
            <a:ext cx="2881249" cy="111024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3" name="Holder 3"/>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16143572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5" name="Holder 5"/>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37794276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CE1E82"/>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4000" b="0" i="0">
                <a:solidFill>
                  <a:srgbClr val="CE1E82"/>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5" name="Holder 5"/>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585954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66889" y="285102"/>
            <a:ext cx="2881249" cy="111024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200" b="1" i="0">
                <a:solidFill>
                  <a:srgbClr val="CE1E82"/>
                </a:solidFill>
                <a:latin typeface="Calibri"/>
                <a:cs typeface="Calibri"/>
              </a:defRPr>
            </a:lvl1pPr>
          </a:lstStyle>
          <a:p>
            <a:endParaRPr/>
          </a:p>
        </p:txBody>
      </p:sp>
      <p:sp>
        <p:nvSpPr>
          <p:cNvPr id="3" name="Holder 3"/>
          <p:cNvSpPr>
            <a:spLocks noGrp="1"/>
          </p:cNvSpPr>
          <p:nvPr>
            <p:ph sz="half" idx="2"/>
          </p:nvPr>
        </p:nvSpPr>
        <p:spPr>
          <a:xfrm>
            <a:off x="2347976" y="1825879"/>
            <a:ext cx="3431540" cy="4712970"/>
          </a:xfrm>
          <a:prstGeom prst="rect">
            <a:avLst/>
          </a:prstGeom>
        </p:spPr>
        <p:txBody>
          <a:bodyPr wrap="square" lIns="0" tIns="0" rIns="0" bIns="0">
            <a:spAutoFit/>
          </a:bodyPr>
          <a:lstStyle>
            <a:lvl1pPr>
              <a:defRPr sz="2400" b="1" i="0">
                <a:solidFill>
                  <a:schemeClr val="bg1"/>
                </a:solidFill>
                <a:latin typeface="Calibri"/>
                <a:cs typeface="Calibri"/>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6" name="Holder 6"/>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13729448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66889" y="285102"/>
            <a:ext cx="2881249" cy="111024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bk object 19"/>
          <p:cNvSpPr/>
          <p:nvPr/>
        </p:nvSpPr>
        <p:spPr>
          <a:xfrm>
            <a:off x="838200" y="218693"/>
            <a:ext cx="3038475" cy="1292225"/>
          </a:xfrm>
          <a:custGeom>
            <a:avLst/>
            <a:gdLst/>
            <a:ahLst/>
            <a:cxnLst/>
            <a:rect l="l" t="t" r="r" b="b"/>
            <a:pathLst>
              <a:path w="3038475" h="1292225">
                <a:moveTo>
                  <a:pt x="0" y="1292097"/>
                </a:moveTo>
                <a:lnTo>
                  <a:pt x="3038094" y="1292097"/>
                </a:lnTo>
                <a:lnTo>
                  <a:pt x="3038094" y="0"/>
                </a:lnTo>
                <a:lnTo>
                  <a:pt x="0" y="0"/>
                </a:lnTo>
                <a:lnTo>
                  <a:pt x="0" y="12920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200" b="1" i="0">
                <a:solidFill>
                  <a:srgbClr val="CE1E82"/>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4" name="Holder 4"/>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19351026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66889" y="285102"/>
            <a:ext cx="2881249" cy="111024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3" name="Holder 3"/>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1262724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a:lnSpc>
                <a:spcPct val="100000"/>
              </a:lnSpc>
            </a:pPr>
            <a:r>
              <a:rPr spc="-10" dirty="0"/>
              <a:t>9/10/2</a:t>
            </a:r>
            <a:r>
              <a:rPr spc="-5" dirty="0"/>
              <a:t>0</a:t>
            </a:r>
            <a:r>
              <a:rPr spc="-10" dirty="0"/>
              <a:t>19</a:t>
            </a:r>
          </a:p>
        </p:txBody>
      </p:sp>
      <p:sp>
        <p:nvSpPr>
          <p:cNvPr id="5" name="Holder 5"/>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a:lnSpc>
                <a:spcPct val="100000"/>
              </a:lnSpc>
            </a:pPr>
            <a:r>
              <a:rPr i="1" dirty="0">
                <a:latin typeface="Calibri"/>
                <a:cs typeface="Calibri"/>
              </a:rPr>
              <a:t>Θε</a:t>
            </a:r>
            <a:r>
              <a:rPr i="1" spc="-5" dirty="0">
                <a:latin typeface="Calibri"/>
                <a:cs typeface="Calibri"/>
              </a:rPr>
              <a:t>οδο</a:t>
            </a:r>
            <a:r>
              <a:rPr i="1" dirty="0">
                <a:latin typeface="Calibri"/>
                <a:cs typeface="Calibri"/>
              </a:rPr>
              <a:t>σ</a:t>
            </a:r>
            <a:r>
              <a:rPr i="1" spc="-10" dirty="0">
                <a:latin typeface="Calibri"/>
                <a:cs typeface="Calibri"/>
              </a:rPr>
              <a:t>ί</a:t>
            </a:r>
            <a:r>
              <a:rPr i="1" spc="-5" dirty="0">
                <a:latin typeface="Calibri"/>
                <a:cs typeface="Calibri"/>
              </a:rPr>
              <a:t>ο</a:t>
            </a:r>
            <a:r>
              <a:rPr i="1" dirty="0">
                <a:latin typeface="Calibri"/>
                <a:cs typeface="Calibri"/>
              </a:rPr>
              <a:t>υ </a:t>
            </a:r>
            <a:r>
              <a:rPr i="1" spc="5" dirty="0">
                <a:latin typeface="Calibri"/>
                <a:cs typeface="Calibri"/>
              </a:rPr>
              <a:t>Γ</a:t>
            </a:r>
            <a:r>
              <a:rPr i="1" dirty="0">
                <a:latin typeface="Calibri"/>
                <a:cs typeface="Calibri"/>
              </a:rPr>
              <a:t>εώ</a:t>
            </a:r>
            <a:r>
              <a:rPr i="1" spc="-15" dirty="0">
                <a:latin typeface="Calibri"/>
                <a:cs typeface="Calibri"/>
              </a:rPr>
              <a:t>ρ</a:t>
            </a:r>
            <a:r>
              <a:rPr i="1" dirty="0">
                <a:latin typeface="Calibri"/>
                <a:cs typeface="Calibri"/>
              </a:rPr>
              <a:t>γ</a:t>
            </a:r>
            <a:r>
              <a:rPr i="1" spc="-5" dirty="0">
                <a:latin typeface="Calibri"/>
                <a:cs typeface="Calibri"/>
              </a:rPr>
              <a:t>ιο</a:t>
            </a:r>
            <a:r>
              <a:rPr i="1" dirty="0">
                <a:latin typeface="Calibri"/>
                <a:cs typeface="Calibri"/>
              </a:rPr>
              <a:t>ς,</a:t>
            </a:r>
            <a:r>
              <a:rPr i="1" spc="-10" dirty="0">
                <a:latin typeface="Calibri"/>
                <a:cs typeface="Calibri"/>
              </a:rPr>
              <a:t> </a:t>
            </a:r>
            <a:r>
              <a:rPr i="1" spc="-5" dirty="0">
                <a:latin typeface="Calibri"/>
                <a:cs typeface="Calibri"/>
              </a:rPr>
              <a:t>Β</a:t>
            </a:r>
            <a:r>
              <a:rPr i="1" dirty="0">
                <a:latin typeface="Calibri"/>
                <a:cs typeface="Calibri"/>
              </a:rPr>
              <a:t>έ</a:t>
            </a:r>
            <a:r>
              <a:rPr i="1" spc="-65" dirty="0">
                <a:latin typeface="Calibri"/>
                <a:cs typeface="Calibri"/>
              </a:rPr>
              <a:t>λ</a:t>
            </a:r>
            <a:r>
              <a:rPr i="1" dirty="0">
                <a:latin typeface="Calibri"/>
                <a:cs typeface="Calibri"/>
              </a:rPr>
              <a:t>τι</a:t>
            </a:r>
            <a:r>
              <a:rPr i="1" spc="5" dirty="0">
                <a:latin typeface="Calibri"/>
                <a:cs typeface="Calibri"/>
              </a:rPr>
              <a:t>σ</a:t>
            </a:r>
            <a:r>
              <a:rPr i="1" dirty="0">
                <a:latin typeface="Calibri"/>
                <a:cs typeface="Calibri"/>
              </a:rPr>
              <a:t>τ</a:t>
            </a:r>
            <a:r>
              <a:rPr i="1" spc="5" dirty="0">
                <a:latin typeface="Calibri"/>
                <a:cs typeface="Calibri"/>
              </a:rPr>
              <a:t>ε</a:t>
            </a:r>
            <a:r>
              <a:rPr i="1" dirty="0">
                <a:latin typeface="Calibri"/>
                <a:cs typeface="Calibri"/>
              </a:rPr>
              <a:t>ς</a:t>
            </a:r>
            <a:r>
              <a:rPr i="1" spc="-10" dirty="0">
                <a:latin typeface="Calibri"/>
                <a:cs typeface="Calibri"/>
              </a:rPr>
              <a:t> </a:t>
            </a:r>
            <a:r>
              <a:rPr i="1" dirty="0">
                <a:latin typeface="Calibri"/>
                <a:cs typeface="Calibri"/>
              </a:rPr>
              <a:t>Τεχνι</a:t>
            </a:r>
            <a:r>
              <a:rPr i="1" spc="-25" dirty="0">
                <a:latin typeface="Calibri"/>
                <a:cs typeface="Calibri"/>
              </a:rPr>
              <a:t>κ</a:t>
            </a:r>
            <a:r>
              <a:rPr i="1" dirty="0">
                <a:latin typeface="Calibri"/>
                <a:cs typeface="Calibri"/>
              </a:rPr>
              <a:t>ές Δ</a:t>
            </a:r>
            <a:r>
              <a:rPr i="1" spc="-10" dirty="0">
                <a:latin typeface="Calibri"/>
                <a:cs typeface="Calibri"/>
              </a:rPr>
              <a:t>ι</a:t>
            </a:r>
            <a:r>
              <a:rPr i="1" dirty="0">
                <a:latin typeface="Calibri"/>
                <a:cs typeface="Calibri"/>
              </a:rPr>
              <a:t>αχε</a:t>
            </a:r>
            <a:r>
              <a:rPr i="1" spc="-5" dirty="0">
                <a:latin typeface="Calibri"/>
                <a:cs typeface="Calibri"/>
              </a:rPr>
              <a:t>ί</a:t>
            </a:r>
            <a:r>
              <a:rPr i="1" dirty="0">
                <a:latin typeface="Calibri"/>
                <a:cs typeface="Calibri"/>
              </a:rPr>
              <a:t>ρ</a:t>
            </a:r>
            <a:r>
              <a:rPr i="1" spc="-5" dirty="0">
                <a:latin typeface="Calibri"/>
                <a:cs typeface="Calibri"/>
              </a:rPr>
              <a:t>ι</a:t>
            </a:r>
            <a:r>
              <a:rPr i="1" dirty="0">
                <a:latin typeface="Calibri"/>
                <a:cs typeface="Calibri"/>
              </a:rPr>
              <a:t>σης Αμ</a:t>
            </a:r>
            <a:r>
              <a:rPr i="1" spc="-5" dirty="0">
                <a:latin typeface="Calibri"/>
                <a:cs typeface="Calibri"/>
              </a:rPr>
              <a:t>ι</a:t>
            </a:r>
            <a:r>
              <a:rPr i="1" dirty="0">
                <a:latin typeface="Calibri"/>
                <a:cs typeface="Calibri"/>
              </a:rPr>
              <a:t>α</a:t>
            </a:r>
            <a:r>
              <a:rPr i="1" spc="10" dirty="0">
                <a:latin typeface="Calibri"/>
                <a:cs typeface="Calibri"/>
              </a:rPr>
              <a:t>ν</a:t>
            </a:r>
            <a:r>
              <a:rPr i="1" dirty="0">
                <a:latin typeface="Calibri"/>
                <a:cs typeface="Calibri"/>
              </a:rPr>
              <a:t>τού</a:t>
            </a:r>
            <a:r>
              <a:rPr i="1" spc="-10" dirty="0">
                <a:latin typeface="Calibri"/>
                <a:cs typeface="Calibri"/>
              </a:rPr>
              <a:t>χ</a:t>
            </a:r>
            <a:r>
              <a:rPr i="1" dirty="0">
                <a:latin typeface="Calibri"/>
                <a:cs typeface="Calibri"/>
              </a:rPr>
              <a:t>ων</a:t>
            </a:r>
            <a:r>
              <a:rPr i="1" spc="-15" dirty="0">
                <a:latin typeface="Calibri"/>
                <a:cs typeface="Calibri"/>
              </a:rPr>
              <a:t> </a:t>
            </a:r>
            <a:r>
              <a:rPr i="1" spc="-40" dirty="0">
                <a:latin typeface="Calibri"/>
                <a:cs typeface="Calibri"/>
              </a:rPr>
              <a:t>υ</a:t>
            </a:r>
            <a:r>
              <a:rPr i="1" spc="-20" dirty="0">
                <a:latin typeface="Calibri"/>
                <a:cs typeface="Calibri"/>
              </a:rPr>
              <a:t>λ</a:t>
            </a:r>
            <a:r>
              <a:rPr i="1" spc="-5" dirty="0">
                <a:latin typeface="Calibri"/>
                <a:cs typeface="Calibri"/>
              </a:rPr>
              <a:t>ι</a:t>
            </a:r>
            <a:r>
              <a:rPr i="1" spc="-30" dirty="0">
                <a:latin typeface="Calibri"/>
                <a:cs typeface="Calibri"/>
              </a:rPr>
              <a:t>κ</a:t>
            </a:r>
            <a:r>
              <a:rPr i="1" dirty="0">
                <a:latin typeface="Calibri"/>
                <a:cs typeface="Calibri"/>
              </a:rPr>
              <a:t>ών</a:t>
            </a: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a:lnSpc>
                <a:spcPct val="100000"/>
              </a:lnSpc>
            </a:pPr>
            <a:fld id="{81D60167-4931-47E6-BA6A-407CBD079E47}" type="slidenum">
              <a:rPr spc="-10" dirty="0"/>
              <a:t>‹#›</a:t>
            </a:fld>
            <a:endParaRPr spc="-10" dirty="0"/>
          </a:p>
        </p:txBody>
      </p:sp>
    </p:spTree>
    <p:extLst>
      <p:ext uri="{BB962C8B-B14F-4D97-AF65-F5344CB8AC3E}">
        <p14:creationId xmlns:p14="http://schemas.microsoft.com/office/powerpoint/2010/main" val="41798719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CE1E82"/>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4000" b="0" i="0">
                <a:solidFill>
                  <a:srgbClr val="CE1E82"/>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a:lnSpc>
                <a:spcPct val="100000"/>
              </a:lnSpc>
            </a:pPr>
            <a:r>
              <a:rPr spc="-10" dirty="0"/>
              <a:t>9/10/2</a:t>
            </a:r>
            <a:r>
              <a:rPr spc="-5" dirty="0"/>
              <a:t>0</a:t>
            </a:r>
            <a:r>
              <a:rPr spc="-10" dirty="0"/>
              <a:t>19</a:t>
            </a:r>
          </a:p>
        </p:txBody>
      </p:sp>
      <p:sp>
        <p:nvSpPr>
          <p:cNvPr id="5" name="Holder 5"/>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a:lnSpc>
                <a:spcPct val="100000"/>
              </a:lnSpc>
            </a:pPr>
            <a:r>
              <a:rPr i="1" dirty="0">
                <a:latin typeface="Calibri"/>
                <a:cs typeface="Calibri"/>
              </a:rPr>
              <a:t>Θε</a:t>
            </a:r>
            <a:r>
              <a:rPr i="1" spc="-5" dirty="0">
                <a:latin typeface="Calibri"/>
                <a:cs typeface="Calibri"/>
              </a:rPr>
              <a:t>οδο</a:t>
            </a:r>
            <a:r>
              <a:rPr i="1" dirty="0">
                <a:latin typeface="Calibri"/>
                <a:cs typeface="Calibri"/>
              </a:rPr>
              <a:t>σ</a:t>
            </a:r>
            <a:r>
              <a:rPr i="1" spc="-10" dirty="0">
                <a:latin typeface="Calibri"/>
                <a:cs typeface="Calibri"/>
              </a:rPr>
              <a:t>ί</a:t>
            </a:r>
            <a:r>
              <a:rPr i="1" spc="-5" dirty="0">
                <a:latin typeface="Calibri"/>
                <a:cs typeface="Calibri"/>
              </a:rPr>
              <a:t>ο</a:t>
            </a:r>
            <a:r>
              <a:rPr i="1" dirty="0">
                <a:latin typeface="Calibri"/>
                <a:cs typeface="Calibri"/>
              </a:rPr>
              <a:t>υ </a:t>
            </a:r>
            <a:r>
              <a:rPr i="1" spc="5" dirty="0">
                <a:latin typeface="Calibri"/>
                <a:cs typeface="Calibri"/>
              </a:rPr>
              <a:t>Γ</a:t>
            </a:r>
            <a:r>
              <a:rPr i="1" dirty="0">
                <a:latin typeface="Calibri"/>
                <a:cs typeface="Calibri"/>
              </a:rPr>
              <a:t>εώ</a:t>
            </a:r>
            <a:r>
              <a:rPr i="1" spc="-15" dirty="0">
                <a:latin typeface="Calibri"/>
                <a:cs typeface="Calibri"/>
              </a:rPr>
              <a:t>ρ</a:t>
            </a:r>
            <a:r>
              <a:rPr i="1" dirty="0">
                <a:latin typeface="Calibri"/>
                <a:cs typeface="Calibri"/>
              </a:rPr>
              <a:t>γ</a:t>
            </a:r>
            <a:r>
              <a:rPr i="1" spc="-5" dirty="0">
                <a:latin typeface="Calibri"/>
                <a:cs typeface="Calibri"/>
              </a:rPr>
              <a:t>ιο</a:t>
            </a:r>
            <a:r>
              <a:rPr i="1" dirty="0">
                <a:latin typeface="Calibri"/>
                <a:cs typeface="Calibri"/>
              </a:rPr>
              <a:t>ς,</a:t>
            </a:r>
            <a:r>
              <a:rPr i="1" spc="-10" dirty="0">
                <a:latin typeface="Calibri"/>
                <a:cs typeface="Calibri"/>
              </a:rPr>
              <a:t> </a:t>
            </a:r>
            <a:r>
              <a:rPr i="1" spc="-5" dirty="0">
                <a:latin typeface="Calibri"/>
                <a:cs typeface="Calibri"/>
              </a:rPr>
              <a:t>Β</a:t>
            </a:r>
            <a:r>
              <a:rPr i="1" dirty="0">
                <a:latin typeface="Calibri"/>
                <a:cs typeface="Calibri"/>
              </a:rPr>
              <a:t>έ</a:t>
            </a:r>
            <a:r>
              <a:rPr i="1" spc="-65" dirty="0">
                <a:latin typeface="Calibri"/>
                <a:cs typeface="Calibri"/>
              </a:rPr>
              <a:t>λ</a:t>
            </a:r>
            <a:r>
              <a:rPr i="1" dirty="0">
                <a:latin typeface="Calibri"/>
                <a:cs typeface="Calibri"/>
              </a:rPr>
              <a:t>τι</a:t>
            </a:r>
            <a:r>
              <a:rPr i="1" spc="5" dirty="0">
                <a:latin typeface="Calibri"/>
                <a:cs typeface="Calibri"/>
              </a:rPr>
              <a:t>σ</a:t>
            </a:r>
            <a:r>
              <a:rPr i="1" dirty="0">
                <a:latin typeface="Calibri"/>
                <a:cs typeface="Calibri"/>
              </a:rPr>
              <a:t>τ</a:t>
            </a:r>
            <a:r>
              <a:rPr i="1" spc="5" dirty="0">
                <a:latin typeface="Calibri"/>
                <a:cs typeface="Calibri"/>
              </a:rPr>
              <a:t>ε</a:t>
            </a:r>
            <a:r>
              <a:rPr i="1" dirty="0">
                <a:latin typeface="Calibri"/>
                <a:cs typeface="Calibri"/>
              </a:rPr>
              <a:t>ς</a:t>
            </a:r>
            <a:r>
              <a:rPr i="1" spc="-10" dirty="0">
                <a:latin typeface="Calibri"/>
                <a:cs typeface="Calibri"/>
              </a:rPr>
              <a:t> </a:t>
            </a:r>
            <a:r>
              <a:rPr i="1" dirty="0">
                <a:latin typeface="Calibri"/>
                <a:cs typeface="Calibri"/>
              </a:rPr>
              <a:t>Τεχνι</a:t>
            </a:r>
            <a:r>
              <a:rPr i="1" spc="-25" dirty="0">
                <a:latin typeface="Calibri"/>
                <a:cs typeface="Calibri"/>
              </a:rPr>
              <a:t>κ</a:t>
            </a:r>
            <a:r>
              <a:rPr i="1" dirty="0">
                <a:latin typeface="Calibri"/>
                <a:cs typeface="Calibri"/>
              </a:rPr>
              <a:t>ές Δ</a:t>
            </a:r>
            <a:r>
              <a:rPr i="1" spc="-10" dirty="0">
                <a:latin typeface="Calibri"/>
                <a:cs typeface="Calibri"/>
              </a:rPr>
              <a:t>ι</a:t>
            </a:r>
            <a:r>
              <a:rPr i="1" dirty="0">
                <a:latin typeface="Calibri"/>
                <a:cs typeface="Calibri"/>
              </a:rPr>
              <a:t>αχε</a:t>
            </a:r>
            <a:r>
              <a:rPr i="1" spc="-5" dirty="0">
                <a:latin typeface="Calibri"/>
                <a:cs typeface="Calibri"/>
              </a:rPr>
              <a:t>ί</a:t>
            </a:r>
            <a:r>
              <a:rPr i="1" dirty="0">
                <a:latin typeface="Calibri"/>
                <a:cs typeface="Calibri"/>
              </a:rPr>
              <a:t>ρ</a:t>
            </a:r>
            <a:r>
              <a:rPr i="1" spc="-5" dirty="0">
                <a:latin typeface="Calibri"/>
                <a:cs typeface="Calibri"/>
              </a:rPr>
              <a:t>ι</a:t>
            </a:r>
            <a:r>
              <a:rPr i="1" dirty="0">
                <a:latin typeface="Calibri"/>
                <a:cs typeface="Calibri"/>
              </a:rPr>
              <a:t>σης Αμ</a:t>
            </a:r>
            <a:r>
              <a:rPr i="1" spc="-5" dirty="0">
                <a:latin typeface="Calibri"/>
                <a:cs typeface="Calibri"/>
              </a:rPr>
              <a:t>ι</a:t>
            </a:r>
            <a:r>
              <a:rPr i="1" dirty="0">
                <a:latin typeface="Calibri"/>
                <a:cs typeface="Calibri"/>
              </a:rPr>
              <a:t>α</a:t>
            </a:r>
            <a:r>
              <a:rPr i="1" spc="10" dirty="0">
                <a:latin typeface="Calibri"/>
                <a:cs typeface="Calibri"/>
              </a:rPr>
              <a:t>ν</a:t>
            </a:r>
            <a:r>
              <a:rPr i="1" dirty="0">
                <a:latin typeface="Calibri"/>
                <a:cs typeface="Calibri"/>
              </a:rPr>
              <a:t>τού</a:t>
            </a:r>
            <a:r>
              <a:rPr i="1" spc="-10" dirty="0">
                <a:latin typeface="Calibri"/>
                <a:cs typeface="Calibri"/>
              </a:rPr>
              <a:t>χ</a:t>
            </a:r>
            <a:r>
              <a:rPr i="1" dirty="0">
                <a:latin typeface="Calibri"/>
                <a:cs typeface="Calibri"/>
              </a:rPr>
              <a:t>ων</a:t>
            </a:r>
            <a:r>
              <a:rPr i="1" spc="-15" dirty="0">
                <a:latin typeface="Calibri"/>
                <a:cs typeface="Calibri"/>
              </a:rPr>
              <a:t> </a:t>
            </a:r>
            <a:r>
              <a:rPr i="1" spc="-40" dirty="0">
                <a:latin typeface="Calibri"/>
                <a:cs typeface="Calibri"/>
              </a:rPr>
              <a:t>υ</a:t>
            </a:r>
            <a:r>
              <a:rPr i="1" spc="-20" dirty="0">
                <a:latin typeface="Calibri"/>
                <a:cs typeface="Calibri"/>
              </a:rPr>
              <a:t>λ</a:t>
            </a:r>
            <a:r>
              <a:rPr i="1" spc="-5" dirty="0">
                <a:latin typeface="Calibri"/>
                <a:cs typeface="Calibri"/>
              </a:rPr>
              <a:t>ι</a:t>
            </a:r>
            <a:r>
              <a:rPr i="1" spc="-30" dirty="0">
                <a:latin typeface="Calibri"/>
                <a:cs typeface="Calibri"/>
              </a:rPr>
              <a:t>κ</a:t>
            </a:r>
            <a:r>
              <a:rPr i="1" dirty="0">
                <a:latin typeface="Calibri"/>
                <a:cs typeface="Calibri"/>
              </a:rPr>
              <a:t>ών</a:t>
            </a: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a:lnSpc>
                <a:spcPct val="100000"/>
              </a:lnSpc>
            </a:pPr>
            <a:fld id="{81D60167-4931-47E6-BA6A-407CBD079E47}" type="slidenum">
              <a:rPr spc="-10" dirty="0"/>
              <a:t>‹#›</a:t>
            </a:fld>
            <a:endParaRPr spc="-10" dirty="0"/>
          </a:p>
        </p:txBody>
      </p:sp>
    </p:spTree>
    <p:extLst>
      <p:ext uri="{BB962C8B-B14F-4D97-AF65-F5344CB8AC3E}">
        <p14:creationId xmlns:p14="http://schemas.microsoft.com/office/powerpoint/2010/main" val="26425737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0"/>
            <a:ext cx="752387" cy="6857998"/>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866889" y="285102"/>
            <a:ext cx="2881249" cy="1110246"/>
          </a:xfrm>
          <a:prstGeom prst="rect">
            <a:avLst/>
          </a:prstGeom>
          <a:blipFill>
            <a:blip r:embed="rId4"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1" i="0">
                <a:solidFill>
                  <a:srgbClr val="CE1E82"/>
                </a:solidFill>
                <a:latin typeface="Calibri"/>
                <a:cs typeface="Calibri"/>
              </a:defRPr>
            </a:lvl1pPr>
          </a:lstStyle>
          <a:p>
            <a:endParaRPr/>
          </a:p>
        </p:txBody>
      </p:sp>
      <p:sp>
        <p:nvSpPr>
          <p:cNvPr id="3" name="Holder 3"/>
          <p:cNvSpPr>
            <a:spLocks noGrp="1"/>
          </p:cNvSpPr>
          <p:nvPr>
            <p:ph sz="half" idx="2"/>
          </p:nvPr>
        </p:nvSpPr>
        <p:spPr>
          <a:xfrm>
            <a:off x="2347976" y="1825879"/>
            <a:ext cx="3431540" cy="4712970"/>
          </a:xfrm>
          <a:prstGeom prst="rect">
            <a:avLst/>
          </a:prstGeom>
        </p:spPr>
        <p:txBody>
          <a:bodyPr wrap="square" lIns="0" tIns="0" rIns="0" bIns="0">
            <a:spAutoFit/>
          </a:bodyPr>
          <a:lstStyle>
            <a:lvl1pPr>
              <a:defRPr sz="2400" b="1" i="0">
                <a:solidFill>
                  <a:schemeClr val="bg1"/>
                </a:solidFill>
                <a:latin typeface="Calibri"/>
                <a:cs typeface="Calibri"/>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a:lnSpc>
                <a:spcPct val="100000"/>
              </a:lnSpc>
            </a:pPr>
            <a:r>
              <a:rPr spc="-10" dirty="0"/>
              <a:t>9/10/2</a:t>
            </a:r>
            <a:r>
              <a:rPr spc="-5" dirty="0"/>
              <a:t>0</a:t>
            </a:r>
            <a:r>
              <a:rPr spc="-10" dirty="0"/>
              <a:t>19</a:t>
            </a:r>
          </a:p>
        </p:txBody>
      </p:sp>
      <p:sp>
        <p:nvSpPr>
          <p:cNvPr id="6" name="Holder 6"/>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a:lnSpc>
                <a:spcPct val="100000"/>
              </a:lnSpc>
            </a:pPr>
            <a:r>
              <a:rPr i="1" dirty="0">
                <a:latin typeface="Calibri"/>
                <a:cs typeface="Calibri"/>
              </a:rPr>
              <a:t>Θε</a:t>
            </a:r>
            <a:r>
              <a:rPr i="1" spc="-5" dirty="0">
                <a:latin typeface="Calibri"/>
                <a:cs typeface="Calibri"/>
              </a:rPr>
              <a:t>οδο</a:t>
            </a:r>
            <a:r>
              <a:rPr i="1" dirty="0">
                <a:latin typeface="Calibri"/>
                <a:cs typeface="Calibri"/>
              </a:rPr>
              <a:t>σ</a:t>
            </a:r>
            <a:r>
              <a:rPr i="1" spc="-10" dirty="0">
                <a:latin typeface="Calibri"/>
                <a:cs typeface="Calibri"/>
              </a:rPr>
              <a:t>ί</a:t>
            </a:r>
            <a:r>
              <a:rPr i="1" spc="-5" dirty="0">
                <a:latin typeface="Calibri"/>
                <a:cs typeface="Calibri"/>
              </a:rPr>
              <a:t>ο</a:t>
            </a:r>
            <a:r>
              <a:rPr i="1" dirty="0">
                <a:latin typeface="Calibri"/>
                <a:cs typeface="Calibri"/>
              </a:rPr>
              <a:t>υ </a:t>
            </a:r>
            <a:r>
              <a:rPr i="1" spc="5" dirty="0">
                <a:latin typeface="Calibri"/>
                <a:cs typeface="Calibri"/>
              </a:rPr>
              <a:t>Γ</a:t>
            </a:r>
            <a:r>
              <a:rPr i="1" dirty="0">
                <a:latin typeface="Calibri"/>
                <a:cs typeface="Calibri"/>
              </a:rPr>
              <a:t>εώ</a:t>
            </a:r>
            <a:r>
              <a:rPr i="1" spc="-15" dirty="0">
                <a:latin typeface="Calibri"/>
                <a:cs typeface="Calibri"/>
              </a:rPr>
              <a:t>ρ</a:t>
            </a:r>
            <a:r>
              <a:rPr i="1" dirty="0">
                <a:latin typeface="Calibri"/>
                <a:cs typeface="Calibri"/>
              </a:rPr>
              <a:t>γ</a:t>
            </a:r>
            <a:r>
              <a:rPr i="1" spc="-5" dirty="0">
                <a:latin typeface="Calibri"/>
                <a:cs typeface="Calibri"/>
              </a:rPr>
              <a:t>ιο</a:t>
            </a:r>
            <a:r>
              <a:rPr i="1" dirty="0">
                <a:latin typeface="Calibri"/>
                <a:cs typeface="Calibri"/>
              </a:rPr>
              <a:t>ς,</a:t>
            </a:r>
            <a:r>
              <a:rPr i="1" spc="-10" dirty="0">
                <a:latin typeface="Calibri"/>
                <a:cs typeface="Calibri"/>
              </a:rPr>
              <a:t> </a:t>
            </a:r>
            <a:r>
              <a:rPr i="1" spc="-5" dirty="0">
                <a:latin typeface="Calibri"/>
                <a:cs typeface="Calibri"/>
              </a:rPr>
              <a:t>Β</a:t>
            </a:r>
            <a:r>
              <a:rPr i="1" dirty="0">
                <a:latin typeface="Calibri"/>
                <a:cs typeface="Calibri"/>
              </a:rPr>
              <a:t>έ</a:t>
            </a:r>
            <a:r>
              <a:rPr i="1" spc="-65" dirty="0">
                <a:latin typeface="Calibri"/>
                <a:cs typeface="Calibri"/>
              </a:rPr>
              <a:t>λ</a:t>
            </a:r>
            <a:r>
              <a:rPr i="1" dirty="0">
                <a:latin typeface="Calibri"/>
                <a:cs typeface="Calibri"/>
              </a:rPr>
              <a:t>τι</a:t>
            </a:r>
            <a:r>
              <a:rPr i="1" spc="5" dirty="0">
                <a:latin typeface="Calibri"/>
                <a:cs typeface="Calibri"/>
              </a:rPr>
              <a:t>σ</a:t>
            </a:r>
            <a:r>
              <a:rPr i="1" dirty="0">
                <a:latin typeface="Calibri"/>
                <a:cs typeface="Calibri"/>
              </a:rPr>
              <a:t>τ</a:t>
            </a:r>
            <a:r>
              <a:rPr i="1" spc="5" dirty="0">
                <a:latin typeface="Calibri"/>
                <a:cs typeface="Calibri"/>
              </a:rPr>
              <a:t>ε</a:t>
            </a:r>
            <a:r>
              <a:rPr i="1" dirty="0">
                <a:latin typeface="Calibri"/>
                <a:cs typeface="Calibri"/>
              </a:rPr>
              <a:t>ς</a:t>
            </a:r>
            <a:r>
              <a:rPr i="1" spc="-10" dirty="0">
                <a:latin typeface="Calibri"/>
                <a:cs typeface="Calibri"/>
              </a:rPr>
              <a:t> </a:t>
            </a:r>
            <a:r>
              <a:rPr i="1" dirty="0">
                <a:latin typeface="Calibri"/>
                <a:cs typeface="Calibri"/>
              </a:rPr>
              <a:t>Τεχνι</a:t>
            </a:r>
            <a:r>
              <a:rPr i="1" spc="-25" dirty="0">
                <a:latin typeface="Calibri"/>
                <a:cs typeface="Calibri"/>
              </a:rPr>
              <a:t>κ</a:t>
            </a:r>
            <a:r>
              <a:rPr i="1" dirty="0">
                <a:latin typeface="Calibri"/>
                <a:cs typeface="Calibri"/>
              </a:rPr>
              <a:t>ές Δ</a:t>
            </a:r>
            <a:r>
              <a:rPr i="1" spc="-10" dirty="0">
                <a:latin typeface="Calibri"/>
                <a:cs typeface="Calibri"/>
              </a:rPr>
              <a:t>ι</a:t>
            </a:r>
            <a:r>
              <a:rPr i="1" dirty="0">
                <a:latin typeface="Calibri"/>
                <a:cs typeface="Calibri"/>
              </a:rPr>
              <a:t>αχε</a:t>
            </a:r>
            <a:r>
              <a:rPr i="1" spc="-5" dirty="0">
                <a:latin typeface="Calibri"/>
                <a:cs typeface="Calibri"/>
              </a:rPr>
              <a:t>ί</a:t>
            </a:r>
            <a:r>
              <a:rPr i="1" dirty="0">
                <a:latin typeface="Calibri"/>
                <a:cs typeface="Calibri"/>
              </a:rPr>
              <a:t>ρ</a:t>
            </a:r>
            <a:r>
              <a:rPr i="1" spc="-5" dirty="0">
                <a:latin typeface="Calibri"/>
                <a:cs typeface="Calibri"/>
              </a:rPr>
              <a:t>ι</a:t>
            </a:r>
            <a:r>
              <a:rPr i="1" dirty="0">
                <a:latin typeface="Calibri"/>
                <a:cs typeface="Calibri"/>
              </a:rPr>
              <a:t>σης Αμ</a:t>
            </a:r>
            <a:r>
              <a:rPr i="1" spc="-5" dirty="0">
                <a:latin typeface="Calibri"/>
                <a:cs typeface="Calibri"/>
              </a:rPr>
              <a:t>ι</a:t>
            </a:r>
            <a:r>
              <a:rPr i="1" dirty="0">
                <a:latin typeface="Calibri"/>
                <a:cs typeface="Calibri"/>
              </a:rPr>
              <a:t>α</a:t>
            </a:r>
            <a:r>
              <a:rPr i="1" spc="10" dirty="0">
                <a:latin typeface="Calibri"/>
                <a:cs typeface="Calibri"/>
              </a:rPr>
              <a:t>ν</a:t>
            </a:r>
            <a:r>
              <a:rPr i="1" dirty="0">
                <a:latin typeface="Calibri"/>
                <a:cs typeface="Calibri"/>
              </a:rPr>
              <a:t>τού</a:t>
            </a:r>
            <a:r>
              <a:rPr i="1" spc="-10" dirty="0">
                <a:latin typeface="Calibri"/>
                <a:cs typeface="Calibri"/>
              </a:rPr>
              <a:t>χ</a:t>
            </a:r>
            <a:r>
              <a:rPr i="1" dirty="0">
                <a:latin typeface="Calibri"/>
                <a:cs typeface="Calibri"/>
              </a:rPr>
              <a:t>ων</a:t>
            </a:r>
            <a:r>
              <a:rPr i="1" spc="-15" dirty="0">
                <a:latin typeface="Calibri"/>
                <a:cs typeface="Calibri"/>
              </a:rPr>
              <a:t> </a:t>
            </a:r>
            <a:r>
              <a:rPr i="1" spc="-40" dirty="0">
                <a:latin typeface="Calibri"/>
                <a:cs typeface="Calibri"/>
              </a:rPr>
              <a:t>υ</a:t>
            </a:r>
            <a:r>
              <a:rPr i="1" spc="-20" dirty="0">
                <a:latin typeface="Calibri"/>
                <a:cs typeface="Calibri"/>
              </a:rPr>
              <a:t>λ</a:t>
            </a:r>
            <a:r>
              <a:rPr i="1" spc="-5" dirty="0">
                <a:latin typeface="Calibri"/>
                <a:cs typeface="Calibri"/>
              </a:rPr>
              <a:t>ι</a:t>
            </a:r>
            <a:r>
              <a:rPr i="1" spc="-30" dirty="0">
                <a:latin typeface="Calibri"/>
                <a:cs typeface="Calibri"/>
              </a:rPr>
              <a:t>κ</a:t>
            </a:r>
            <a:r>
              <a:rPr i="1" dirty="0">
                <a:latin typeface="Calibri"/>
                <a:cs typeface="Calibri"/>
              </a:rPr>
              <a:t>ών</a:t>
            </a:r>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a:lnSpc>
                <a:spcPct val="100000"/>
              </a:lnSpc>
            </a:pPr>
            <a:fld id="{81D60167-4931-47E6-BA6A-407CBD079E47}" type="slidenum">
              <a:rPr spc="-10" dirty="0"/>
              <a:t>‹#›</a:t>
            </a:fld>
            <a:endParaRPr spc="-10" dirty="0"/>
          </a:p>
        </p:txBody>
      </p:sp>
    </p:spTree>
    <p:extLst>
      <p:ext uri="{BB962C8B-B14F-4D97-AF65-F5344CB8AC3E}">
        <p14:creationId xmlns:p14="http://schemas.microsoft.com/office/powerpoint/2010/main" val="396886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F821C7B6-DA82-4DB0-80C2-B5C242484982}" type="datetimeFigureOut">
              <a:rPr lang="el-GR" smtClean="0"/>
              <a:t>17/9/2020</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6DD39916-33E6-40D6-BAE0-67A7806ADD40}" type="slidenum">
              <a:rPr lang="el-GR" smtClean="0"/>
              <a:t>‹#›</a:t>
            </a:fld>
            <a:endParaRPr lang="el-GR"/>
          </a:p>
        </p:txBody>
      </p:sp>
    </p:spTree>
    <p:extLst>
      <p:ext uri="{BB962C8B-B14F-4D97-AF65-F5344CB8AC3E}">
        <p14:creationId xmlns:p14="http://schemas.microsoft.com/office/powerpoint/2010/main" val="40926127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0"/>
            <a:ext cx="752387" cy="6857998"/>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866889" y="285102"/>
            <a:ext cx="2881249" cy="1110246"/>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838200" y="218693"/>
            <a:ext cx="3038475" cy="1292225"/>
          </a:xfrm>
          <a:custGeom>
            <a:avLst/>
            <a:gdLst/>
            <a:ahLst/>
            <a:cxnLst/>
            <a:rect l="l" t="t" r="r" b="b"/>
            <a:pathLst>
              <a:path w="3038475" h="1292225">
                <a:moveTo>
                  <a:pt x="0" y="1292097"/>
                </a:moveTo>
                <a:lnTo>
                  <a:pt x="3038094" y="1292097"/>
                </a:lnTo>
                <a:lnTo>
                  <a:pt x="3038094" y="0"/>
                </a:lnTo>
                <a:lnTo>
                  <a:pt x="0" y="0"/>
                </a:lnTo>
                <a:lnTo>
                  <a:pt x="0" y="1292097"/>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1" i="0">
                <a:solidFill>
                  <a:srgbClr val="CE1E82"/>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a:lnSpc>
                <a:spcPct val="100000"/>
              </a:lnSpc>
            </a:pPr>
            <a:r>
              <a:rPr spc="-10" dirty="0"/>
              <a:t>9/10/2</a:t>
            </a:r>
            <a:r>
              <a:rPr spc="-5" dirty="0"/>
              <a:t>0</a:t>
            </a:r>
            <a:r>
              <a:rPr spc="-10" dirty="0"/>
              <a:t>19</a:t>
            </a:r>
          </a:p>
        </p:txBody>
      </p:sp>
      <p:sp>
        <p:nvSpPr>
          <p:cNvPr id="4" name="Holder 4"/>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a:lnSpc>
                <a:spcPct val="100000"/>
              </a:lnSpc>
            </a:pPr>
            <a:r>
              <a:rPr i="1" dirty="0">
                <a:latin typeface="Calibri"/>
                <a:cs typeface="Calibri"/>
              </a:rPr>
              <a:t>Θε</a:t>
            </a:r>
            <a:r>
              <a:rPr i="1" spc="-5" dirty="0">
                <a:latin typeface="Calibri"/>
                <a:cs typeface="Calibri"/>
              </a:rPr>
              <a:t>οδο</a:t>
            </a:r>
            <a:r>
              <a:rPr i="1" dirty="0">
                <a:latin typeface="Calibri"/>
                <a:cs typeface="Calibri"/>
              </a:rPr>
              <a:t>σ</a:t>
            </a:r>
            <a:r>
              <a:rPr i="1" spc="-10" dirty="0">
                <a:latin typeface="Calibri"/>
                <a:cs typeface="Calibri"/>
              </a:rPr>
              <a:t>ί</a:t>
            </a:r>
            <a:r>
              <a:rPr i="1" spc="-5" dirty="0">
                <a:latin typeface="Calibri"/>
                <a:cs typeface="Calibri"/>
              </a:rPr>
              <a:t>ο</a:t>
            </a:r>
            <a:r>
              <a:rPr i="1" dirty="0">
                <a:latin typeface="Calibri"/>
                <a:cs typeface="Calibri"/>
              </a:rPr>
              <a:t>υ </a:t>
            </a:r>
            <a:r>
              <a:rPr i="1" spc="5" dirty="0">
                <a:latin typeface="Calibri"/>
                <a:cs typeface="Calibri"/>
              </a:rPr>
              <a:t>Γ</a:t>
            </a:r>
            <a:r>
              <a:rPr i="1" dirty="0">
                <a:latin typeface="Calibri"/>
                <a:cs typeface="Calibri"/>
              </a:rPr>
              <a:t>εώ</a:t>
            </a:r>
            <a:r>
              <a:rPr i="1" spc="-15" dirty="0">
                <a:latin typeface="Calibri"/>
                <a:cs typeface="Calibri"/>
              </a:rPr>
              <a:t>ρ</a:t>
            </a:r>
            <a:r>
              <a:rPr i="1" dirty="0">
                <a:latin typeface="Calibri"/>
                <a:cs typeface="Calibri"/>
              </a:rPr>
              <a:t>γ</a:t>
            </a:r>
            <a:r>
              <a:rPr i="1" spc="-5" dirty="0">
                <a:latin typeface="Calibri"/>
                <a:cs typeface="Calibri"/>
              </a:rPr>
              <a:t>ιο</a:t>
            </a:r>
            <a:r>
              <a:rPr i="1" dirty="0">
                <a:latin typeface="Calibri"/>
                <a:cs typeface="Calibri"/>
              </a:rPr>
              <a:t>ς,</a:t>
            </a:r>
            <a:r>
              <a:rPr i="1" spc="-10" dirty="0">
                <a:latin typeface="Calibri"/>
                <a:cs typeface="Calibri"/>
              </a:rPr>
              <a:t> </a:t>
            </a:r>
            <a:r>
              <a:rPr i="1" spc="-5" dirty="0">
                <a:latin typeface="Calibri"/>
                <a:cs typeface="Calibri"/>
              </a:rPr>
              <a:t>Β</a:t>
            </a:r>
            <a:r>
              <a:rPr i="1" dirty="0">
                <a:latin typeface="Calibri"/>
                <a:cs typeface="Calibri"/>
              </a:rPr>
              <a:t>έ</a:t>
            </a:r>
            <a:r>
              <a:rPr i="1" spc="-65" dirty="0">
                <a:latin typeface="Calibri"/>
                <a:cs typeface="Calibri"/>
              </a:rPr>
              <a:t>λ</a:t>
            </a:r>
            <a:r>
              <a:rPr i="1" dirty="0">
                <a:latin typeface="Calibri"/>
                <a:cs typeface="Calibri"/>
              </a:rPr>
              <a:t>τι</a:t>
            </a:r>
            <a:r>
              <a:rPr i="1" spc="5" dirty="0">
                <a:latin typeface="Calibri"/>
                <a:cs typeface="Calibri"/>
              </a:rPr>
              <a:t>σ</a:t>
            </a:r>
            <a:r>
              <a:rPr i="1" dirty="0">
                <a:latin typeface="Calibri"/>
                <a:cs typeface="Calibri"/>
              </a:rPr>
              <a:t>τ</a:t>
            </a:r>
            <a:r>
              <a:rPr i="1" spc="5" dirty="0">
                <a:latin typeface="Calibri"/>
                <a:cs typeface="Calibri"/>
              </a:rPr>
              <a:t>ε</a:t>
            </a:r>
            <a:r>
              <a:rPr i="1" dirty="0">
                <a:latin typeface="Calibri"/>
                <a:cs typeface="Calibri"/>
              </a:rPr>
              <a:t>ς</a:t>
            </a:r>
            <a:r>
              <a:rPr i="1" spc="-10" dirty="0">
                <a:latin typeface="Calibri"/>
                <a:cs typeface="Calibri"/>
              </a:rPr>
              <a:t> </a:t>
            </a:r>
            <a:r>
              <a:rPr i="1" dirty="0">
                <a:latin typeface="Calibri"/>
                <a:cs typeface="Calibri"/>
              </a:rPr>
              <a:t>Τεχνι</a:t>
            </a:r>
            <a:r>
              <a:rPr i="1" spc="-25" dirty="0">
                <a:latin typeface="Calibri"/>
                <a:cs typeface="Calibri"/>
              </a:rPr>
              <a:t>κ</a:t>
            </a:r>
            <a:r>
              <a:rPr i="1" dirty="0">
                <a:latin typeface="Calibri"/>
                <a:cs typeface="Calibri"/>
              </a:rPr>
              <a:t>ές Δ</a:t>
            </a:r>
            <a:r>
              <a:rPr i="1" spc="-10" dirty="0">
                <a:latin typeface="Calibri"/>
                <a:cs typeface="Calibri"/>
              </a:rPr>
              <a:t>ι</a:t>
            </a:r>
            <a:r>
              <a:rPr i="1" dirty="0">
                <a:latin typeface="Calibri"/>
                <a:cs typeface="Calibri"/>
              </a:rPr>
              <a:t>αχε</a:t>
            </a:r>
            <a:r>
              <a:rPr i="1" spc="-5" dirty="0">
                <a:latin typeface="Calibri"/>
                <a:cs typeface="Calibri"/>
              </a:rPr>
              <a:t>ί</a:t>
            </a:r>
            <a:r>
              <a:rPr i="1" dirty="0">
                <a:latin typeface="Calibri"/>
                <a:cs typeface="Calibri"/>
              </a:rPr>
              <a:t>ρ</a:t>
            </a:r>
            <a:r>
              <a:rPr i="1" spc="-5" dirty="0">
                <a:latin typeface="Calibri"/>
                <a:cs typeface="Calibri"/>
              </a:rPr>
              <a:t>ι</a:t>
            </a:r>
            <a:r>
              <a:rPr i="1" dirty="0">
                <a:latin typeface="Calibri"/>
                <a:cs typeface="Calibri"/>
              </a:rPr>
              <a:t>σης Αμ</a:t>
            </a:r>
            <a:r>
              <a:rPr i="1" spc="-5" dirty="0">
                <a:latin typeface="Calibri"/>
                <a:cs typeface="Calibri"/>
              </a:rPr>
              <a:t>ι</a:t>
            </a:r>
            <a:r>
              <a:rPr i="1" dirty="0">
                <a:latin typeface="Calibri"/>
                <a:cs typeface="Calibri"/>
              </a:rPr>
              <a:t>α</a:t>
            </a:r>
            <a:r>
              <a:rPr i="1" spc="10" dirty="0">
                <a:latin typeface="Calibri"/>
                <a:cs typeface="Calibri"/>
              </a:rPr>
              <a:t>ν</a:t>
            </a:r>
            <a:r>
              <a:rPr i="1" dirty="0">
                <a:latin typeface="Calibri"/>
                <a:cs typeface="Calibri"/>
              </a:rPr>
              <a:t>τού</a:t>
            </a:r>
            <a:r>
              <a:rPr i="1" spc="-10" dirty="0">
                <a:latin typeface="Calibri"/>
                <a:cs typeface="Calibri"/>
              </a:rPr>
              <a:t>χ</a:t>
            </a:r>
            <a:r>
              <a:rPr i="1" dirty="0">
                <a:latin typeface="Calibri"/>
                <a:cs typeface="Calibri"/>
              </a:rPr>
              <a:t>ων</a:t>
            </a:r>
            <a:r>
              <a:rPr i="1" spc="-15" dirty="0">
                <a:latin typeface="Calibri"/>
                <a:cs typeface="Calibri"/>
              </a:rPr>
              <a:t> </a:t>
            </a:r>
            <a:r>
              <a:rPr i="1" spc="-40" dirty="0">
                <a:latin typeface="Calibri"/>
                <a:cs typeface="Calibri"/>
              </a:rPr>
              <a:t>υ</a:t>
            </a:r>
            <a:r>
              <a:rPr i="1" spc="-20" dirty="0">
                <a:latin typeface="Calibri"/>
                <a:cs typeface="Calibri"/>
              </a:rPr>
              <a:t>λ</a:t>
            </a:r>
            <a:r>
              <a:rPr i="1" spc="-5" dirty="0">
                <a:latin typeface="Calibri"/>
                <a:cs typeface="Calibri"/>
              </a:rPr>
              <a:t>ι</a:t>
            </a:r>
            <a:r>
              <a:rPr i="1" spc="-30" dirty="0">
                <a:latin typeface="Calibri"/>
                <a:cs typeface="Calibri"/>
              </a:rPr>
              <a:t>κ</a:t>
            </a:r>
            <a:r>
              <a:rPr i="1" dirty="0">
                <a:latin typeface="Calibri"/>
                <a:cs typeface="Calibri"/>
              </a:rPr>
              <a:t>ών</a:t>
            </a:r>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a:lnSpc>
                <a:spcPct val="100000"/>
              </a:lnSpc>
            </a:pPr>
            <a:fld id="{81D60167-4931-47E6-BA6A-407CBD079E47}" type="slidenum">
              <a:rPr spc="-10" dirty="0"/>
              <a:t>‹#›</a:t>
            </a:fld>
            <a:endParaRPr spc="-10" dirty="0"/>
          </a:p>
        </p:txBody>
      </p:sp>
    </p:spTree>
    <p:extLst>
      <p:ext uri="{BB962C8B-B14F-4D97-AF65-F5344CB8AC3E}">
        <p14:creationId xmlns:p14="http://schemas.microsoft.com/office/powerpoint/2010/main" val="2801540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0"/>
            <a:ext cx="752387" cy="6857998"/>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866889" y="285102"/>
            <a:ext cx="2881249" cy="1110246"/>
          </a:xfrm>
          <a:prstGeom prst="rect">
            <a:avLst/>
          </a:prstGeom>
          <a:blipFill>
            <a:blip r:embed="rId4"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a:lnSpc>
                <a:spcPct val="100000"/>
              </a:lnSpc>
            </a:pPr>
            <a:r>
              <a:rPr spc="-10" dirty="0"/>
              <a:t>9/10/2</a:t>
            </a:r>
            <a:r>
              <a:rPr spc="-5" dirty="0"/>
              <a:t>0</a:t>
            </a:r>
            <a:r>
              <a:rPr spc="-10" dirty="0"/>
              <a:t>19</a:t>
            </a:r>
          </a:p>
        </p:txBody>
      </p:sp>
      <p:sp>
        <p:nvSpPr>
          <p:cNvPr id="3" name="Holder 3"/>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a:lnSpc>
                <a:spcPct val="100000"/>
              </a:lnSpc>
            </a:pPr>
            <a:r>
              <a:rPr i="1" dirty="0">
                <a:latin typeface="Calibri"/>
                <a:cs typeface="Calibri"/>
              </a:rPr>
              <a:t>Θε</a:t>
            </a:r>
            <a:r>
              <a:rPr i="1" spc="-5" dirty="0">
                <a:latin typeface="Calibri"/>
                <a:cs typeface="Calibri"/>
              </a:rPr>
              <a:t>οδο</a:t>
            </a:r>
            <a:r>
              <a:rPr i="1" dirty="0">
                <a:latin typeface="Calibri"/>
                <a:cs typeface="Calibri"/>
              </a:rPr>
              <a:t>σ</a:t>
            </a:r>
            <a:r>
              <a:rPr i="1" spc="-10" dirty="0">
                <a:latin typeface="Calibri"/>
                <a:cs typeface="Calibri"/>
              </a:rPr>
              <a:t>ί</a:t>
            </a:r>
            <a:r>
              <a:rPr i="1" spc="-5" dirty="0">
                <a:latin typeface="Calibri"/>
                <a:cs typeface="Calibri"/>
              </a:rPr>
              <a:t>ο</a:t>
            </a:r>
            <a:r>
              <a:rPr i="1" dirty="0">
                <a:latin typeface="Calibri"/>
                <a:cs typeface="Calibri"/>
              </a:rPr>
              <a:t>υ </a:t>
            </a:r>
            <a:r>
              <a:rPr i="1" spc="5" dirty="0">
                <a:latin typeface="Calibri"/>
                <a:cs typeface="Calibri"/>
              </a:rPr>
              <a:t>Γ</a:t>
            </a:r>
            <a:r>
              <a:rPr i="1" dirty="0">
                <a:latin typeface="Calibri"/>
                <a:cs typeface="Calibri"/>
              </a:rPr>
              <a:t>εώ</a:t>
            </a:r>
            <a:r>
              <a:rPr i="1" spc="-15" dirty="0">
                <a:latin typeface="Calibri"/>
                <a:cs typeface="Calibri"/>
              </a:rPr>
              <a:t>ρ</a:t>
            </a:r>
            <a:r>
              <a:rPr i="1" dirty="0">
                <a:latin typeface="Calibri"/>
                <a:cs typeface="Calibri"/>
              </a:rPr>
              <a:t>γ</a:t>
            </a:r>
            <a:r>
              <a:rPr i="1" spc="-5" dirty="0">
                <a:latin typeface="Calibri"/>
                <a:cs typeface="Calibri"/>
              </a:rPr>
              <a:t>ιο</a:t>
            </a:r>
            <a:r>
              <a:rPr i="1" dirty="0">
                <a:latin typeface="Calibri"/>
                <a:cs typeface="Calibri"/>
              </a:rPr>
              <a:t>ς,</a:t>
            </a:r>
            <a:r>
              <a:rPr i="1" spc="-10" dirty="0">
                <a:latin typeface="Calibri"/>
                <a:cs typeface="Calibri"/>
              </a:rPr>
              <a:t> </a:t>
            </a:r>
            <a:r>
              <a:rPr i="1" spc="-5" dirty="0">
                <a:latin typeface="Calibri"/>
                <a:cs typeface="Calibri"/>
              </a:rPr>
              <a:t>Β</a:t>
            </a:r>
            <a:r>
              <a:rPr i="1" dirty="0">
                <a:latin typeface="Calibri"/>
                <a:cs typeface="Calibri"/>
              </a:rPr>
              <a:t>έ</a:t>
            </a:r>
            <a:r>
              <a:rPr i="1" spc="-65" dirty="0">
                <a:latin typeface="Calibri"/>
                <a:cs typeface="Calibri"/>
              </a:rPr>
              <a:t>λ</a:t>
            </a:r>
            <a:r>
              <a:rPr i="1" dirty="0">
                <a:latin typeface="Calibri"/>
                <a:cs typeface="Calibri"/>
              </a:rPr>
              <a:t>τι</a:t>
            </a:r>
            <a:r>
              <a:rPr i="1" spc="5" dirty="0">
                <a:latin typeface="Calibri"/>
                <a:cs typeface="Calibri"/>
              </a:rPr>
              <a:t>σ</a:t>
            </a:r>
            <a:r>
              <a:rPr i="1" dirty="0">
                <a:latin typeface="Calibri"/>
                <a:cs typeface="Calibri"/>
              </a:rPr>
              <a:t>τ</a:t>
            </a:r>
            <a:r>
              <a:rPr i="1" spc="5" dirty="0">
                <a:latin typeface="Calibri"/>
                <a:cs typeface="Calibri"/>
              </a:rPr>
              <a:t>ε</a:t>
            </a:r>
            <a:r>
              <a:rPr i="1" dirty="0">
                <a:latin typeface="Calibri"/>
                <a:cs typeface="Calibri"/>
              </a:rPr>
              <a:t>ς</a:t>
            </a:r>
            <a:r>
              <a:rPr i="1" spc="-10" dirty="0">
                <a:latin typeface="Calibri"/>
                <a:cs typeface="Calibri"/>
              </a:rPr>
              <a:t> </a:t>
            </a:r>
            <a:r>
              <a:rPr i="1" dirty="0">
                <a:latin typeface="Calibri"/>
                <a:cs typeface="Calibri"/>
              </a:rPr>
              <a:t>Τεχνι</a:t>
            </a:r>
            <a:r>
              <a:rPr i="1" spc="-25" dirty="0">
                <a:latin typeface="Calibri"/>
                <a:cs typeface="Calibri"/>
              </a:rPr>
              <a:t>κ</a:t>
            </a:r>
            <a:r>
              <a:rPr i="1" dirty="0">
                <a:latin typeface="Calibri"/>
                <a:cs typeface="Calibri"/>
              </a:rPr>
              <a:t>ές Δ</a:t>
            </a:r>
            <a:r>
              <a:rPr i="1" spc="-10" dirty="0">
                <a:latin typeface="Calibri"/>
                <a:cs typeface="Calibri"/>
              </a:rPr>
              <a:t>ι</a:t>
            </a:r>
            <a:r>
              <a:rPr i="1" dirty="0">
                <a:latin typeface="Calibri"/>
                <a:cs typeface="Calibri"/>
              </a:rPr>
              <a:t>αχε</a:t>
            </a:r>
            <a:r>
              <a:rPr i="1" spc="-5" dirty="0">
                <a:latin typeface="Calibri"/>
                <a:cs typeface="Calibri"/>
              </a:rPr>
              <a:t>ί</a:t>
            </a:r>
            <a:r>
              <a:rPr i="1" dirty="0">
                <a:latin typeface="Calibri"/>
                <a:cs typeface="Calibri"/>
              </a:rPr>
              <a:t>ρ</a:t>
            </a:r>
            <a:r>
              <a:rPr i="1" spc="-5" dirty="0">
                <a:latin typeface="Calibri"/>
                <a:cs typeface="Calibri"/>
              </a:rPr>
              <a:t>ι</a:t>
            </a:r>
            <a:r>
              <a:rPr i="1" dirty="0">
                <a:latin typeface="Calibri"/>
                <a:cs typeface="Calibri"/>
              </a:rPr>
              <a:t>σης Αμ</a:t>
            </a:r>
            <a:r>
              <a:rPr i="1" spc="-5" dirty="0">
                <a:latin typeface="Calibri"/>
                <a:cs typeface="Calibri"/>
              </a:rPr>
              <a:t>ι</a:t>
            </a:r>
            <a:r>
              <a:rPr i="1" dirty="0">
                <a:latin typeface="Calibri"/>
                <a:cs typeface="Calibri"/>
              </a:rPr>
              <a:t>α</a:t>
            </a:r>
            <a:r>
              <a:rPr i="1" spc="10" dirty="0">
                <a:latin typeface="Calibri"/>
                <a:cs typeface="Calibri"/>
              </a:rPr>
              <a:t>ν</a:t>
            </a:r>
            <a:r>
              <a:rPr i="1" dirty="0">
                <a:latin typeface="Calibri"/>
                <a:cs typeface="Calibri"/>
              </a:rPr>
              <a:t>τού</a:t>
            </a:r>
            <a:r>
              <a:rPr i="1" spc="-10" dirty="0">
                <a:latin typeface="Calibri"/>
                <a:cs typeface="Calibri"/>
              </a:rPr>
              <a:t>χ</a:t>
            </a:r>
            <a:r>
              <a:rPr i="1" dirty="0">
                <a:latin typeface="Calibri"/>
                <a:cs typeface="Calibri"/>
              </a:rPr>
              <a:t>ων</a:t>
            </a:r>
            <a:r>
              <a:rPr i="1" spc="-15" dirty="0">
                <a:latin typeface="Calibri"/>
                <a:cs typeface="Calibri"/>
              </a:rPr>
              <a:t> </a:t>
            </a:r>
            <a:r>
              <a:rPr i="1" spc="-40" dirty="0">
                <a:latin typeface="Calibri"/>
                <a:cs typeface="Calibri"/>
              </a:rPr>
              <a:t>υ</a:t>
            </a:r>
            <a:r>
              <a:rPr i="1" spc="-20" dirty="0">
                <a:latin typeface="Calibri"/>
                <a:cs typeface="Calibri"/>
              </a:rPr>
              <a:t>λ</a:t>
            </a:r>
            <a:r>
              <a:rPr i="1" spc="-5" dirty="0">
                <a:latin typeface="Calibri"/>
                <a:cs typeface="Calibri"/>
              </a:rPr>
              <a:t>ι</a:t>
            </a:r>
            <a:r>
              <a:rPr i="1" spc="-30" dirty="0">
                <a:latin typeface="Calibri"/>
                <a:cs typeface="Calibri"/>
              </a:rPr>
              <a:t>κ</a:t>
            </a:r>
            <a:r>
              <a:rPr i="1" dirty="0">
                <a:latin typeface="Calibri"/>
                <a:cs typeface="Calibri"/>
              </a:rPr>
              <a:t>ών</a:t>
            </a:r>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a:lnSpc>
                <a:spcPct val="100000"/>
              </a:lnSpc>
            </a:pPr>
            <a:fld id="{81D60167-4931-47E6-BA6A-407CBD079E47}" type="slidenum">
              <a:rPr spc="-10" dirty="0"/>
              <a:t>‹#›</a:t>
            </a:fld>
            <a:endParaRPr spc="-10" dirty="0"/>
          </a:p>
        </p:txBody>
      </p:sp>
    </p:spTree>
    <p:extLst>
      <p:ext uri="{BB962C8B-B14F-4D97-AF65-F5344CB8AC3E}">
        <p14:creationId xmlns:p14="http://schemas.microsoft.com/office/powerpoint/2010/main" val="131385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F821C7B6-DA82-4DB0-80C2-B5C242484982}" type="datetimeFigureOut">
              <a:rPr lang="el-GR" smtClean="0"/>
              <a:t>17/9/2020</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6DD39916-33E6-40D6-BAE0-67A7806ADD40}" type="slidenum">
              <a:rPr lang="el-GR" smtClean="0"/>
              <a:t>‹#›</a:t>
            </a:fld>
            <a:endParaRPr lang="el-GR"/>
          </a:p>
        </p:txBody>
      </p:sp>
    </p:spTree>
    <p:extLst>
      <p:ext uri="{BB962C8B-B14F-4D97-AF65-F5344CB8AC3E}">
        <p14:creationId xmlns:p14="http://schemas.microsoft.com/office/powerpoint/2010/main" val="3797665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F821C7B6-DA82-4DB0-80C2-B5C242484982}" type="datetimeFigureOut">
              <a:rPr lang="el-GR" smtClean="0"/>
              <a:t>17/9/2020</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6DD39916-33E6-40D6-BAE0-67A7806ADD40}" type="slidenum">
              <a:rPr lang="el-GR" smtClean="0"/>
              <a:t>‹#›</a:t>
            </a:fld>
            <a:endParaRPr lang="el-GR"/>
          </a:p>
        </p:txBody>
      </p:sp>
    </p:spTree>
    <p:extLst>
      <p:ext uri="{BB962C8B-B14F-4D97-AF65-F5344CB8AC3E}">
        <p14:creationId xmlns:p14="http://schemas.microsoft.com/office/powerpoint/2010/main" val="1816060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F821C7B6-DA82-4DB0-80C2-B5C242484982}" type="datetimeFigureOut">
              <a:rPr lang="el-GR" smtClean="0"/>
              <a:t>17/9/2020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6DD39916-33E6-40D6-BAE0-67A7806ADD40}" type="slidenum">
              <a:rPr lang="el-GR" smtClean="0"/>
              <a:t>‹#›</a:t>
            </a:fld>
            <a:endParaRPr lang="el-GR"/>
          </a:p>
        </p:txBody>
      </p:sp>
    </p:spTree>
    <p:extLst>
      <p:ext uri="{BB962C8B-B14F-4D97-AF65-F5344CB8AC3E}">
        <p14:creationId xmlns:p14="http://schemas.microsoft.com/office/powerpoint/2010/main" val="1574804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F821C7B6-DA82-4DB0-80C2-B5C242484982}" type="datetimeFigureOut">
              <a:rPr lang="el-GR" smtClean="0"/>
              <a:t>17/9/2020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6DD39916-33E6-40D6-BAE0-67A7806ADD40}" type="slidenum">
              <a:rPr lang="el-GR" smtClean="0"/>
              <a:t>‹#›</a:t>
            </a:fld>
            <a:endParaRPr lang="el-GR"/>
          </a:p>
        </p:txBody>
      </p:sp>
    </p:spTree>
    <p:extLst>
      <p:ext uri="{BB962C8B-B14F-4D97-AF65-F5344CB8AC3E}">
        <p14:creationId xmlns:p14="http://schemas.microsoft.com/office/powerpoint/2010/main" val="391398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9.xml"/><Relationship Id="rId7" Type="http://schemas.openxmlformats.org/officeDocument/2006/relationships/image" Target="../media/image1.jp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24.xml"/><Relationship Id="rId7" Type="http://schemas.openxmlformats.org/officeDocument/2006/relationships/image" Target="../media/image1.jp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29.xml"/><Relationship Id="rId7" Type="http://schemas.openxmlformats.org/officeDocument/2006/relationships/image" Target="../media/image1.jp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5.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4.xml"/><Relationship Id="rId7" Type="http://schemas.openxmlformats.org/officeDocument/2006/relationships/image" Target="../media/image1.jp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6.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9.xml"/><Relationship Id="rId7" Type="http://schemas.openxmlformats.org/officeDocument/2006/relationships/image" Target="../media/image1.jp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7.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44.xml"/><Relationship Id="rId7" Type="http://schemas.openxmlformats.org/officeDocument/2006/relationships/image" Target="../media/image1.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8.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49.xml"/><Relationship Id="rId7" Type="http://schemas.openxmlformats.org/officeDocument/2006/relationships/image" Target="../media/image1.jp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9.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1C7B6-DA82-4DB0-80C2-B5C242484982}" type="datetimeFigureOut">
              <a:rPr lang="el-GR" smtClean="0"/>
              <a:t>17/9/2020</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D39916-33E6-40D6-BAE0-67A7806ADD40}" type="slidenum">
              <a:rPr lang="el-GR" smtClean="0"/>
              <a:t>‹#›</a:t>
            </a:fld>
            <a:endParaRPr lang="el-GR"/>
          </a:p>
        </p:txBody>
      </p:sp>
    </p:spTree>
    <p:extLst>
      <p:ext uri="{BB962C8B-B14F-4D97-AF65-F5344CB8AC3E}">
        <p14:creationId xmlns:p14="http://schemas.microsoft.com/office/powerpoint/2010/main" val="1023091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853694" y="380738"/>
            <a:ext cx="10484611" cy="944880"/>
          </a:xfrm>
          <a:prstGeom prst="rect">
            <a:avLst/>
          </a:prstGeom>
        </p:spPr>
        <p:txBody>
          <a:bodyPr wrap="square" lIns="0" tIns="0" rIns="0" bIns="0">
            <a:spAutoFit/>
          </a:bodyPr>
          <a:lstStyle>
            <a:lvl1pPr>
              <a:defRPr sz="3200" b="1" i="0">
                <a:solidFill>
                  <a:srgbClr val="CE1E82"/>
                </a:solidFill>
                <a:latin typeface="Calibri"/>
                <a:cs typeface="Calibri"/>
              </a:defRPr>
            </a:lvl1pPr>
          </a:lstStyle>
          <a:p>
            <a:endParaRPr/>
          </a:p>
        </p:txBody>
      </p:sp>
      <p:sp>
        <p:nvSpPr>
          <p:cNvPr id="3" name="Holder 3"/>
          <p:cNvSpPr>
            <a:spLocks noGrp="1"/>
          </p:cNvSpPr>
          <p:nvPr>
            <p:ph type="body" idx="1"/>
          </p:nvPr>
        </p:nvSpPr>
        <p:spPr>
          <a:xfrm>
            <a:off x="2978276" y="2388641"/>
            <a:ext cx="6235446" cy="3687445"/>
          </a:xfrm>
          <a:prstGeom prst="rect">
            <a:avLst/>
          </a:prstGeom>
        </p:spPr>
        <p:txBody>
          <a:bodyPr wrap="square" lIns="0" tIns="0" rIns="0" bIns="0">
            <a:spAutoFit/>
          </a:bodyPr>
          <a:lstStyle>
            <a:lvl1pPr>
              <a:defRPr sz="4000" b="0" i="0">
                <a:solidFill>
                  <a:srgbClr val="CE1E82"/>
                </a:solidFill>
                <a:latin typeface="Calibri Light"/>
                <a:cs typeface="Calibri Light"/>
              </a:defRPr>
            </a:lvl1pPr>
          </a:lstStyle>
          <a:p>
            <a:endParaRPr/>
          </a:p>
        </p:txBody>
      </p:sp>
      <p:sp>
        <p:nvSpPr>
          <p:cNvPr id="4" name="Holder 4"/>
          <p:cNvSpPr>
            <a:spLocks noGrp="1"/>
          </p:cNvSpPr>
          <p:nvPr>
            <p:ph type="ftr" sz="quarter" idx="5"/>
          </p:nvPr>
        </p:nvSpPr>
        <p:spPr>
          <a:xfrm>
            <a:off x="916939" y="6465214"/>
            <a:ext cx="687069"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5" name="Holder 5"/>
          <p:cNvSpPr>
            <a:spLocks noGrp="1"/>
          </p:cNvSpPr>
          <p:nvPr>
            <p:ph type="dt" sz="half" idx="6"/>
          </p:nvPr>
        </p:nvSpPr>
        <p:spPr>
          <a:xfrm>
            <a:off x="3765296" y="6480759"/>
            <a:ext cx="4637405"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6" name="Holder 6"/>
          <p:cNvSpPr>
            <a:spLocks noGrp="1"/>
          </p:cNvSpPr>
          <p:nvPr>
            <p:ph type="sldNum" sz="quarter" idx="7"/>
          </p:nvPr>
        </p:nvSpPr>
        <p:spPr>
          <a:xfrm>
            <a:off x="11081257" y="6465214"/>
            <a:ext cx="206375"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19127448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853694" y="380738"/>
            <a:ext cx="10484611" cy="944880"/>
          </a:xfrm>
          <a:prstGeom prst="rect">
            <a:avLst/>
          </a:prstGeom>
        </p:spPr>
        <p:txBody>
          <a:bodyPr wrap="square" lIns="0" tIns="0" rIns="0" bIns="0">
            <a:spAutoFit/>
          </a:bodyPr>
          <a:lstStyle>
            <a:lvl1pPr>
              <a:defRPr sz="3200" b="1" i="0">
                <a:solidFill>
                  <a:srgbClr val="CE1E82"/>
                </a:solidFill>
                <a:latin typeface="Calibri"/>
                <a:cs typeface="Calibri"/>
              </a:defRPr>
            </a:lvl1pPr>
          </a:lstStyle>
          <a:p>
            <a:endParaRPr/>
          </a:p>
        </p:txBody>
      </p:sp>
      <p:sp>
        <p:nvSpPr>
          <p:cNvPr id="3" name="Holder 3"/>
          <p:cNvSpPr>
            <a:spLocks noGrp="1"/>
          </p:cNvSpPr>
          <p:nvPr>
            <p:ph type="body" idx="1"/>
          </p:nvPr>
        </p:nvSpPr>
        <p:spPr>
          <a:xfrm>
            <a:off x="2978276" y="2388641"/>
            <a:ext cx="6235446" cy="3687445"/>
          </a:xfrm>
          <a:prstGeom prst="rect">
            <a:avLst/>
          </a:prstGeom>
        </p:spPr>
        <p:txBody>
          <a:bodyPr wrap="square" lIns="0" tIns="0" rIns="0" bIns="0">
            <a:spAutoFit/>
          </a:bodyPr>
          <a:lstStyle>
            <a:lvl1pPr>
              <a:defRPr sz="4000" b="0" i="0">
                <a:solidFill>
                  <a:srgbClr val="CE1E82"/>
                </a:solidFill>
                <a:latin typeface="Calibri Light"/>
                <a:cs typeface="Calibri Light"/>
              </a:defRPr>
            </a:lvl1pPr>
          </a:lstStyle>
          <a:p>
            <a:endParaRPr/>
          </a:p>
        </p:txBody>
      </p:sp>
      <p:sp>
        <p:nvSpPr>
          <p:cNvPr id="4" name="Holder 4"/>
          <p:cNvSpPr>
            <a:spLocks noGrp="1"/>
          </p:cNvSpPr>
          <p:nvPr>
            <p:ph type="ftr" sz="quarter" idx="5"/>
          </p:nvPr>
        </p:nvSpPr>
        <p:spPr>
          <a:xfrm>
            <a:off x="916939" y="6465214"/>
            <a:ext cx="687069"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5" name="Holder 5"/>
          <p:cNvSpPr>
            <a:spLocks noGrp="1"/>
          </p:cNvSpPr>
          <p:nvPr>
            <p:ph type="dt" sz="half" idx="6"/>
          </p:nvPr>
        </p:nvSpPr>
        <p:spPr>
          <a:xfrm>
            <a:off x="3765296" y="6480759"/>
            <a:ext cx="4637405"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6" name="Holder 6"/>
          <p:cNvSpPr>
            <a:spLocks noGrp="1"/>
          </p:cNvSpPr>
          <p:nvPr>
            <p:ph type="sldNum" sz="quarter" idx="7"/>
          </p:nvPr>
        </p:nvSpPr>
        <p:spPr>
          <a:xfrm>
            <a:off x="11081257" y="6465214"/>
            <a:ext cx="206375"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219636617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853694" y="380738"/>
            <a:ext cx="10484611" cy="944880"/>
          </a:xfrm>
          <a:prstGeom prst="rect">
            <a:avLst/>
          </a:prstGeom>
        </p:spPr>
        <p:txBody>
          <a:bodyPr wrap="square" lIns="0" tIns="0" rIns="0" bIns="0">
            <a:spAutoFit/>
          </a:bodyPr>
          <a:lstStyle>
            <a:lvl1pPr>
              <a:defRPr sz="3200" b="1" i="0">
                <a:solidFill>
                  <a:srgbClr val="CE1E82"/>
                </a:solidFill>
                <a:latin typeface="Calibri"/>
                <a:cs typeface="Calibri"/>
              </a:defRPr>
            </a:lvl1pPr>
          </a:lstStyle>
          <a:p>
            <a:endParaRPr/>
          </a:p>
        </p:txBody>
      </p:sp>
      <p:sp>
        <p:nvSpPr>
          <p:cNvPr id="3" name="Holder 3"/>
          <p:cNvSpPr>
            <a:spLocks noGrp="1"/>
          </p:cNvSpPr>
          <p:nvPr>
            <p:ph type="body" idx="1"/>
          </p:nvPr>
        </p:nvSpPr>
        <p:spPr>
          <a:xfrm>
            <a:off x="2978276" y="2388641"/>
            <a:ext cx="6235446" cy="3687445"/>
          </a:xfrm>
          <a:prstGeom prst="rect">
            <a:avLst/>
          </a:prstGeom>
        </p:spPr>
        <p:txBody>
          <a:bodyPr wrap="square" lIns="0" tIns="0" rIns="0" bIns="0">
            <a:spAutoFit/>
          </a:bodyPr>
          <a:lstStyle>
            <a:lvl1pPr>
              <a:defRPr sz="4000" b="0" i="0">
                <a:solidFill>
                  <a:srgbClr val="CE1E82"/>
                </a:solidFill>
                <a:latin typeface="Calibri Light"/>
                <a:cs typeface="Calibri Light"/>
              </a:defRPr>
            </a:lvl1pPr>
          </a:lstStyle>
          <a:p>
            <a:endParaRPr/>
          </a:p>
        </p:txBody>
      </p:sp>
      <p:sp>
        <p:nvSpPr>
          <p:cNvPr id="4" name="Holder 4"/>
          <p:cNvSpPr>
            <a:spLocks noGrp="1"/>
          </p:cNvSpPr>
          <p:nvPr>
            <p:ph type="ftr" sz="quarter" idx="5"/>
          </p:nvPr>
        </p:nvSpPr>
        <p:spPr>
          <a:xfrm>
            <a:off x="916939" y="6465214"/>
            <a:ext cx="687069"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5" name="Holder 5"/>
          <p:cNvSpPr>
            <a:spLocks noGrp="1"/>
          </p:cNvSpPr>
          <p:nvPr>
            <p:ph type="dt" sz="half" idx="6"/>
          </p:nvPr>
        </p:nvSpPr>
        <p:spPr>
          <a:xfrm>
            <a:off x="3765296" y="6480759"/>
            <a:ext cx="4637405"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6" name="Holder 6"/>
          <p:cNvSpPr>
            <a:spLocks noGrp="1"/>
          </p:cNvSpPr>
          <p:nvPr>
            <p:ph type="sldNum" sz="quarter" idx="7"/>
          </p:nvPr>
        </p:nvSpPr>
        <p:spPr>
          <a:xfrm>
            <a:off x="11081257" y="6465214"/>
            <a:ext cx="206375"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11952005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853694" y="380738"/>
            <a:ext cx="10484611" cy="944880"/>
          </a:xfrm>
          <a:prstGeom prst="rect">
            <a:avLst/>
          </a:prstGeom>
        </p:spPr>
        <p:txBody>
          <a:bodyPr wrap="square" lIns="0" tIns="0" rIns="0" bIns="0">
            <a:spAutoFit/>
          </a:bodyPr>
          <a:lstStyle>
            <a:lvl1pPr>
              <a:defRPr sz="3200" b="1" i="0">
                <a:solidFill>
                  <a:srgbClr val="CE1E82"/>
                </a:solidFill>
                <a:latin typeface="Calibri"/>
                <a:cs typeface="Calibri"/>
              </a:defRPr>
            </a:lvl1pPr>
          </a:lstStyle>
          <a:p>
            <a:endParaRPr/>
          </a:p>
        </p:txBody>
      </p:sp>
      <p:sp>
        <p:nvSpPr>
          <p:cNvPr id="3" name="Holder 3"/>
          <p:cNvSpPr>
            <a:spLocks noGrp="1"/>
          </p:cNvSpPr>
          <p:nvPr>
            <p:ph type="body" idx="1"/>
          </p:nvPr>
        </p:nvSpPr>
        <p:spPr>
          <a:xfrm>
            <a:off x="2978276" y="2388641"/>
            <a:ext cx="6235446" cy="3687445"/>
          </a:xfrm>
          <a:prstGeom prst="rect">
            <a:avLst/>
          </a:prstGeom>
        </p:spPr>
        <p:txBody>
          <a:bodyPr wrap="square" lIns="0" tIns="0" rIns="0" bIns="0">
            <a:spAutoFit/>
          </a:bodyPr>
          <a:lstStyle>
            <a:lvl1pPr>
              <a:defRPr sz="4000" b="0" i="0">
                <a:solidFill>
                  <a:srgbClr val="CE1E82"/>
                </a:solidFill>
                <a:latin typeface="Calibri Light"/>
                <a:cs typeface="Calibri Light"/>
              </a:defRPr>
            </a:lvl1pPr>
          </a:lstStyle>
          <a:p>
            <a:endParaRPr/>
          </a:p>
        </p:txBody>
      </p:sp>
      <p:sp>
        <p:nvSpPr>
          <p:cNvPr id="4" name="Holder 4"/>
          <p:cNvSpPr>
            <a:spLocks noGrp="1"/>
          </p:cNvSpPr>
          <p:nvPr>
            <p:ph type="ftr" sz="quarter" idx="5"/>
          </p:nvPr>
        </p:nvSpPr>
        <p:spPr>
          <a:xfrm>
            <a:off x="916939" y="6465214"/>
            <a:ext cx="687069"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5" name="Holder 5"/>
          <p:cNvSpPr>
            <a:spLocks noGrp="1"/>
          </p:cNvSpPr>
          <p:nvPr>
            <p:ph type="dt" sz="half" idx="6"/>
          </p:nvPr>
        </p:nvSpPr>
        <p:spPr>
          <a:xfrm>
            <a:off x="3765296" y="6480759"/>
            <a:ext cx="4637405"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6" name="Holder 6"/>
          <p:cNvSpPr>
            <a:spLocks noGrp="1"/>
          </p:cNvSpPr>
          <p:nvPr>
            <p:ph type="sldNum" sz="quarter" idx="7"/>
          </p:nvPr>
        </p:nvSpPr>
        <p:spPr>
          <a:xfrm>
            <a:off x="11081257" y="6465214"/>
            <a:ext cx="206375"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143648631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853694" y="380738"/>
            <a:ext cx="10484611" cy="944880"/>
          </a:xfrm>
          <a:prstGeom prst="rect">
            <a:avLst/>
          </a:prstGeom>
        </p:spPr>
        <p:txBody>
          <a:bodyPr wrap="square" lIns="0" tIns="0" rIns="0" bIns="0">
            <a:spAutoFit/>
          </a:bodyPr>
          <a:lstStyle>
            <a:lvl1pPr>
              <a:defRPr sz="3200" b="1" i="0">
                <a:solidFill>
                  <a:srgbClr val="CE1E82"/>
                </a:solidFill>
                <a:latin typeface="Calibri"/>
                <a:cs typeface="Calibri"/>
              </a:defRPr>
            </a:lvl1pPr>
          </a:lstStyle>
          <a:p>
            <a:endParaRPr/>
          </a:p>
        </p:txBody>
      </p:sp>
      <p:sp>
        <p:nvSpPr>
          <p:cNvPr id="3" name="Holder 3"/>
          <p:cNvSpPr>
            <a:spLocks noGrp="1"/>
          </p:cNvSpPr>
          <p:nvPr>
            <p:ph type="body" idx="1"/>
          </p:nvPr>
        </p:nvSpPr>
        <p:spPr>
          <a:xfrm>
            <a:off x="2978276" y="2388641"/>
            <a:ext cx="6235446" cy="3687445"/>
          </a:xfrm>
          <a:prstGeom prst="rect">
            <a:avLst/>
          </a:prstGeom>
        </p:spPr>
        <p:txBody>
          <a:bodyPr wrap="square" lIns="0" tIns="0" rIns="0" bIns="0">
            <a:spAutoFit/>
          </a:bodyPr>
          <a:lstStyle>
            <a:lvl1pPr>
              <a:defRPr sz="4000" b="0" i="0">
                <a:solidFill>
                  <a:srgbClr val="CE1E82"/>
                </a:solidFill>
                <a:latin typeface="Calibri Light"/>
                <a:cs typeface="Calibri Light"/>
              </a:defRPr>
            </a:lvl1pPr>
          </a:lstStyle>
          <a:p>
            <a:endParaRPr/>
          </a:p>
        </p:txBody>
      </p:sp>
      <p:sp>
        <p:nvSpPr>
          <p:cNvPr id="4" name="Holder 4"/>
          <p:cNvSpPr>
            <a:spLocks noGrp="1"/>
          </p:cNvSpPr>
          <p:nvPr>
            <p:ph type="ftr" sz="quarter" idx="5"/>
          </p:nvPr>
        </p:nvSpPr>
        <p:spPr>
          <a:xfrm>
            <a:off x="916939" y="6465214"/>
            <a:ext cx="687069"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5" name="Holder 5"/>
          <p:cNvSpPr>
            <a:spLocks noGrp="1"/>
          </p:cNvSpPr>
          <p:nvPr>
            <p:ph type="dt" sz="half" idx="6"/>
          </p:nvPr>
        </p:nvSpPr>
        <p:spPr>
          <a:xfrm>
            <a:off x="3765296" y="6480759"/>
            <a:ext cx="4637405"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6" name="Holder 6"/>
          <p:cNvSpPr>
            <a:spLocks noGrp="1"/>
          </p:cNvSpPr>
          <p:nvPr>
            <p:ph type="sldNum" sz="quarter" idx="7"/>
          </p:nvPr>
        </p:nvSpPr>
        <p:spPr>
          <a:xfrm>
            <a:off x="11081257" y="6465214"/>
            <a:ext cx="206375"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34867363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853694" y="380738"/>
            <a:ext cx="10484611" cy="944880"/>
          </a:xfrm>
          <a:prstGeom prst="rect">
            <a:avLst/>
          </a:prstGeom>
        </p:spPr>
        <p:txBody>
          <a:bodyPr wrap="square" lIns="0" tIns="0" rIns="0" bIns="0">
            <a:spAutoFit/>
          </a:bodyPr>
          <a:lstStyle>
            <a:lvl1pPr>
              <a:defRPr sz="3200" b="1" i="0">
                <a:solidFill>
                  <a:srgbClr val="CE1E82"/>
                </a:solidFill>
                <a:latin typeface="Calibri"/>
                <a:cs typeface="Calibri"/>
              </a:defRPr>
            </a:lvl1pPr>
          </a:lstStyle>
          <a:p>
            <a:endParaRPr/>
          </a:p>
        </p:txBody>
      </p:sp>
      <p:sp>
        <p:nvSpPr>
          <p:cNvPr id="3" name="Holder 3"/>
          <p:cNvSpPr>
            <a:spLocks noGrp="1"/>
          </p:cNvSpPr>
          <p:nvPr>
            <p:ph type="body" idx="1"/>
          </p:nvPr>
        </p:nvSpPr>
        <p:spPr>
          <a:xfrm>
            <a:off x="2978276" y="2388641"/>
            <a:ext cx="6235446" cy="3687445"/>
          </a:xfrm>
          <a:prstGeom prst="rect">
            <a:avLst/>
          </a:prstGeom>
        </p:spPr>
        <p:txBody>
          <a:bodyPr wrap="square" lIns="0" tIns="0" rIns="0" bIns="0">
            <a:spAutoFit/>
          </a:bodyPr>
          <a:lstStyle>
            <a:lvl1pPr>
              <a:defRPr sz="4000" b="0" i="0">
                <a:solidFill>
                  <a:srgbClr val="CE1E82"/>
                </a:solidFill>
                <a:latin typeface="Calibri Light"/>
                <a:cs typeface="Calibri Light"/>
              </a:defRPr>
            </a:lvl1pPr>
          </a:lstStyle>
          <a:p>
            <a:endParaRPr/>
          </a:p>
        </p:txBody>
      </p:sp>
      <p:sp>
        <p:nvSpPr>
          <p:cNvPr id="4" name="Holder 4"/>
          <p:cNvSpPr>
            <a:spLocks noGrp="1"/>
          </p:cNvSpPr>
          <p:nvPr>
            <p:ph type="ftr" sz="quarter" idx="5"/>
          </p:nvPr>
        </p:nvSpPr>
        <p:spPr>
          <a:xfrm>
            <a:off x="916939" y="6465214"/>
            <a:ext cx="687069"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5" name="Holder 5"/>
          <p:cNvSpPr>
            <a:spLocks noGrp="1"/>
          </p:cNvSpPr>
          <p:nvPr>
            <p:ph type="dt" sz="half" idx="6"/>
          </p:nvPr>
        </p:nvSpPr>
        <p:spPr>
          <a:xfrm>
            <a:off x="3765296" y="6480759"/>
            <a:ext cx="4637405"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6" name="Holder 6"/>
          <p:cNvSpPr>
            <a:spLocks noGrp="1"/>
          </p:cNvSpPr>
          <p:nvPr>
            <p:ph type="sldNum" sz="quarter" idx="7"/>
          </p:nvPr>
        </p:nvSpPr>
        <p:spPr>
          <a:xfrm>
            <a:off x="11081257" y="6465214"/>
            <a:ext cx="206375"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350372621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0"/>
            <a:ext cx="752387" cy="6857998"/>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853694" y="380738"/>
            <a:ext cx="10484611" cy="944880"/>
          </a:xfrm>
          <a:prstGeom prst="rect">
            <a:avLst/>
          </a:prstGeom>
        </p:spPr>
        <p:txBody>
          <a:bodyPr wrap="square" lIns="0" tIns="0" rIns="0" bIns="0">
            <a:spAutoFit/>
          </a:bodyPr>
          <a:lstStyle>
            <a:lvl1pPr>
              <a:defRPr sz="3200" b="1" i="0">
                <a:solidFill>
                  <a:srgbClr val="CE1E82"/>
                </a:solidFill>
                <a:latin typeface="Calibri"/>
                <a:cs typeface="Calibri"/>
              </a:defRPr>
            </a:lvl1pPr>
          </a:lstStyle>
          <a:p>
            <a:endParaRPr/>
          </a:p>
        </p:txBody>
      </p:sp>
      <p:sp>
        <p:nvSpPr>
          <p:cNvPr id="3" name="Holder 3"/>
          <p:cNvSpPr>
            <a:spLocks noGrp="1"/>
          </p:cNvSpPr>
          <p:nvPr>
            <p:ph type="body" idx="1"/>
          </p:nvPr>
        </p:nvSpPr>
        <p:spPr>
          <a:xfrm>
            <a:off x="2978276" y="2388641"/>
            <a:ext cx="6235446" cy="3687445"/>
          </a:xfrm>
          <a:prstGeom prst="rect">
            <a:avLst/>
          </a:prstGeom>
        </p:spPr>
        <p:txBody>
          <a:bodyPr wrap="square" lIns="0" tIns="0" rIns="0" bIns="0">
            <a:spAutoFit/>
          </a:bodyPr>
          <a:lstStyle>
            <a:lvl1pPr>
              <a:defRPr sz="4000" b="0" i="0">
                <a:solidFill>
                  <a:srgbClr val="CE1E82"/>
                </a:solidFill>
                <a:latin typeface="Calibri Light"/>
                <a:cs typeface="Calibri Light"/>
              </a:defRPr>
            </a:lvl1pPr>
          </a:lstStyle>
          <a:p>
            <a:endParaRPr/>
          </a:p>
        </p:txBody>
      </p:sp>
      <p:sp>
        <p:nvSpPr>
          <p:cNvPr id="4" name="Holder 4"/>
          <p:cNvSpPr>
            <a:spLocks noGrp="1"/>
          </p:cNvSpPr>
          <p:nvPr>
            <p:ph type="ftr" sz="quarter" idx="5"/>
          </p:nvPr>
        </p:nvSpPr>
        <p:spPr>
          <a:xfrm>
            <a:off x="916939" y="6465214"/>
            <a:ext cx="687069"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srgbClr val="888888"/>
                </a:solidFill>
                <a:effectLst/>
                <a:uLnTx/>
                <a:uFillTx/>
                <a:latin typeface="Calibri"/>
                <a:ea typeface="+mn-ea"/>
                <a:cs typeface="Calibri"/>
              </a:rPr>
              <a:t>9/10/2</a:t>
            </a:r>
            <a:r>
              <a:rPr kumimoji="0" sz="1200" b="0" i="0" u="none" strike="noStrike" kern="1200" cap="none" spc="-5" normalizeH="0" baseline="0" noProof="0" dirty="0">
                <a:ln>
                  <a:noFill/>
                </a:ln>
                <a:solidFill>
                  <a:srgbClr val="888888"/>
                </a:solidFill>
                <a:effectLst/>
                <a:uLnTx/>
                <a:uFillTx/>
                <a:latin typeface="Calibri"/>
                <a:ea typeface="+mn-ea"/>
                <a:cs typeface="Calibri"/>
              </a:rPr>
              <a:t>0</a:t>
            </a:r>
            <a:r>
              <a:rPr kumimoji="0" sz="1200" b="0" i="0" u="none" strike="noStrike" kern="1200" cap="none" spc="-10" normalizeH="0" baseline="0" noProof="0" dirty="0">
                <a:ln>
                  <a:noFill/>
                </a:ln>
                <a:solidFill>
                  <a:srgbClr val="888888"/>
                </a:solidFill>
                <a:effectLst/>
                <a:uLnTx/>
                <a:uFillTx/>
                <a:latin typeface="Calibri"/>
                <a:ea typeface="+mn-ea"/>
                <a:cs typeface="Calibri"/>
              </a:rPr>
              <a:t>19</a:t>
            </a:r>
          </a:p>
        </p:txBody>
      </p:sp>
      <p:sp>
        <p:nvSpPr>
          <p:cNvPr id="5" name="Holder 5"/>
          <p:cNvSpPr>
            <a:spLocks noGrp="1"/>
          </p:cNvSpPr>
          <p:nvPr>
            <p:ph type="dt" sz="half" idx="6"/>
          </p:nvPr>
        </p:nvSpPr>
        <p:spPr>
          <a:xfrm>
            <a:off x="3765296" y="6480759"/>
            <a:ext cx="4637405"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dirty="0">
                <a:ln>
                  <a:noFill/>
                </a:ln>
                <a:solidFill>
                  <a:srgbClr val="888888"/>
                </a:solidFill>
                <a:effectLst/>
                <a:uLnTx/>
                <a:uFillTx/>
                <a:latin typeface="Calibri"/>
                <a:ea typeface="+mn-ea"/>
                <a:cs typeface="Calibri"/>
              </a:rPr>
              <a:t>Θε</a:t>
            </a:r>
            <a:r>
              <a:rPr kumimoji="0" sz="1200" b="0" i="1" u="none" strike="noStrike" kern="1200" cap="none" spc="-5" normalizeH="0" baseline="0" noProof="0" dirty="0">
                <a:ln>
                  <a:noFill/>
                </a:ln>
                <a:solidFill>
                  <a:srgbClr val="888888"/>
                </a:solidFill>
                <a:effectLst/>
                <a:uLnTx/>
                <a:uFillTx/>
                <a:latin typeface="Calibri"/>
                <a:ea typeface="+mn-ea"/>
                <a:cs typeface="Calibri"/>
              </a:rPr>
              <a:t>οδο</a:t>
            </a:r>
            <a:r>
              <a:rPr kumimoji="0" sz="1200" b="0" i="1" u="none" strike="noStrike" kern="1200" cap="none" spc="0" normalizeH="0" baseline="0" noProof="0" dirty="0">
                <a:ln>
                  <a:noFill/>
                </a:ln>
                <a:solidFill>
                  <a:srgbClr val="888888"/>
                </a:solidFill>
                <a:effectLst/>
                <a:uLnTx/>
                <a:uFillTx/>
                <a:latin typeface="Calibri"/>
                <a:ea typeface="+mn-ea"/>
                <a:cs typeface="Calibri"/>
              </a:rPr>
              <a:t>σ</a:t>
            </a:r>
            <a:r>
              <a:rPr kumimoji="0" sz="1200" b="0" i="1" u="none" strike="noStrike" kern="1200" cap="none" spc="-10" normalizeH="0" baseline="0" noProof="0" dirty="0">
                <a:ln>
                  <a:noFill/>
                </a:ln>
                <a:solidFill>
                  <a:srgbClr val="888888"/>
                </a:solidFill>
                <a:effectLst/>
                <a:uLnTx/>
                <a:uFillTx/>
                <a:latin typeface="Calibri"/>
                <a:ea typeface="+mn-ea"/>
                <a:cs typeface="Calibri"/>
              </a:rPr>
              <a:t>ί</a:t>
            </a:r>
            <a:r>
              <a:rPr kumimoji="0" sz="1200" b="0" i="1" u="none" strike="noStrike" kern="1200" cap="none" spc="-5" normalizeH="0" baseline="0" noProof="0" dirty="0">
                <a:ln>
                  <a:noFill/>
                </a:ln>
                <a:solidFill>
                  <a:srgbClr val="888888"/>
                </a:solidFill>
                <a:effectLst/>
                <a:uLnTx/>
                <a:uFillTx/>
                <a:latin typeface="Calibri"/>
                <a:ea typeface="+mn-ea"/>
                <a:cs typeface="Calibri"/>
              </a:rPr>
              <a:t>ο</a:t>
            </a:r>
            <a:r>
              <a:rPr kumimoji="0" sz="1200" b="0" i="1" u="none" strike="noStrike" kern="1200" cap="none" spc="0" normalizeH="0" baseline="0" noProof="0" dirty="0">
                <a:ln>
                  <a:noFill/>
                </a:ln>
                <a:solidFill>
                  <a:srgbClr val="888888"/>
                </a:solidFill>
                <a:effectLst/>
                <a:uLnTx/>
                <a:uFillTx/>
                <a:latin typeface="Calibri"/>
                <a:ea typeface="+mn-ea"/>
                <a:cs typeface="Calibri"/>
              </a:rPr>
              <a:t>υ </a:t>
            </a:r>
            <a:r>
              <a:rPr kumimoji="0" sz="1200" b="0" i="1" u="none" strike="noStrike" kern="1200" cap="none" spc="5" normalizeH="0" baseline="0" noProof="0" dirty="0">
                <a:ln>
                  <a:noFill/>
                </a:ln>
                <a:solidFill>
                  <a:srgbClr val="888888"/>
                </a:solidFill>
                <a:effectLst/>
                <a:uLnTx/>
                <a:uFillTx/>
                <a:latin typeface="Calibri"/>
                <a:ea typeface="+mn-ea"/>
                <a:cs typeface="Calibri"/>
              </a:rPr>
              <a:t>Γ</a:t>
            </a:r>
            <a:r>
              <a:rPr kumimoji="0" sz="1200" b="0" i="1" u="none" strike="noStrike" kern="1200" cap="none" spc="0" normalizeH="0" baseline="0" noProof="0" dirty="0">
                <a:ln>
                  <a:noFill/>
                </a:ln>
                <a:solidFill>
                  <a:srgbClr val="888888"/>
                </a:solidFill>
                <a:effectLst/>
                <a:uLnTx/>
                <a:uFillTx/>
                <a:latin typeface="Calibri"/>
                <a:ea typeface="+mn-ea"/>
                <a:cs typeface="Calibri"/>
              </a:rPr>
              <a:t>εώ</a:t>
            </a:r>
            <a:r>
              <a:rPr kumimoji="0" sz="1200" b="0" i="1" u="none" strike="noStrike" kern="1200" cap="none" spc="-15" normalizeH="0" baseline="0" noProof="0" dirty="0">
                <a:ln>
                  <a:noFill/>
                </a:ln>
                <a:solidFill>
                  <a:srgbClr val="888888"/>
                </a:solidFill>
                <a:effectLst/>
                <a:uLnTx/>
                <a:uFillTx/>
                <a:latin typeface="Calibri"/>
                <a:ea typeface="+mn-ea"/>
                <a:cs typeface="Calibri"/>
              </a:rPr>
              <a:t>ρ</a:t>
            </a:r>
            <a:r>
              <a:rPr kumimoji="0" sz="1200" b="0" i="1" u="none" strike="noStrike" kern="1200" cap="none" spc="0" normalizeH="0" baseline="0" noProof="0" dirty="0">
                <a:ln>
                  <a:noFill/>
                </a:ln>
                <a:solidFill>
                  <a:srgbClr val="888888"/>
                </a:solidFill>
                <a:effectLst/>
                <a:uLnTx/>
                <a:uFillTx/>
                <a:latin typeface="Calibri"/>
                <a:ea typeface="+mn-ea"/>
                <a:cs typeface="Calibri"/>
              </a:rPr>
              <a:t>γ</a:t>
            </a:r>
            <a:r>
              <a:rPr kumimoji="0" sz="1200" b="0" i="1" u="none" strike="noStrike" kern="1200" cap="none" spc="-5" normalizeH="0" baseline="0" noProof="0" dirty="0">
                <a:ln>
                  <a:noFill/>
                </a:ln>
                <a:solidFill>
                  <a:srgbClr val="888888"/>
                </a:solidFill>
                <a:effectLst/>
                <a:uLnTx/>
                <a:uFillTx/>
                <a:latin typeface="Calibri"/>
                <a:ea typeface="+mn-ea"/>
                <a:cs typeface="Calibri"/>
              </a:rPr>
              <a:t>ιο</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5" normalizeH="0" baseline="0" noProof="0" dirty="0">
                <a:ln>
                  <a:noFill/>
                </a:ln>
                <a:solidFill>
                  <a:srgbClr val="888888"/>
                </a:solidFill>
                <a:effectLst/>
                <a:uLnTx/>
                <a:uFillTx/>
                <a:latin typeface="Calibri"/>
                <a:ea typeface="+mn-ea"/>
                <a:cs typeface="Calibri"/>
              </a:rPr>
              <a:t>Β</a:t>
            </a:r>
            <a:r>
              <a:rPr kumimoji="0" sz="1200" b="0" i="1" u="none" strike="noStrike" kern="1200" cap="none" spc="0" normalizeH="0" baseline="0" noProof="0" dirty="0">
                <a:ln>
                  <a:noFill/>
                </a:ln>
                <a:solidFill>
                  <a:srgbClr val="888888"/>
                </a:solidFill>
                <a:effectLst/>
                <a:uLnTx/>
                <a:uFillTx/>
                <a:latin typeface="Calibri"/>
                <a:ea typeface="+mn-ea"/>
                <a:cs typeface="Calibri"/>
              </a:rPr>
              <a:t>έ</a:t>
            </a:r>
            <a:r>
              <a:rPr kumimoji="0" sz="1200" b="0" i="1" u="none" strike="noStrike" kern="1200" cap="none" spc="-65" normalizeH="0" baseline="0" noProof="0" dirty="0">
                <a:ln>
                  <a:noFill/>
                </a:ln>
                <a:solidFill>
                  <a:srgbClr val="888888"/>
                </a:solidFill>
                <a:effectLst/>
                <a:uLnTx/>
                <a:uFillTx/>
                <a:latin typeface="Calibri"/>
                <a:ea typeface="+mn-ea"/>
                <a:cs typeface="Calibri"/>
              </a:rPr>
              <a:t>λ</a:t>
            </a:r>
            <a:r>
              <a:rPr kumimoji="0" sz="1200" b="0" i="1" u="none" strike="noStrike" kern="1200" cap="none" spc="0" normalizeH="0" baseline="0" noProof="0" dirty="0">
                <a:ln>
                  <a:noFill/>
                </a:ln>
                <a:solidFill>
                  <a:srgbClr val="888888"/>
                </a:solidFill>
                <a:effectLst/>
                <a:uLnTx/>
                <a:uFillTx/>
                <a:latin typeface="Calibri"/>
                <a:ea typeface="+mn-ea"/>
                <a:cs typeface="Calibri"/>
              </a:rPr>
              <a:t>τι</a:t>
            </a:r>
            <a:r>
              <a:rPr kumimoji="0" sz="1200" b="0" i="1" u="none" strike="noStrike" kern="1200" cap="none" spc="5" normalizeH="0" baseline="0" noProof="0" dirty="0">
                <a:ln>
                  <a:noFill/>
                </a:ln>
                <a:solidFill>
                  <a:srgbClr val="888888"/>
                </a:solidFill>
                <a:effectLst/>
                <a:uLnTx/>
                <a:uFillTx/>
                <a:latin typeface="Calibri"/>
                <a:ea typeface="+mn-ea"/>
                <a:cs typeface="Calibri"/>
              </a:rPr>
              <a:t>σ</a:t>
            </a:r>
            <a:r>
              <a:rPr kumimoji="0" sz="1200" b="0" i="1" u="none" strike="noStrike" kern="1200" cap="none" spc="0" normalizeH="0" baseline="0" noProof="0" dirty="0">
                <a:ln>
                  <a:noFill/>
                </a:ln>
                <a:solidFill>
                  <a:srgbClr val="888888"/>
                </a:solidFill>
                <a:effectLst/>
                <a:uLnTx/>
                <a:uFillTx/>
                <a:latin typeface="Calibri"/>
                <a:ea typeface="+mn-ea"/>
                <a:cs typeface="Calibri"/>
              </a:rPr>
              <a:t>τ</a:t>
            </a:r>
            <a:r>
              <a:rPr kumimoji="0" sz="1200" b="0" i="1" u="none" strike="noStrike" kern="1200" cap="none" spc="5" normalizeH="0" baseline="0" noProof="0" dirty="0">
                <a:ln>
                  <a:noFill/>
                </a:ln>
                <a:solidFill>
                  <a:srgbClr val="888888"/>
                </a:solidFill>
                <a:effectLst/>
                <a:uLnTx/>
                <a:uFillTx/>
                <a:latin typeface="Calibri"/>
                <a:ea typeface="+mn-ea"/>
                <a:cs typeface="Calibri"/>
              </a:rPr>
              <a:t>ε</a:t>
            </a:r>
            <a:r>
              <a:rPr kumimoji="0" sz="1200" b="0" i="1" u="none" strike="noStrike" kern="1200" cap="none" spc="0" normalizeH="0" baseline="0" noProof="0" dirty="0">
                <a:ln>
                  <a:noFill/>
                </a:ln>
                <a:solidFill>
                  <a:srgbClr val="888888"/>
                </a:solidFill>
                <a:effectLst/>
                <a:uLnTx/>
                <a:uFillTx/>
                <a:latin typeface="Calibri"/>
                <a:ea typeface="+mn-ea"/>
                <a:cs typeface="Calibri"/>
              </a:rPr>
              <a:t>ς</a:t>
            </a:r>
            <a:r>
              <a:rPr kumimoji="0" sz="1200" b="0" i="1" u="none" strike="noStrike" kern="1200" cap="none" spc="-10" normalizeH="0" baseline="0" noProof="0" dirty="0">
                <a:ln>
                  <a:noFill/>
                </a:ln>
                <a:solidFill>
                  <a:srgbClr val="888888"/>
                </a:solidFill>
                <a:effectLst/>
                <a:uLnTx/>
                <a:uFillTx/>
                <a:latin typeface="Calibri"/>
                <a:ea typeface="+mn-ea"/>
                <a:cs typeface="Calibri"/>
              </a:rPr>
              <a:t> </a:t>
            </a:r>
            <a:r>
              <a:rPr kumimoji="0" sz="1200" b="0" i="1" u="none" strike="noStrike" kern="1200" cap="none" spc="0" normalizeH="0" baseline="0" noProof="0" dirty="0">
                <a:ln>
                  <a:noFill/>
                </a:ln>
                <a:solidFill>
                  <a:srgbClr val="888888"/>
                </a:solidFill>
                <a:effectLst/>
                <a:uLnTx/>
                <a:uFillTx/>
                <a:latin typeface="Calibri"/>
                <a:ea typeface="+mn-ea"/>
                <a:cs typeface="Calibri"/>
              </a:rPr>
              <a:t>Τεχνι</a:t>
            </a:r>
            <a:r>
              <a:rPr kumimoji="0" sz="1200" b="0" i="1" u="none" strike="noStrike" kern="1200" cap="none" spc="-25"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ές Δ</a:t>
            </a:r>
            <a:r>
              <a:rPr kumimoji="0" sz="1200" b="0" i="1" u="none" strike="noStrike" kern="1200" cap="none" spc="-10"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αχε</a:t>
            </a:r>
            <a:r>
              <a:rPr kumimoji="0" sz="1200" b="0" i="1" u="none" strike="noStrike" kern="1200" cap="none" spc="-5" normalizeH="0" baseline="0" noProof="0" dirty="0">
                <a:ln>
                  <a:noFill/>
                </a:ln>
                <a:solidFill>
                  <a:srgbClr val="888888"/>
                </a:solidFill>
                <a:effectLst/>
                <a:uLnTx/>
                <a:uFillTx/>
                <a:latin typeface="Calibri"/>
                <a:ea typeface="+mn-ea"/>
                <a:cs typeface="Calibri"/>
              </a:rPr>
              <a:t>ί</a:t>
            </a:r>
            <a:r>
              <a:rPr kumimoji="0" sz="1200" b="0" i="1" u="none" strike="noStrike" kern="1200" cap="none" spc="0" normalizeH="0" baseline="0" noProof="0" dirty="0">
                <a:ln>
                  <a:noFill/>
                </a:ln>
                <a:solidFill>
                  <a:srgbClr val="888888"/>
                </a:solidFill>
                <a:effectLst/>
                <a:uLnTx/>
                <a:uFillTx/>
                <a:latin typeface="Calibri"/>
                <a:ea typeface="+mn-ea"/>
                <a:cs typeface="Calibri"/>
              </a:rPr>
              <a:t>ρ</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σης Αμ</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0" normalizeH="0" baseline="0" noProof="0" dirty="0">
                <a:ln>
                  <a:noFill/>
                </a:ln>
                <a:solidFill>
                  <a:srgbClr val="888888"/>
                </a:solidFill>
                <a:effectLst/>
                <a:uLnTx/>
                <a:uFillTx/>
                <a:latin typeface="Calibri"/>
                <a:ea typeface="+mn-ea"/>
                <a:cs typeface="Calibri"/>
              </a:rPr>
              <a:t>α</a:t>
            </a:r>
            <a:r>
              <a:rPr kumimoji="0" sz="1200" b="0" i="1" u="none" strike="noStrike" kern="1200" cap="none" spc="10" normalizeH="0" baseline="0" noProof="0" dirty="0">
                <a:ln>
                  <a:noFill/>
                </a:ln>
                <a:solidFill>
                  <a:srgbClr val="888888"/>
                </a:solidFill>
                <a:effectLst/>
                <a:uLnTx/>
                <a:uFillTx/>
                <a:latin typeface="Calibri"/>
                <a:ea typeface="+mn-ea"/>
                <a:cs typeface="Calibri"/>
              </a:rPr>
              <a:t>ν</a:t>
            </a:r>
            <a:r>
              <a:rPr kumimoji="0" sz="1200" b="0" i="1" u="none" strike="noStrike" kern="1200" cap="none" spc="0" normalizeH="0" baseline="0" noProof="0" dirty="0">
                <a:ln>
                  <a:noFill/>
                </a:ln>
                <a:solidFill>
                  <a:srgbClr val="888888"/>
                </a:solidFill>
                <a:effectLst/>
                <a:uLnTx/>
                <a:uFillTx/>
                <a:latin typeface="Calibri"/>
                <a:ea typeface="+mn-ea"/>
                <a:cs typeface="Calibri"/>
              </a:rPr>
              <a:t>τού</a:t>
            </a:r>
            <a:r>
              <a:rPr kumimoji="0" sz="1200" b="0" i="1" u="none" strike="noStrike" kern="1200" cap="none" spc="-10" normalizeH="0" baseline="0" noProof="0" dirty="0">
                <a:ln>
                  <a:noFill/>
                </a:ln>
                <a:solidFill>
                  <a:srgbClr val="888888"/>
                </a:solidFill>
                <a:effectLst/>
                <a:uLnTx/>
                <a:uFillTx/>
                <a:latin typeface="Calibri"/>
                <a:ea typeface="+mn-ea"/>
                <a:cs typeface="Calibri"/>
              </a:rPr>
              <a:t>χ</a:t>
            </a:r>
            <a:r>
              <a:rPr kumimoji="0" sz="1200" b="0" i="1" u="none" strike="noStrike" kern="1200" cap="none" spc="0" normalizeH="0" baseline="0" noProof="0" dirty="0">
                <a:ln>
                  <a:noFill/>
                </a:ln>
                <a:solidFill>
                  <a:srgbClr val="888888"/>
                </a:solidFill>
                <a:effectLst/>
                <a:uLnTx/>
                <a:uFillTx/>
                <a:latin typeface="Calibri"/>
                <a:ea typeface="+mn-ea"/>
                <a:cs typeface="Calibri"/>
              </a:rPr>
              <a:t>ων</a:t>
            </a:r>
            <a:r>
              <a:rPr kumimoji="0" sz="1200" b="0" i="1" u="none" strike="noStrike" kern="1200" cap="none" spc="-15" normalizeH="0" baseline="0" noProof="0" dirty="0">
                <a:ln>
                  <a:noFill/>
                </a:ln>
                <a:solidFill>
                  <a:srgbClr val="888888"/>
                </a:solidFill>
                <a:effectLst/>
                <a:uLnTx/>
                <a:uFillTx/>
                <a:latin typeface="Calibri"/>
                <a:ea typeface="+mn-ea"/>
                <a:cs typeface="Calibri"/>
              </a:rPr>
              <a:t> </a:t>
            </a:r>
            <a:r>
              <a:rPr kumimoji="0" sz="1200" b="0" i="1" u="none" strike="noStrike" kern="1200" cap="none" spc="-40" normalizeH="0" baseline="0" noProof="0" dirty="0">
                <a:ln>
                  <a:noFill/>
                </a:ln>
                <a:solidFill>
                  <a:srgbClr val="888888"/>
                </a:solidFill>
                <a:effectLst/>
                <a:uLnTx/>
                <a:uFillTx/>
                <a:latin typeface="Calibri"/>
                <a:ea typeface="+mn-ea"/>
                <a:cs typeface="Calibri"/>
              </a:rPr>
              <a:t>υ</a:t>
            </a:r>
            <a:r>
              <a:rPr kumimoji="0" sz="1200" b="0" i="1" u="none" strike="noStrike" kern="1200" cap="none" spc="-20" normalizeH="0" baseline="0" noProof="0" dirty="0">
                <a:ln>
                  <a:noFill/>
                </a:ln>
                <a:solidFill>
                  <a:srgbClr val="888888"/>
                </a:solidFill>
                <a:effectLst/>
                <a:uLnTx/>
                <a:uFillTx/>
                <a:latin typeface="Calibri"/>
                <a:ea typeface="+mn-ea"/>
                <a:cs typeface="Calibri"/>
              </a:rPr>
              <a:t>λ</a:t>
            </a:r>
            <a:r>
              <a:rPr kumimoji="0" sz="1200" b="0" i="1" u="none" strike="noStrike" kern="1200" cap="none" spc="-5" normalizeH="0" baseline="0" noProof="0" dirty="0">
                <a:ln>
                  <a:noFill/>
                </a:ln>
                <a:solidFill>
                  <a:srgbClr val="888888"/>
                </a:solidFill>
                <a:effectLst/>
                <a:uLnTx/>
                <a:uFillTx/>
                <a:latin typeface="Calibri"/>
                <a:ea typeface="+mn-ea"/>
                <a:cs typeface="Calibri"/>
              </a:rPr>
              <a:t>ι</a:t>
            </a:r>
            <a:r>
              <a:rPr kumimoji="0" sz="1200" b="0" i="1" u="none" strike="noStrike" kern="1200" cap="none" spc="-30" normalizeH="0" baseline="0" noProof="0" dirty="0">
                <a:ln>
                  <a:noFill/>
                </a:ln>
                <a:solidFill>
                  <a:srgbClr val="888888"/>
                </a:solidFill>
                <a:effectLst/>
                <a:uLnTx/>
                <a:uFillTx/>
                <a:latin typeface="Calibri"/>
                <a:ea typeface="+mn-ea"/>
                <a:cs typeface="Calibri"/>
              </a:rPr>
              <a:t>κ</a:t>
            </a:r>
            <a:r>
              <a:rPr kumimoji="0" sz="1200" b="0" i="1" u="none" strike="noStrike" kern="1200" cap="none" spc="0" normalizeH="0" baseline="0" noProof="0" dirty="0">
                <a:ln>
                  <a:noFill/>
                </a:ln>
                <a:solidFill>
                  <a:srgbClr val="888888"/>
                </a:solidFill>
                <a:effectLst/>
                <a:uLnTx/>
                <a:uFillTx/>
                <a:latin typeface="Calibri"/>
                <a:ea typeface="+mn-ea"/>
                <a:cs typeface="Calibri"/>
              </a:rPr>
              <a:t>ών</a:t>
            </a:r>
          </a:p>
        </p:txBody>
      </p:sp>
      <p:sp>
        <p:nvSpPr>
          <p:cNvPr id="6" name="Holder 6"/>
          <p:cNvSpPr>
            <a:spLocks noGrp="1"/>
          </p:cNvSpPr>
          <p:nvPr>
            <p:ph type="sldNum" sz="quarter" idx="7"/>
          </p:nvPr>
        </p:nvSpPr>
        <p:spPr>
          <a:xfrm>
            <a:off x="11081257" y="6465214"/>
            <a:ext cx="206375"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0287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200" b="0" i="0" u="none" strike="noStrike" kern="1200" cap="none" spc="-10" normalizeH="0" baseline="0" noProof="0" dirty="0">
                <a:ln>
                  <a:noFill/>
                </a:ln>
                <a:solidFill>
                  <a:srgbClr val="888888"/>
                </a:solidFill>
                <a:effectLst/>
                <a:uLnTx/>
                <a:uFillTx/>
                <a:latin typeface="Calibri"/>
                <a:ea typeface="+mn-ea"/>
                <a:cs typeface="Calibri"/>
              </a:rPr>
              <a:pPr marL="10287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1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40868405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39652" y="0"/>
            <a:ext cx="752346" cy="6857997"/>
          </a:xfrm>
          <a:prstGeom prst="rect">
            <a:avLst/>
          </a:prstGeom>
          <a:blipFill>
            <a:blip r:embed="rId7" cstate="print"/>
            <a:stretch>
              <a:fillRect/>
            </a:stretch>
          </a:blipFill>
        </p:spPr>
        <p:txBody>
          <a:bodyPr wrap="square" lIns="0" tIns="0" rIns="0" bIns="0" rtlCol="0"/>
          <a:lstStyle/>
          <a:p>
            <a:endParaRPr/>
          </a:p>
        </p:txBody>
      </p:sp>
      <p:sp>
        <p:nvSpPr>
          <p:cNvPr id="17" name="bk object 17"/>
          <p:cNvSpPr/>
          <p:nvPr/>
        </p:nvSpPr>
        <p:spPr>
          <a:xfrm>
            <a:off x="0" y="0"/>
            <a:ext cx="752387" cy="6857998"/>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853694" y="380738"/>
            <a:ext cx="10484611" cy="944880"/>
          </a:xfrm>
          <a:prstGeom prst="rect">
            <a:avLst/>
          </a:prstGeom>
        </p:spPr>
        <p:txBody>
          <a:bodyPr wrap="square" lIns="0" tIns="0" rIns="0" bIns="0">
            <a:spAutoFit/>
          </a:bodyPr>
          <a:lstStyle>
            <a:lvl1pPr>
              <a:defRPr sz="3200" b="1" i="0">
                <a:solidFill>
                  <a:srgbClr val="CE1E82"/>
                </a:solidFill>
                <a:latin typeface="Calibri"/>
                <a:cs typeface="Calibri"/>
              </a:defRPr>
            </a:lvl1pPr>
          </a:lstStyle>
          <a:p>
            <a:endParaRPr/>
          </a:p>
        </p:txBody>
      </p:sp>
      <p:sp>
        <p:nvSpPr>
          <p:cNvPr id="3" name="Holder 3"/>
          <p:cNvSpPr>
            <a:spLocks noGrp="1"/>
          </p:cNvSpPr>
          <p:nvPr>
            <p:ph type="body" idx="1"/>
          </p:nvPr>
        </p:nvSpPr>
        <p:spPr>
          <a:xfrm>
            <a:off x="2978276" y="2388641"/>
            <a:ext cx="6235446" cy="3687445"/>
          </a:xfrm>
          <a:prstGeom prst="rect">
            <a:avLst/>
          </a:prstGeom>
        </p:spPr>
        <p:txBody>
          <a:bodyPr wrap="square" lIns="0" tIns="0" rIns="0" bIns="0">
            <a:spAutoFit/>
          </a:bodyPr>
          <a:lstStyle>
            <a:lvl1pPr>
              <a:defRPr sz="4000" b="0" i="0">
                <a:solidFill>
                  <a:srgbClr val="CE1E82"/>
                </a:solidFill>
                <a:latin typeface="Calibri Light"/>
                <a:cs typeface="Calibri Light"/>
              </a:defRPr>
            </a:lvl1pPr>
          </a:lstStyle>
          <a:p>
            <a:endParaRPr/>
          </a:p>
        </p:txBody>
      </p:sp>
      <p:sp>
        <p:nvSpPr>
          <p:cNvPr id="4" name="Holder 4"/>
          <p:cNvSpPr>
            <a:spLocks noGrp="1"/>
          </p:cNvSpPr>
          <p:nvPr>
            <p:ph type="ftr" sz="quarter" idx="5"/>
          </p:nvPr>
        </p:nvSpPr>
        <p:spPr>
          <a:xfrm>
            <a:off x="916939" y="6465214"/>
            <a:ext cx="687069"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2700">
              <a:lnSpc>
                <a:spcPct val="100000"/>
              </a:lnSpc>
            </a:pPr>
            <a:r>
              <a:rPr spc="-10" dirty="0"/>
              <a:t>9/10/2</a:t>
            </a:r>
            <a:r>
              <a:rPr spc="-5" dirty="0"/>
              <a:t>0</a:t>
            </a:r>
            <a:r>
              <a:rPr spc="-10" dirty="0"/>
              <a:t>19</a:t>
            </a:r>
          </a:p>
        </p:txBody>
      </p:sp>
      <p:sp>
        <p:nvSpPr>
          <p:cNvPr id="5" name="Holder 5"/>
          <p:cNvSpPr>
            <a:spLocks noGrp="1"/>
          </p:cNvSpPr>
          <p:nvPr>
            <p:ph type="dt" sz="half" idx="6"/>
          </p:nvPr>
        </p:nvSpPr>
        <p:spPr>
          <a:xfrm>
            <a:off x="3765296" y="6480759"/>
            <a:ext cx="4637405"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2700">
              <a:lnSpc>
                <a:spcPct val="100000"/>
              </a:lnSpc>
            </a:pPr>
            <a:r>
              <a:rPr i="1" dirty="0">
                <a:latin typeface="Calibri"/>
                <a:cs typeface="Calibri"/>
              </a:rPr>
              <a:t>Θε</a:t>
            </a:r>
            <a:r>
              <a:rPr i="1" spc="-5" dirty="0">
                <a:latin typeface="Calibri"/>
                <a:cs typeface="Calibri"/>
              </a:rPr>
              <a:t>οδο</a:t>
            </a:r>
            <a:r>
              <a:rPr i="1" dirty="0">
                <a:latin typeface="Calibri"/>
                <a:cs typeface="Calibri"/>
              </a:rPr>
              <a:t>σ</a:t>
            </a:r>
            <a:r>
              <a:rPr i="1" spc="-10" dirty="0">
                <a:latin typeface="Calibri"/>
                <a:cs typeface="Calibri"/>
              </a:rPr>
              <a:t>ί</a:t>
            </a:r>
            <a:r>
              <a:rPr i="1" spc="-5" dirty="0">
                <a:latin typeface="Calibri"/>
                <a:cs typeface="Calibri"/>
              </a:rPr>
              <a:t>ο</a:t>
            </a:r>
            <a:r>
              <a:rPr i="1" dirty="0">
                <a:latin typeface="Calibri"/>
                <a:cs typeface="Calibri"/>
              </a:rPr>
              <a:t>υ </a:t>
            </a:r>
            <a:r>
              <a:rPr i="1" spc="5" dirty="0">
                <a:latin typeface="Calibri"/>
                <a:cs typeface="Calibri"/>
              </a:rPr>
              <a:t>Γ</a:t>
            </a:r>
            <a:r>
              <a:rPr i="1" dirty="0">
                <a:latin typeface="Calibri"/>
                <a:cs typeface="Calibri"/>
              </a:rPr>
              <a:t>εώ</a:t>
            </a:r>
            <a:r>
              <a:rPr i="1" spc="-15" dirty="0">
                <a:latin typeface="Calibri"/>
                <a:cs typeface="Calibri"/>
              </a:rPr>
              <a:t>ρ</a:t>
            </a:r>
            <a:r>
              <a:rPr i="1" dirty="0">
                <a:latin typeface="Calibri"/>
                <a:cs typeface="Calibri"/>
              </a:rPr>
              <a:t>γ</a:t>
            </a:r>
            <a:r>
              <a:rPr i="1" spc="-5" dirty="0">
                <a:latin typeface="Calibri"/>
                <a:cs typeface="Calibri"/>
              </a:rPr>
              <a:t>ιο</a:t>
            </a:r>
            <a:r>
              <a:rPr i="1" dirty="0">
                <a:latin typeface="Calibri"/>
                <a:cs typeface="Calibri"/>
              </a:rPr>
              <a:t>ς,</a:t>
            </a:r>
            <a:r>
              <a:rPr i="1" spc="-10" dirty="0">
                <a:latin typeface="Calibri"/>
                <a:cs typeface="Calibri"/>
              </a:rPr>
              <a:t> </a:t>
            </a:r>
            <a:r>
              <a:rPr i="1" spc="-5" dirty="0">
                <a:latin typeface="Calibri"/>
                <a:cs typeface="Calibri"/>
              </a:rPr>
              <a:t>Β</a:t>
            </a:r>
            <a:r>
              <a:rPr i="1" dirty="0">
                <a:latin typeface="Calibri"/>
                <a:cs typeface="Calibri"/>
              </a:rPr>
              <a:t>έ</a:t>
            </a:r>
            <a:r>
              <a:rPr i="1" spc="-65" dirty="0">
                <a:latin typeface="Calibri"/>
                <a:cs typeface="Calibri"/>
              </a:rPr>
              <a:t>λ</a:t>
            </a:r>
            <a:r>
              <a:rPr i="1" dirty="0">
                <a:latin typeface="Calibri"/>
                <a:cs typeface="Calibri"/>
              </a:rPr>
              <a:t>τι</a:t>
            </a:r>
            <a:r>
              <a:rPr i="1" spc="5" dirty="0">
                <a:latin typeface="Calibri"/>
                <a:cs typeface="Calibri"/>
              </a:rPr>
              <a:t>σ</a:t>
            </a:r>
            <a:r>
              <a:rPr i="1" dirty="0">
                <a:latin typeface="Calibri"/>
                <a:cs typeface="Calibri"/>
              </a:rPr>
              <a:t>τ</a:t>
            </a:r>
            <a:r>
              <a:rPr i="1" spc="5" dirty="0">
                <a:latin typeface="Calibri"/>
                <a:cs typeface="Calibri"/>
              </a:rPr>
              <a:t>ε</a:t>
            </a:r>
            <a:r>
              <a:rPr i="1" dirty="0">
                <a:latin typeface="Calibri"/>
                <a:cs typeface="Calibri"/>
              </a:rPr>
              <a:t>ς</a:t>
            </a:r>
            <a:r>
              <a:rPr i="1" spc="-10" dirty="0">
                <a:latin typeface="Calibri"/>
                <a:cs typeface="Calibri"/>
              </a:rPr>
              <a:t> </a:t>
            </a:r>
            <a:r>
              <a:rPr i="1" dirty="0">
                <a:latin typeface="Calibri"/>
                <a:cs typeface="Calibri"/>
              </a:rPr>
              <a:t>Τεχνι</a:t>
            </a:r>
            <a:r>
              <a:rPr i="1" spc="-25" dirty="0">
                <a:latin typeface="Calibri"/>
                <a:cs typeface="Calibri"/>
              </a:rPr>
              <a:t>κ</a:t>
            </a:r>
            <a:r>
              <a:rPr i="1" dirty="0">
                <a:latin typeface="Calibri"/>
                <a:cs typeface="Calibri"/>
              </a:rPr>
              <a:t>ές Δ</a:t>
            </a:r>
            <a:r>
              <a:rPr i="1" spc="-10" dirty="0">
                <a:latin typeface="Calibri"/>
                <a:cs typeface="Calibri"/>
              </a:rPr>
              <a:t>ι</a:t>
            </a:r>
            <a:r>
              <a:rPr i="1" dirty="0">
                <a:latin typeface="Calibri"/>
                <a:cs typeface="Calibri"/>
              </a:rPr>
              <a:t>αχε</a:t>
            </a:r>
            <a:r>
              <a:rPr i="1" spc="-5" dirty="0">
                <a:latin typeface="Calibri"/>
                <a:cs typeface="Calibri"/>
              </a:rPr>
              <a:t>ί</a:t>
            </a:r>
            <a:r>
              <a:rPr i="1" dirty="0">
                <a:latin typeface="Calibri"/>
                <a:cs typeface="Calibri"/>
              </a:rPr>
              <a:t>ρ</a:t>
            </a:r>
            <a:r>
              <a:rPr i="1" spc="-5" dirty="0">
                <a:latin typeface="Calibri"/>
                <a:cs typeface="Calibri"/>
              </a:rPr>
              <a:t>ι</a:t>
            </a:r>
            <a:r>
              <a:rPr i="1" dirty="0">
                <a:latin typeface="Calibri"/>
                <a:cs typeface="Calibri"/>
              </a:rPr>
              <a:t>σης Αμ</a:t>
            </a:r>
            <a:r>
              <a:rPr i="1" spc="-5" dirty="0">
                <a:latin typeface="Calibri"/>
                <a:cs typeface="Calibri"/>
              </a:rPr>
              <a:t>ι</a:t>
            </a:r>
            <a:r>
              <a:rPr i="1" dirty="0">
                <a:latin typeface="Calibri"/>
                <a:cs typeface="Calibri"/>
              </a:rPr>
              <a:t>α</a:t>
            </a:r>
            <a:r>
              <a:rPr i="1" spc="10" dirty="0">
                <a:latin typeface="Calibri"/>
                <a:cs typeface="Calibri"/>
              </a:rPr>
              <a:t>ν</a:t>
            </a:r>
            <a:r>
              <a:rPr i="1" dirty="0">
                <a:latin typeface="Calibri"/>
                <a:cs typeface="Calibri"/>
              </a:rPr>
              <a:t>τού</a:t>
            </a:r>
            <a:r>
              <a:rPr i="1" spc="-10" dirty="0">
                <a:latin typeface="Calibri"/>
                <a:cs typeface="Calibri"/>
              </a:rPr>
              <a:t>χ</a:t>
            </a:r>
            <a:r>
              <a:rPr i="1" dirty="0">
                <a:latin typeface="Calibri"/>
                <a:cs typeface="Calibri"/>
              </a:rPr>
              <a:t>ων</a:t>
            </a:r>
            <a:r>
              <a:rPr i="1" spc="-15" dirty="0">
                <a:latin typeface="Calibri"/>
                <a:cs typeface="Calibri"/>
              </a:rPr>
              <a:t> </a:t>
            </a:r>
            <a:r>
              <a:rPr i="1" spc="-40" dirty="0">
                <a:latin typeface="Calibri"/>
                <a:cs typeface="Calibri"/>
              </a:rPr>
              <a:t>υ</a:t>
            </a:r>
            <a:r>
              <a:rPr i="1" spc="-20" dirty="0">
                <a:latin typeface="Calibri"/>
                <a:cs typeface="Calibri"/>
              </a:rPr>
              <a:t>λ</a:t>
            </a:r>
            <a:r>
              <a:rPr i="1" spc="-5" dirty="0">
                <a:latin typeface="Calibri"/>
                <a:cs typeface="Calibri"/>
              </a:rPr>
              <a:t>ι</a:t>
            </a:r>
            <a:r>
              <a:rPr i="1" spc="-30" dirty="0">
                <a:latin typeface="Calibri"/>
                <a:cs typeface="Calibri"/>
              </a:rPr>
              <a:t>κ</a:t>
            </a:r>
            <a:r>
              <a:rPr i="1" dirty="0">
                <a:latin typeface="Calibri"/>
                <a:cs typeface="Calibri"/>
              </a:rPr>
              <a:t>ών</a:t>
            </a:r>
          </a:p>
        </p:txBody>
      </p:sp>
      <p:sp>
        <p:nvSpPr>
          <p:cNvPr id="6" name="Holder 6"/>
          <p:cNvSpPr>
            <a:spLocks noGrp="1"/>
          </p:cNvSpPr>
          <p:nvPr>
            <p:ph type="sldNum" sz="quarter" idx="7"/>
          </p:nvPr>
        </p:nvSpPr>
        <p:spPr>
          <a:xfrm>
            <a:off x="11081257" y="6465214"/>
            <a:ext cx="206375"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02870">
              <a:lnSpc>
                <a:spcPct val="100000"/>
              </a:lnSpc>
            </a:pPr>
            <a:fld id="{81D60167-4931-47E6-BA6A-407CBD079E47}" type="slidenum">
              <a:rPr spc="-10" dirty="0"/>
              <a:t>‹#›</a:t>
            </a:fld>
            <a:endParaRPr spc="-10" dirty="0"/>
          </a:p>
        </p:txBody>
      </p:sp>
    </p:spTree>
    <p:extLst>
      <p:ext uri="{BB962C8B-B14F-4D97-AF65-F5344CB8AC3E}">
        <p14:creationId xmlns:p14="http://schemas.microsoft.com/office/powerpoint/2010/main" val="14526801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4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48.tiff"/><Relationship Id="rId4" Type="http://schemas.openxmlformats.org/officeDocument/2006/relationships/image" Target="../media/image4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48.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jpg"/><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2.png"/><Relationship Id="rId9"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4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49.xml"/><Relationship Id="rId6" Type="http://schemas.openxmlformats.org/officeDocument/2006/relationships/image" Target="../media/image75.png"/><Relationship Id="rId11" Type="http://schemas.openxmlformats.org/officeDocument/2006/relationships/image" Target="../media/image78.png"/><Relationship Id="rId5" Type="http://schemas.openxmlformats.org/officeDocument/2006/relationships/image" Target="../media/image74.png"/><Relationship Id="rId10" Type="http://schemas.openxmlformats.org/officeDocument/2006/relationships/image" Target="../media/image8.png"/><Relationship Id="rId4" Type="http://schemas.openxmlformats.org/officeDocument/2006/relationships/image" Target="../media/image73.pn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4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tiff"/><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tiff"/><Relationship Id="rId4" Type="http://schemas.openxmlformats.org/officeDocument/2006/relationships/image" Target="../media/image86.tif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48.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2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8.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20.xml"/><Relationship Id="rId1" Type="http://schemas.openxmlformats.org/officeDocument/2006/relationships/slideLayout" Target="../slideLayouts/slideLayout48.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66.png"/><Relationship Id="rId10" Type="http://schemas.openxmlformats.org/officeDocument/2006/relationships/image" Target="../media/image104.png"/><Relationship Id="rId4" Type="http://schemas.openxmlformats.org/officeDocument/2006/relationships/image" Target="../media/image99.png"/><Relationship Id="rId9" Type="http://schemas.openxmlformats.org/officeDocument/2006/relationships/image" Target="../media/image10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image" Target="../media/image109.tiff"/><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112.tiff"/><Relationship Id="rId4" Type="http://schemas.openxmlformats.org/officeDocument/2006/relationships/image" Target="../media/image111.tiff"/></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thsak5@yahoo.com" TargetMode="External"/><Relationship Id="rId2" Type="http://schemas.openxmlformats.org/officeDocument/2006/relationships/hyperlink" Target="mailto:spil@uth.gr"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7.png"/><Relationship Id="rId7"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6.jpg"/><Relationship Id="rId5" Type="http://schemas.openxmlformats.org/officeDocument/2006/relationships/image" Target="../media/image15.jpg"/><Relationship Id="rId10" Type="http://schemas.openxmlformats.org/officeDocument/2006/relationships/image" Target="../media/image20.png"/><Relationship Id="rId4" Type="http://schemas.openxmlformats.org/officeDocument/2006/relationships/image" Target="../media/image14.jpg"/><Relationship Id="rId9" Type="http://schemas.openxmlformats.org/officeDocument/2006/relationships/image" Target="../media/image19.jp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7.png"/><Relationship Id="rId7"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36.jpg"/><Relationship Id="rId5" Type="http://schemas.openxmlformats.org/officeDocument/2006/relationships/image" Target="../media/image35.jpg"/><Relationship Id="rId10" Type="http://schemas.openxmlformats.org/officeDocument/2006/relationships/image" Target="../media/image40.png"/><Relationship Id="rId4" Type="http://schemas.openxmlformats.org/officeDocument/2006/relationships/image" Target="../media/image8.png"/><Relationship Id="rId9" Type="http://schemas.openxmlformats.org/officeDocument/2006/relationships/image" Target="../media/image3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0" y="0"/>
            <a:ext cx="12192000" cy="2681207"/>
          </a:xfrm>
          <a:solidFill>
            <a:schemeClr val="accent4">
              <a:lumMod val="20000"/>
              <a:lumOff val="80000"/>
            </a:schemeClr>
          </a:solidFill>
        </p:spPr>
        <p:txBody>
          <a:bodyPr/>
          <a:lstStyle/>
          <a:p>
            <a:endParaRPr lang="el-GR" dirty="0"/>
          </a:p>
        </p:txBody>
      </p:sp>
      <p:sp>
        <p:nvSpPr>
          <p:cNvPr id="3" name="Υπότιτλος 2"/>
          <p:cNvSpPr>
            <a:spLocks noGrp="1"/>
          </p:cNvSpPr>
          <p:nvPr>
            <p:ph type="subTitle" idx="1"/>
          </p:nvPr>
        </p:nvSpPr>
        <p:spPr>
          <a:xfrm>
            <a:off x="1" y="2681207"/>
            <a:ext cx="12191998" cy="4176793"/>
          </a:xfrm>
          <a:solidFill>
            <a:schemeClr val="accent6">
              <a:lumMod val="20000"/>
              <a:lumOff val="80000"/>
            </a:schemeClr>
          </a:solidFill>
        </p:spPr>
        <p:txBody>
          <a:bodyPr>
            <a:normAutofit/>
          </a:bodyPr>
          <a:lstStyle/>
          <a:p>
            <a:endParaRPr lang="el-GR" dirty="0"/>
          </a:p>
          <a:p>
            <a:r>
              <a:rPr lang="el-GR" sz="3600" b="1" dirty="0"/>
              <a:t>ΣΧΟΛΗ ΤΕΧΝΟΛΟΓΙΑΣ</a:t>
            </a:r>
          </a:p>
          <a:p>
            <a:r>
              <a:rPr lang="el-GR" sz="3600" b="1" dirty="0"/>
              <a:t>ΤΜΗΜΑ ΠΕΡΙΒΑΛΛΟΝΤΟΣ</a:t>
            </a:r>
          </a:p>
          <a:p>
            <a:r>
              <a:rPr lang="el-GR" sz="2600" b="1" i="1" dirty="0"/>
              <a:t>Ξενοφών Σπηλιώτης</a:t>
            </a:r>
          </a:p>
          <a:p>
            <a:pPr>
              <a:lnSpc>
                <a:spcPct val="100000"/>
              </a:lnSpc>
            </a:pPr>
            <a:r>
              <a:rPr lang="el-GR" sz="2600" b="1" i="1" dirty="0"/>
              <a:t>Καθηγητής</a:t>
            </a:r>
          </a:p>
          <a:p>
            <a:pPr>
              <a:lnSpc>
                <a:spcPct val="100000"/>
              </a:lnSpc>
            </a:pPr>
            <a:r>
              <a:rPr lang="el-GR" sz="6000" b="1" dirty="0" smtClean="0">
                <a:solidFill>
                  <a:srgbClr val="FF0000"/>
                </a:solidFill>
              </a:rPr>
              <a:t>ΑΜΙΑΝΤΟΣ – ΠΑΡΑΓΩΓΑ - ΔΙΑΧΕΙΡΙΣΗ</a:t>
            </a:r>
            <a:endParaRPr lang="el-GR" sz="6000" b="1" dirty="0">
              <a:solidFill>
                <a:srgbClr val="FF0000"/>
              </a:solidFill>
            </a:endParaRPr>
          </a:p>
          <a:p>
            <a:endParaRPr lang="el-GR" dirty="0"/>
          </a:p>
        </p:txBody>
      </p:sp>
      <p:pic>
        <p:nvPicPr>
          <p:cNvPr id="4" name="Εικόνα 3">
            <a:extLst>
              <a:ext uri="{FF2B5EF4-FFF2-40B4-BE49-F238E27FC236}">
                <a16:creationId xmlns:a16="http://schemas.microsoft.com/office/drawing/2014/main" id="{DE169442-CAAF-4DEE-B8B5-2C6D3D2E2EAE}"/>
              </a:ext>
            </a:extLst>
          </p:cNvPr>
          <p:cNvPicPr>
            <a:picLocks noChangeAspect="1"/>
          </p:cNvPicPr>
          <p:nvPr/>
        </p:nvPicPr>
        <p:blipFill rotWithShape="1">
          <a:blip r:embed="rId2">
            <a:extLst>
              <a:ext uri="{28A0092B-C50C-407E-A947-70E740481C1C}">
                <a14:useLocalDpi xmlns:a14="http://schemas.microsoft.com/office/drawing/2010/main" val="0"/>
              </a:ext>
            </a:extLst>
          </a:blip>
          <a:srcRect l="24860" t="33333" r="24658" b="33862"/>
          <a:stretch/>
        </p:blipFill>
        <p:spPr>
          <a:xfrm>
            <a:off x="516610" y="0"/>
            <a:ext cx="11158780" cy="2681207"/>
          </a:xfrm>
          <a:prstGeom prst="rect">
            <a:avLst/>
          </a:prstGeom>
        </p:spPr>
      </p:pic>
    </p:spTree>
    <p:extLst>
      <p:ext uri="{BB962C8B-B14F-4D97-AF65-F5344CB8AC3E}">
        <p14:creationId xmlns:p14="http://schemas.microsoft.com/office/powerpoint/2010/main" val="3116878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object 4"/>
          <p:cNvSpPr/>
          <p:nvPr/>
        </p:nvSpPr>
        <p:spPr>
          <a:xfrm>
            <a:off x="1429638" y="1827402"/>
            <a:ext cx="4481195" cy="518159"/>
          </a:xfrm>
          <a:custGeom>
            <a:avLst/>
            <a:gdLst/>
            <a:ahLst/>
            <a:cxnLst/>
            <a:rect l="l" t="t" r="r" b="b"/>
            <a:pathLst>
              <a:path w="4481195" h="518160">
                <a:moveTo>
                  <a:pt x="0" y="518160"/>
                </a:moveTo>
                <a:lnTo>
                  <a:pt x="4480814" y="518160"/>
                </a:lnTo>
                <a:lnTo>
                  <a:pt x="4480814" y="0"/>
                </a:lnTo>
                <a:lnTo>
                  <a:pt x="0" y="0"/>
                </a:lnTo>
                <a:lnTo>
                  <a:pt x="0" y="518160"/>
                </a:lnTo>
                <a:close/>
              </a:path>
            </a:pathLst>
          </a:custGeom>
          <a:solidFill>
            <a:srgbClr val="FF0000"/>
          </a:solidFill>
        </p:spPr>
        <p:txBody>
          <a:bodyPr wrap="square" lIns="0" tIns="0" rIns="0" bIns="0" rtlCol="0"/>
          <a:lstStyle/>
          <a:p>
            <a:pPr marL="12700" lvl="0" algn="ctr"/>
            <a:r>
              <a:rPr lang="el-GR" sz="2800" b="1" spc="-10">
                <a:solidFill>
                  <a:srgbClr val="FFFFFF"/>
                </a:solidFill>
                <a:cs typeface="Calibri"/>
              </a:rPr>
              <a:t>Ι</a:t>
            </a:r>
            <a:r>
              <a:rPr lang="el-GR" sz="2800" b="1" spc="-25">
                <a:solidFill>
                  <a:srgbClr val="FFFFFF"/>
                </a:solidFill>
                <a:cs typeface="Calibri"/>
              </a:rPr>
              <a:t>Σ</a:t>
            </a:r>
            <a:r>
              <a:rPr lang="el-GR" sz="2800" b="1" spc="-95">
                <a:solidFill>
                  <a:srgbClr val="FFFFFF"/>
                </a:solidFill>
                <a:cs typeface="Calibri"/>
              </a:rPr>
              <a:t>Τ</a:t>
            </a:r>
            <a:r>
              <a:rPr lang="el-GR" sz="2800" b="1" spc="-65">
                <a:solidFill>
                  <a:srgbClr val="FFFFFF"/>
                </a:solidFill>
                <a:cs typeface="Calibri"/>
              </a:rPr>
              <a:t>Ο</a:t>
            </a:r>
            <a:r>
              <a:rPr lang="el-GR" sz="2800" b="1" spc="-85">
                <a:solidFill>
                  <a:srgbClr val="FFFFFF"/>
                </a:solidFill>
                <a:cs typeface="Calibri"/>
              </a:rPr>
              <a:t>Λ</a:t>
            </a:r>
            <a:r>
              <a:rPr lang="el-GR" sz="2800" b="1" spc="-15">
                <a:solidFill>
                  <a:srgbClr val="FFFFFF"/>
                </a:solidFill>
                <a:cs typeface="Calibri"/>
              </a:rPr>
              <a:t>ΟΓΙ</a:t>
            </a:r>
            <a:r>
              <a:rPr lang="el-GR" sz="2800" b="1" spc="-30">
                <a:solidFill>
                  <a:srgbClr val="FFFFFF"/>
                </a:solidFill>
                <a:cs typeface="Calibri"/>
              </a:rPr>
              <a:t>Κ</a:t>
            </a:r>
            <a:r>
              <a:rPr lang="el-GR" sz="2800" b="1" spc="-20">
                <a:solidFill>
                  <a:srgbClr val="FFFFFF"/>
                </a:solidFill>
                <a:cs typeface="Calibri"/>
              </a:rPr>
              <a:t>Η</a:t>
            </a:r>
            <a:r>
              <a:rPr lang="el-GR" sz="2800" b="1" spc="35">
                <a:solidFill>
                  <a:srgbClr val="FFFFFF"/>
                </a:solidFill>
                <a:cs typeface="Calibri"/>
              </a:rPr>
              <a:t> </a:t>
            </a:r>
            <a:r>
              <a:rPr lang="el-GR" sz="2800" b="1" spc="-15">
                <a:solidFill>
                  <a:srgbClr val="FFFFFF"/>
                </a:solidFill>
                <a:cs typeface="Calibri"/>
              </a:rPr>
              <a:t>ΕΙ</a:t>
            </a:r>
            <a:r>
              <a:rPr lang="el-GR" sz="2800" b="1" spc="-145">
                <a:solidFill>
                  <a:srgbClr val="FFFFFF"/>
                </a:solidFill>
                <a:cs typeface="Calibri"/>
              </a:rPr>
              <a:t>Κ</a:t>
            </a:r>
            <a:r>
              <a:rPr lang="el-GR" sz="2800" b="1" spc="-20">
                <a:solidFill>
                  <a:srgbClr val="FFFFFF"/>
                </a:solidFill>
                <a:cs typeface="Calibri"/>
              </a:rPr>
              <a:t>ΟΝΑ</a:t>
            </a:r>
            <a:endParaRPr lang="el-GR" sz="2800" dirty="0">
              <a:solidFill>
                <a:prstClr val="black"/>
              </a:solidFill>
              <a:cs typeface="Calibri"/>
            </a:endParaRPr>
          </a:p>
        </p:txBody>
      </p:sp>
      <p:sp>
        <p:nvSpPr>
          <p:cNvPr id="5" name="object 5"/>
          <p:cNvSpPr/>
          <p:nvPr/>
        </p:nvSpPr>
        <p:spPr>
          <a:xfrm>
            <a:off x="5910326" y="1827402"/>
            <a:ext cx="4917440" cy="518159"/>
          </a:xfrm>
          <a:custGeom>
            <a:avLst/>
            <a:gdLst/>
            <a:ahLst/>
            <a:cxnLst/>
            <a:rect l="l" t="t" r="r" b="b"/>
            <a:pathLst>
              <a:path w="4917440" h="518160">
                <a:moveTo>
                  <a:pt x="0" y="518160"/>
                </a:moveTo>
                <a:lnTo>
                  <a:pt x="4917185" y="518160"/>
                </a:lnTo>
                <a:lnTo>
                  <a:pt x="4917185" y="0"/>
                </a:lnTo>
                <a:lnTo>
                  <a:pt x="0" y="0"/>
                </a:lnTo>
                <a:lnTo>
                  <a:pt x="0" y="518160"/>
                </a:lnTo>
                <a:close/>
              </a:path>
            </a:pathLst>
          </a:custGeom>
          <a:solidFill>
            <a:srgbClr val="FF0000"/>
          </a:solidFill>
        </p:spPr>
        <p:txBody>
          <a:bodyPr wrap="square" lIns="0" tIns="0" rIns="0" bIns="0" rtlCol="0"/>
          <a:lstStyle/>
          <a:p>
            <a:pPr marL="12700" lvl="0" algn="ctr"/>
            <a:r>
              <a:rPr lang="el-GR" sz="2800" b="1" spc="-20">
                <a:solidFill>
                  <a:srgbClr val="FFFFFF"/>
                </a:solidFill>
                <a:cs typeface="Calibri"/>
              </a:rPr>
              <a:t>Α</a:t>
            </a:r>
            <a:r>
              <a:rPr lang="el-GR" sz="2800" b="1" spc="-25">
                <a:solidFill>
                  <a:srgbClr val="FFFFFF"/>
                </a:solidFill>
                <a:cs typeface="Calibri"/>
              </a:rPr>
              <a:t>Σ</a:t>
            </a:r>
            <a:r>
              <a:rPr lang="el-GR" sz="2800" b="1" spc="-20">
                <a:solidFill>
                  <a:srgbClr val="FFFFFF"/>
                </a:solidFill>
                <a:cs typeface="Calibri"/>
              </a:rPr>
              <a:t>Θ</a:t>
            </a:r>
            <a:r>
              <a:rPr lang="el-GR" sz="2800" b="1" spc="-10">
                <a:solidFill>
                  <a:srgbClr val="FFFFFF"/>
                </a:solidFill>
                <a:cs typeface="Calibri"/>
              </a:rPr>
              <a:t>Ε</a:t>
            </a:r>
            <a:r>
              <a:rPr lang="el-GR" sz="2800" b="1" spc="-15">
                <a:solidFill>
                  <a:srgbClr val="FFFFFF"/>
                </a:solidFill>
                <a:cs typeface="Calibri"/>
              </a:rPr>
              <a:t>ΝΕΙΑ</a:t>
            </a:r>
            <a:endParaRPr lang="el-GR" sz="2800" dirty="0">
              <a:solidFill>
                <a:prstClr val="black"/>
              </a:solidFill>
              <a:cs typeface="Calibri"/>
            </a:endParaRPr>
          </a:p>
        </p:txBody>
      </p:sp>
      <p:sp>
        <p:nvSpPr>
          <p:cNvPr id="6" name="object 6"/>
          <p:cNvSpPr/>
          <p:nvPr/>
        </p:nvSpPr>
        <p:spPr>
          <a:xfrm>
            <a:off x="1429638" y="2345563"/>
            <a:ext cx="4481195" cy="801040"/>
          </a:xfrm>
          <a:custGeom>
            <a:avLst/>
            <a:gdLst/>
            <a:ahLst/>
            <a:cxnLst/>
            <a:rect l="l" t="t" r="r" b="b"/>
            <a:pathLst>
              <a:path w="4481195" h="822960">
                <a:moveTo>
                  <a:pt x="0" y="822960"/>
                </a:moveTo>
                <a:lnTo>
                  <a:pt x="4480814" y="822960"/>
                </a:lnTo>
                <a:lnTo>
                  <a:pt x="4480814" y="0"/>
                </a:lnTo>
                <a:lnTo>
                  <a:pt x="0" y="0"/>
                </a:lnTo>
                <a:lnTo>
                  <a:pt x="0" y="822960"/>
                </a:lnTo>
                <a:close/>
              </a:path>
            </a:pathLst>
          </a:custGeom>
          <a:solidFill>
            <a:srgbClr val="F8D6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5910326" y="2345563"/>
            <a:ext cx="4917440" cy="822960"/>
          </a:xfrm>
          <a:custGeom>
            <a:avLst/>
            <a:gdLst/>
            <a:ahLst/>
            <a:cxnLst/>
            <a:rect l="l" t="t" r="r" b="b"/>
            <a:pathLst>
              <a:path w="4917440" h="822960">
                <a:moveTo>
                  <a:pt x="0" y="822960"/>
                </a:moveTo>
                <a:lnTo>
                  <a:pt x="4917185" y="822960"/>
                </a:lnTo>
                <a:lnTo>
                  <a:pt x="4917185" y="0"/>
                </a:lnTo>
                <a:lnTo>
                  <a:pt x="0" y="0"/>
                </a:lnTo>
                <a:lnTo>
                  <a:pt x="0" y="822960"/>
                </a:lnTo>
                <a:close/>
              </a:path>
            </a:pathLst>
          </a:custGeom>
          <a:solidFill>
            <a:srgbClr val="F8D6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429638" y="3168523"/>
            <a:ext cx="4481195" cy="1188720"/>
          </a:xfrm>
          <a:custGeom>
            <a:avLst/>
            <a:gdLst/>
            <a:ahLst/>
            <a:cxnLst/>
            <a:rect l="l" t="t" r="r" b="b"/>
            <a:pathLst>
              <a:path w="4481195" h="1188720">
                <a:moveTo>
                  <a:pt x="0" y="1188720"/>
                </a:moveTo>
                <a:lnTo>
                  <a:pt x="4480814" y="1188720"/>
                </a:lnTo>
                <a:lnTo>
                  <a:pt x="4480814" y="0"/>
                </a:lnTo>
                <a:lnTo>
                  <a:pt x="0" y="0"/>
                </a:lnTo>
                <a:lnTo>
                  <a:pt x="0" y="1188720"/>
                </a:lnTo>
                <a:close/>
              </a:path>
            </a:pathLst>
          </a:custGeom>
          <a:solidFill>
            <a:srgbClr val="FBEB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5910326" y="3168523"/>
            <a:ext cx="4917440" cy="1188720"/>
          </a:xfrm>
          <a:custGeom>
            <a:avLst/>
            <a:gdLst/>
            <a:ahLst/>
            <a:cxnLst/>
            <a:rect l="l" t="t" r="r" b="b"/>
            <a:pathLst>
              <a:path w="4917440" h="1188720">
                <a:moveTo>
                  <a:pt x="0" y="1188720"/>
                </a:moveTo>
                <a:lnTo>
                  <a:pt x="4917185" y="1188720"/>
                </a:lnTo>
                <a:lnTo>
                  <a:pt x="4917185" y="0"/>
                </a:lnTo>
                <a:lnTo>
                  <a:pt x="0" y="0"/>
                </a:lnTo>
                <a:lnTo>
                  <a:pt x="0" y="1188720"/>
                </a:lnTo>
                <a:close/>
              </a:path>
            </a:pathLst>
          </a:custGeom>
          <a:solidFill>
            <a:srgbClr val="FBEB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5910326" y="1821052"/>
            <a:ext cx="0" cy="2542540"/>
          </a:xfrm>
          <a:custGeom>
            <a:avLst/>
            <a:gdLst/>
            <a:ahLst/>
            <a:cxnLst/>
            <a:rect l="l" t="t" r="r" b="b"/>
            <a:pathLst>
              <a:path h="2542540">
                <a:moveTo>
                  <a:pt x="0" y="0"/>
                </a:moveTo>
                <a:lnTo>
                  <a:pt x="0" y="254254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1423288" y="2345563"/>
            <a:ext cx="9410700" cy="0"/>
          </a:xfrm>
          <a:custGeom>
            <a:avLst/>
            <a:gdLst/>
            <a:ahLst/>
            <a:cxnLst/>
            <a:rect l="l" t="t" r="r" b="b"/>
            <a:pathLst>
              <a:path w="9410700">
                <a:moveTo>
                  <a:pt x="0" y="0"/>
                </a:moveTo>
                <a:lnTo>
                  <a:pt x="9410700" y="0"/>
                </a:lnTo>
              </a:path>
            </a:pathLst>
          </a:custGeom>
          <a:ln w="381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1423288" y="3168523"/>
            <a:ext cx="9410700" cy="0"/>
          </a:xfrm>
          <a:custGeom>
            <a:avLst/>
            <a:gdLst/>
            <a:ahLst/>
            <a:cxnLst/>
            <a:rect l="l" t="t" r="r" b="b"/>
            <a:pathLst>
              <a:path w="9410700">
                <a:moveTo>
                  <a:pt x="0" y="0"/>
                </a:moveTo>
                <a:lnTo>
                  <a:pt x="9410700" y="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1429638" y="1821052"/>
            <a:ext cx="0" cy="2542540"/>
          </a:xfrm>
          <a:custGeom>
            <a:avLst/>
            <a:gdLst/>
            <a:ahLst/>
            <a:cxnLst/>
            <a:rect l="l" t="t" r="r" b="b"/>
            <a:pathLst>
              <a:path h="2542540">
                <a:moveTo>
                  <a:pt x="0" y="0"/>
                </a:moveTo>
                <a:lnTo>
                  <a:pt x="0" y="254254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10827639" y="1821052"/>
            <a:ext cx="0" cy="2542540"/>
          </a:xfrm>
          <a:custGeom>
            <a:avLst/>
            <a:gdLst/>
            <a:ahLst/>
            <a:cxnLst/>
            <a:rect l="l" t="t" r="r" b="b"/>
            <a:pathLst>
              <a:path h="2542540">
                <a:moveTo>
                  <a:pt x="0" y="0"/>
                </a:moveTo>
                <a:lnTo>
                  <a:pt x="0" y="254254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1423288" y="1827402"/>
            <a:ext cx="9410700" cy="0"/>
          </a:xfrm>
          <a:custGeom>
            <a:avLst/>
            <a:gdLst/>
            <a:ahLst/>
            <a:cxnLst/>
            <a:rect l="l" t="t" r="r" b="b"/>
            <a:pathLst>
              <a:path w="9410700">
                <a:moveTo>
                  <a:pt x="0" y="0"/>
                </a:moveTo>
                <a:lnTo>
                  <a:pt x="9410700" y="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1423288" y="4357242"/>
            <a:ext cx="9410700" cy="0"/>
          </a:xfrm>
          <a:custGeom>
            <a:avLst/>
            <a:gdLst/>
            <a:ahLst/>
            <a:cxnLst/>
            <a:rect l="l" t="t" r="r" b="b"/>
            <a:pathLst>
              <a:path w="9410700">
                <a:moveTo>
                  <a:pt x="0" y="0"/>
                </a:moveTo>
                <a:lnTo>
                  <a:pt x="9410700" y="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4939284" y="1758695"/>
            <a:ext cx="550163" cy="78943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8903207" y="1758695"/>
            <a:ext cx="550164" cy="78943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txBox="1"/>
          <p:nvPr/>
        </p:nvSpPr>
        <p:spPr>
          <a:xfrm>
            <a:off x="1508505" y="2564636"/>
            <a:ext cx="1920239" cy="3302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0" normalizeH="0" baseline="0" noProof="0" dirty="0">
                <a:ln>
                  <a:noFill/>
                </a:ln>
                <a:solidFill>
                  <a:prstClr val="black"/>
                </a:solidFill>
                <a:effectLst/>
                <a:uLnTx/>
                <a:uFillTx/>
                <a:latin typeface="Calibri"/>
                <a:ea typeface="+mn-ea"/>
                <a:cs typeface="Calibri"/>
              </a:rPr>
              <a:t>Μη </a:t>
            </a:r>
            <a:r>
              <a:rPr kumimoji="0" sz="2400" b="0" i="0" u="none" strike="noStrike" kern="1200" cap="none" spc="-80" normalizeH="0" baseline="0" noProof="0" dirty="0">
                <a:ln>
                  <a:noFill/>
                </a:ln>
                <a:solidFill>
                  <a:prstClr val="black"/>
                </a:solidFill>
                <a:effectLst/>
                <a:uLnTx/>
                <a:uFillTx/>
                <a:latin typeface="Calibri"/>
                <a:ea typeface="+mn-ea"/>
                <a:cs typeface="Calibri"/>
              </a:rPr>
              <a:t>κ</a:t>
            </a:r>
            <a:r>
              <a:rPr kumimoji="0" sz="2400" b="0" i="0" u="none" strike="noStrike" kern="1200" cap="none" spc="0" normalizeH="0" baseline="0" noProof="0" dirty="0">
                <a:ln>
                  <a:noFill/>
                </a:ln>
                <a:solidFill>
                  <a:prstClr val="black"/>
                </a:solidFill>
                <a:effectLst/>
                <a:uLnTx/>
                <a:uFillTx/>
                <a:latin typeface="Calibri"/>
                <a:ea typeface="+mn-ea"/>
                <a:cs typeface="Calibri"/>
              </a:rPr>
              <a:t>α</a:t>
            </a:r>
            <a:r>
              <a:rPr kumimoji="0" sz="2400" b="0" i="0" u="none" strike="noStrike" kern="1200" cap="none" spc="-80" normalizeH="0" baseline="0" noProof="0" dirty="0">
                <a:ln>
                  <a:noFill/>
                </a:ln>
                <a:solidFill>
                  <a:prstClr val="black"/>
                </a:solidFill>
                <a:effectLst/>
                <a:uLnTx/>
                <a:uFillTx/>
                <a:latin typeface="Calibri"/>
                <a:ea typeface="+mn-ea"/>
                <a:cs typeface="Calibri"/>
              </a:rPr>
              <a:t>κ</a:t>
            </a:r>
            <a:r>
              <a:rPr kumimoji="0" sz="2400" b="0" i="0" u="none" strike="noStrike" kern="1200" cap="none" spc="0" normalizeH="0" baseline="0" noProof="0" dirty="0">
                <a:ln>
                  <a:noFill/>
                </a:ln>
                <a:solidFill>
                  <a:prstClr val="black"/>
                </a:solidFill>
                <a:effectLst/>
                <a:uLnTx/>
                <a:uFillTx/>
                <a:latin typeface="Calibri"/>
                <a:ea typeface="+mn-ea"/>
                <a:cs typeface="Calibri"/>
              </a:rPr>
              <a:t>ο</a:t>
            </a:r>
            <a:r>
              <a:rPr kumimoji="0" sz="2400" b="0" i="0" u="none" strike="noStrike" kern="1200" cap="none" spc="-10" normalizeH="0" baseline="0" noProof="0" dirty="0">
                <a:ln>
                  <a:noFill/>
                </a:ln>
                <a:solidFill>
                  <a:prstClr val="black"/>
                </a:solidFill>
                <a:effectLst/>
                <a:uLnTx/>
                <a:uFillTx/>
                <a:latin typeface="Calibri"/>
                <a:ea typeface="+mn-ea"/>
                <a:cs typeface="Calibri"/>
              </a:rPr>
              <a:t>ή</a:t>
            </a:r>
            <a:r>
              <a:rPr kumimoji="0" sz="2400" b="0" i="0" u="none" strike="noStrike" kern="1200" cap="none" spc="0" normalizeH="0" baseline="0" noProof="0" dirty="0">
                <a:ln>
                  <a:noFill/>
                </a:ln>
                <a:solidFill>
                  <a:prstClr val="black"/>
                </a:solidFill>
                <a:effectLst/>
                <a:uLnTx/>
                <a:uFillTx/>
                <a:latin typeface="Calibri"/>
                <a:ea typeface="+mn-ea"/>
                <a:cs typeface="Calibri"/>
              </a:rPr>
              <a:t>θ</a:t>
            </a:r>
            <a:r>
              <a:rPr kumimoji="0" sz="2400" b="0" i="0" u="none" strike="noStrike" kern="1200" cap="none" spc="-10" normalizeH="0" baseline="0" noProof="0" dirty="0">
                <a:ln>
                  <a:noFill/>
                </a:ln>
                <a:solidFill>
                  <a:prstClr val="black"/>
                </a:solidFill>
                <a:effectLst/>
                <a:uLnTx/>
                <a:uFillTx/>
                <a:latin typeface="Calibri"/>
                <a:ea typeface="+mn-ea"/>
                <a:cs typeface="Calibri"/>
              </a:rPr>
              <a:t>ε</a:t>
            </a:r>
            <a:r>
              <a:rPr kumimoji="0" sz="2400" b="0" i="0" u="none" strike="noStrike" kern="1200" cap="none" spc="0" normalizeH="0" baseline="0" noProof="0" dirty="0">
                <a:ln>
                  <a:noFill/>
                </a:ln>
                <a:solidFill>
                  <a:prstClr val="black"/>
                </a:solidFill>
                <a:effectLst/>
                <a:uLnTx/>
                <a:uFillTx/>
                <a:latin typeface="Calibri"/>
                <a:ea typeface="+mn-ea"/>
                <a:cs typeface="Calibri"/>
              </a:rPr>
              <a:t>ιες</a:t>
            </a:r>
          </a:p>
        </p:txBody>
      </p:sp>
      <p:sp>
        <p:nvSpPr>
          <p:cNvPr id="24" name="object 24"/>
          <p:cNvSpPr txBox="1"/>
          <p:nvPr/>
        </p:nvSpPr>
        <p:spPr>
          <a:xfrm>
            <a:off x="5989701" y="2435479"/>
            <a:ext cx="4600575" cy="695960"/>
          </a:xfrm>
          <a:prstGeom prst="rect">
            <a:avLst/>
          </a:prstGeom>
        </p:spPr>
        <p:txBody>
          <a:bodyPr vert="horz" wrap="square" lIns="0" tIns="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0" normalizeH="0" baseline="0" noProof="0" dirty="0">
                <a:ln>
                  <a:noFill/>
                </a:ln>
                <a:solidFill>
                  <a:prstClr val="black"/>
                </a:solidFill>
                <a:effectLst/>
                <a:uLnTx/>
                <a:uFillTx/>
                <a:latin typeface="Calibri"/>
                <a:ea typeface="+mn-ea"/>
                <a:cs typeface="Calibri"/>
              </a:rPr>
              <a:t>Αμιά</a:t>
            </a:r>
            <a:r>
              <a:rPr kumimoji="0" sz="2400" b="0" i="0" u="none" strike="noStrike" kern="1200" cap="none" spc="10" normalizeH="0" baseline="0" noProof="0" dirty="0">
                <a:ln>
                  <a:noFill/>
                </a:ln>
                <a:solidFill>
                  <a:prstClr val="black"/>
                </a:solidFill>
                <a:effectLst/>
                <a:uLnTx/>
                <a:uFillTx/>
                <a:latin typeface="Calibri"/>
                <a:ea typeface="+mn-ea"/>
                <a:cs typeface="Calibri"/>
              </a:rPr>
              <a:t>ν</a:t>
            </a:r>
            <a:r>
              <a:rPr kumimoji="0" sz="2400" b="0" i="0" u="none" strike="noStrike" kern="1200" cap="none" spc="-20" normalizeH="0" baseline="0" noProof="0" dirty="0">
                <a:ln>
                  <a:noFill/>
                </a:ln>
                <a:solidFill>
                  <a:prstClr val="black"/>
                </a:solidFill>
                <a:effectLst/>
                <a:uLnTx/>
                <a:uFillTx/>
                <a:latin typeface="Calibri"/>
                <a:ea typeface="+mn-ea"/>
                <a:cs typeface="Calibri"/>
              </a:rPr>
              <a:t>τ</a:t>
            </a:r>
            <a:r>
              <a:rPr kumimoji="0" sz="2400" b="0" i="0" u="none" strike="noStrike" kern="1200" cap="none" spc="0" normalizeH="0" baseline="0" noProof="0" dirty="0">
                <a:ln>
                  <a:noFill/>
                </a:ln>
                <a:solidFill>
                  <a:prstClr val="black"/>
                </a:solidFill>
                <a:effectLst/>
                <a:uLnTx/>
                <a:uFillTx/>
                <a:latin typeface="Calibri"/>
                <a:ea typeface="+mn-ea"/>
                <a:cs typeface="Calibri"/>
              </a:rPr>
              <a:t>ωση</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a:t>
            </a:r>
            <a:r>
              <a:rPr kumimoji="0" sz="2400" b="0" i="0" u="none" strike="noStrike" kern="1200" cap="none" spc="5" normalizeH="0" baseline="0" noProof="0" dirty="0">
                <a:ln>
                  <a:noFill/>
                </a:ln>
                <a:solidFill>
                  <a:prstClr val="black"/>
                </a:solidFill>
                <a:effectLst/>
                <a:uLnTx/>
                <a:uFillTx/>
                <a:latin typeface="Calibri"/>
                <a:ea typeface="+mn-ea"/>
                <a:cs typeface="Calibri"/>
              </a:rPr>
              <a:t>δ</a:t>
            </a:r>
            <a:r>
              <a:rPr kumimoji="0" sz="2400" b="0" i="0" u="none" strike="noStrike" kern="1200" cap="none" spc="0" normalizeH="0" baseline="0" noProof="0" dirty="0">
                <a:ln>
                  <a:noFill/>
                </a:ln>
                <a:solidFill>
                  <a:prstClr val="black"/>
                </a:solidFill>
                <a:effectLst/>
                <a:uLnTx/>
                <a:uFillTx/>
                <a:latin typeface="Calibri"/>
                <a:ea typeface="+mn-ea"/>
                <a:cs typeface="Calibri"/>
              </a:rPr>
              <a:t>ιάχυ</a:t>
            </a:r>
            <a:r>
              <a:rPr kumimoji="0" sz="2400" b="0" i="0" u="none" strike="noStrike" kern="1200" cap="none" spc="-10" normalizeH="0" baseline="0" noProof="0" dirty="0">
                <a:ln>
                  <a:noFill/>
                </a:ln>
                <a:solidFill>
                  <a:prstClr val="black"/>
                </a:solidFill>
                <a:effectLst/>
                <a:uLnTx/>
                <a:uFillTx/>
                <a:latin typeface="Calibri"/>
                <a:ea typeface="+mn-ea"/>
                <a:cs typeface="Calibri"/>
              </a:rPr>
              <a:t>τ</a:t>
            </a:r>
            <a:r>
              <a:rPr kumimoji="0" sz="2400" b="0" i="0" u="none" strike="noStrike" kern="1200" cap="none" spc="0" normalizeH="0" baseline="0" noProof="0" dirty="0">
                <a:ln>
                  <a:noFill/>
                </a:ln>
                <a:solidFill>
                  <a:prstClr val="black"/>
                </a:solidFill>
                <a:effectLst/>
                <a:uLnTx/>
                <a:uFillTx/>
                <a:latin typeface="Calibri"/>
                <a:ea typeface="+mn-ea"/>
                <a:cs typeface="Calibri"/>
              </a:rPr>
              <a:t>η δ</a:t>
            </a:r>
            <a:r>
              <a:rPr kumimoji="0" sz="2400" b="0" i="0" u="none" strike="noStrike" kern="1200" cap="none" spc="5" normalizeH="0" baseline="0" noProof="0" dirty="0">
                <a:ln>
                  <a:noFill/>
                </a:ln>
                <a:solidFill>
                  <a:prstClr val="black"/>
                </a:solidFill>
                <a:effectLst/>
                <a:uLnTx/>
                <a:uFillTx/>
                <a:latin typeface="Calibri"/>
                <a:ea typeface="+mn-ea"/>
                <a:cs typeface="Calibri"/>
              </a:rPr>
              <a:t>ι</a:t>
            </a:r>
            <a:r>
              <a:rPr kumimoji="0" sz="2400" b="0" i="0" u="none" strike="noStrike" kern="1200" cap="none" spc="0" normalizeH="0" baseline="0" noProof="0" dirty="0">
                <a:ln>
                  <a:noFill/>
                </a:ln>
                <a:solidFill>
                  <a:prstClr val="black"/>
                </a:solidFill>
                <a:effectLst/>
                <a:uLnTx/>
                <a:uFillTx/>
                <a:latin typeface="Calibri"/>
                <a:ea typeface="+mn-ea"/>
                <a:cs typeface="Calibri"/>
              </a:rPr>
              <a:t>άμ</a:t>
            </a:r>
            <a:r>
              <a:rPr kumimoji="0" sz="2400" b="0" i="0" u="none" strike="noStrike" kern="1200" cap="none" spc="-40" normalizeH="0" baseline="0" noProof="0" dirty="0">
                <a:ln>
                  <a:noFill/>
                </a:ln>
                <a:solidFill>
                  <a:prstClr val="black"/>
                </a:solidFill>
                <a:effectLst/>
                <a:uLnTx/>
                <a:uFillTx/>
                <a:latin typeface="Calibri"/>
                <a:ea typeface="+mn-ea"/>
                <a:cs typeface="Calibri"/>
              </a:rPr>
              <a:t>ε</a:t>
            </a:r>
            <a:r>
              <a:rPr kumimoji="0" sz="2400" b="0" i="0" u="none" strike="noStrike" kern="1200" cap="none" spc="0" normalizeH="0" baseline="0" noProof="0" dirty="0">
                <a:ln>
                  <a:noFill/>
                </a:ln>
                <a:solidFill>
                  <a:prstClr val="black"/>
                </a:solidFill>
                <a:effectLst/>
                <a:uLnTx/>
                <a:uFillTx/>
                <a:latin typeface="Calibri"/>
                <a:ea typeface="+mn-ea"/>
                <a:cs typeface="Calibri"/>
              </a:rPr>
              <a:t>ση </a:t>
            </a:r>
            <a:r>
              <a:rPr kumimoji="0" sz="2400" b="0" i="0" u="none" strike="noStrike" kern="1200" cap="none" spc="-35" normalizeH="0" baseline="0" noProof="0" dirty="0">
                <a:ln>
                  <a:noFill/>
                </a:ln>
                <a:solidFill>
                  <a:prstClr val="black"/>
                </a:solidFill>
                <a:effectLst/>
                <a:uLnTx/>
                <a:uFillTx/>
                <a:latin typeface="Calibri"/>
                <a:ea typeface="+mn-ea"/>
                <a:cs typeface="Calibri"/>
              </a:rPr>
              <a:t>ί</a:t>
            </a:r>
            <a:r>
              <a:rPr kumimoji="0" sz="2400" b="0" i="0" u="none" strike="noStrike" kern="1200" cap="none" spc="-10" normalizeH="0" baseline="0" noProof="0" dirty="0">
                <a:ln>
                  <a:noFill/>
                </a:ln>
                <a:solidFill>
                  <a:prstClr val="black"/>
                </a:solidFill>
                <a:effectLst/>
                <a:uLnTx/>
                <a:uFillTx/>
                <a:latin typeface="Calibri"/>
                <a:ea typeface="+mn-ea"/>
                <a:cs typeface="Calibri"/>
              </a:rPr>
              <a:t>ν</a:t>
            </a:r>
            <a:r>
              <a:rPr kumimoji="0" sz="2400" b="0" i="0" u="none" strike="noStrike" kern="1200" cap="none" spc="0" normalizeH="0" baseline="0" noProof="0" dirty="0">
                <a:ln>
                  <a:noFill/>
                </a:ln>
                <a:solidFill>
                  <a:prstClr val="black"/>
                </a:solidFill>
                <a:effectLst/>
                <a:uLnTx/>
                <a:uFillTx/>
                <a:latin typeface="Calibri"/>
                <a:ea typeface="+mn-ea"/>
                <a:cs typeface="Calibri"/>
              </a:rPr>
              <a:t>ωσ</a:t>
            </a:r>
            <a:r>
              <a:rPr kumimoji="0" sz="2400" b="0" i="0" u="none" strike="noStrike" kern="1200" cap="none" spc="-15" normalizeH="0" baseline="0" noProof="0" dirty="0">
                <a:ln>
                  <a:noFill/>
                </a:ln>
                <a:solidFill>
                  <a:prstClr val="black"/>
                </a:solidFill>
                <a:effectLst/>
                <a:uLnTx/>
                <a:uFillTx/>
                <a:latin typeface="Calibri"/>
                <a:ea typeface="+mn-ea"/>
                <a:cs typeface="Calibri"/>
              </a:rPr>
              <a:t>η</a:t>
            </a:r>
            <a:r>
              <a:rPr kumimoji="0" sz="2400" b="0" i="0" u="none" strike="noStrike" kern="1200" cap="none" spc="0" normalizeH="0" baseline="0" noProof="0" dirty="0">
                <a:ln>
                  <a:noFill/>
                </a:ln>
                <a:solidFill>
                  <a:prstClr val="black"/>
                </a:solidFill>
                <a:effectLst/>
                <a:uLnTx/>
                <a:uFillTx/>
                <a:latin typeface="Calibri"/>
                <a:ea typeface="+mn-ea"/>
                <a:cs typeface="Calibri"/>
              </a:rPr>
              <a:t>) Υπε</a:t>
            </a:r>
            <a:r>
              <a:rPr kumimoji="0" sz="2400" b="0" i="0" u="none" strike="noStrike" kern="1200" cap="none" spc="-80" normalizeH="0" baseline="0" noProof="0" dirty="0">
                <a:ln>
                  <a:noFill/>
                </a:ln>
                <a:solidFill>
                  <a:prstClr val="black"/>
                </a:solidFill>
                <a:effectLst/>
                <a:uLnTx/>
                <a:uFillTx/>
                <a:latin typeface="Calibri"/>
                <a:ea typeface="+mn-ea"/>
                <a:cs typeface="Calibri"/>
              </a:rPr>
              <a:t>ζ</a:t>
            </a:r>
            <a:r>
              <a:rPr kumimoji="0" sz="2400" b="0" i="0" u="none" strike="noStrike" kern="1200" cap="none" spc="0" normalizeH="0" baseline="0" noProof="0" dirty="0">
                <a:ln>
                  <a:noFill/>
                </a:ln>
                <a:solidFill>
                  <a:prstClr val="black"/>
                </a:solidFill>
                <a:effectLst/>
                <a:uLnTx/>
                <a:uFillTx/>
                <a:latin typeface="Calibri"/>
                <a:ea typeface="+mn-ea"/>
                <a:cs typeface="Calibri"/>
              </a:rPr>
              <a:t>ω</a:t>
            </a:r>
            <a:r>
              <a:rPr kumimoji="0" sz="2400" b="0" i="0" u="none" strike="noStrike" kern="1200" cap="none" spc="-75" normalizeH="0" baseline="0" noProof="0" dirty="0">
                <a:ln>
                  <a:noFill/>
                </a:ln>
                <a:solidFill>
                  <a:prstClr val="black"/>
                </a:solidFill>
                <a:effectLst/>
                <a:uLnTx/>
                <a:uFillTx/>
                <a:latin typeface="Calibri"/>
                <a:ea typeface="+mn-ea"/>
                <a:cs typeface="Calibri"/>
              </a:rPr>
              <a:t>κ</a:t>
            </a:r>
            <a:r>
              <a:rPr kumimoji="0" sz="2400" b="0" i="0" u="none" strike="noStrike" kern="1200" cap="none" spc="0" normalizeH="0" baseline="0" noProof="0" dirty="0">
                <a:ln>
                  <a:noFill/>
                </a:ln>
                <a:solidFill>
                  <a:prstClr val="black"/>
                </a:solidFill>
                <a:effectLst/>
                <a:uLnTx/>
                <a:uFillTx/>
                <a:latin typeface="Calibri"/>
                <a:ea typeface="+mn-ea"/>
                <a:cs typeface="Calibri"/>
              </a:rPr>
              <a:t>ο</a:t>
            </a:r>
            <a:r>
              <a:rPr kumimoji="0" sz="2400" b="0" i="0" u="none" strike="noStrike" kern="1200" cap="none" spc="-10" normalizeH="0" baseline="0" noProof="0" dirty="0">
                <a:ln>
                  <a:noFill/>
                </a:ln>
                <a:solidFill>
                  <a:prstClr val="black"/>
                </a:solidFill>
                <a:effectLst/>
                <a:uLnTx/>
                <a:uFillTx/>
                <a:latin typeface="Calibri"/>
                <a:ea typeface="+mn-ea"/>
                <a:cs typeface="Calibri"/>
              </a:rPr>
              <a:t>τ</a:t>
            </a:r>
            <a:r>
              <a:rPr kumimoji="0" sz="2400" b="0" i="0" u="none" strike="noStrike" kern="1200" cap="none" spc="0" normalizeH="0" baseline="0" noProof="0" dirty="0">
                <a:ln>
                  <a:noFill/>
                </a:ln>
                <a:solidFill>
                  <a:prstClr val="black"/>
                </a:solidFill>
                <a:effectLst/>
                <a:uLnTx/>
                <a:uFillTx/>
                <a:latin typeface="Calibri"/>
                <a:ea typeface="+mn-ea"/>
                <a:cs typeface="Calibri"/>
              </a:rPr>
              <a:t>ι</a:t>
            </a:r>
            <a:r>
              <a:rPr kumimoji="0" sz="2400" b="0" i="0" u="none" strike="noStrike" kern="1200" cap="none" spc="-35" normalizeH="0" baseline="0" noProof="0" dirty="0">
                <a:ln>
                  <a:noFill/>
                </a:ln>
                <a:solidFill>
                  <a:prstClr val="black"/>
                </a:solidFill>
                <a:effectLst/>
                <a:uLnTx/>
                <a:uFillTx/>
                <a:latin typeface="Calibri"/>
                <a:ea typeface="+mn-ea"/>
                <a:cs typeface="Calibri"/>
              </a:rPr>
              <a:t>κ</a:t>
            </a:r>
            <a:r>
              <a:rPr kumimoji="0" sz="2400" b="0" i="0" u="none" strike="noStrike" kern="1200" cap="none" spc="0" normalizeH="0" baseline="0" noProof="0" dirty="0">
                <a:ln>
                  <a:noFill/>
                </a:ln>
                <a:solidFill>
                  <a:prstClr val="black"/>
                </a:solidFill>
                <a:effectLst/>
                <a:uLnTx/>
                <a:uFillTx/>
                <a:latin typeface="Calibri"/>
                <a:ea typeface="+mn-ea"/>
                <a:cs typeface="Calibri"/>
              </a:rPr>
              <a:t>ές</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π</a:t>
            </a:r>
            <a:r>
              <a:rPr kumimoji="0" sz="2400" b="0" i="0" u="none" strike="noStrike" kern="1200" cap="none" spc="-35" normalizeH="0" baseline="0" noProof="0" dirty="0">
                <a:ln>
                  <a:noFill/>
                </a:ln>
                <a:solidFill>
                  <a:prstClr val="black"/>
                </a:solidFill>
                <a:effectLst/>
                <a:uLnTx/>
                <a:uFillTx/>
                <a:latin typeface="Calibri"/>
                <a:ea typeface="+mn-ea"/>
                <a:cs typeface="Calibri"/>
              </a:rPr>
              <a:t>λ</a:t>
            </a:r>
            <a:r>
              <a:rPr kumimoji="0" sz="2400" b="0" i="0" u="none" strike="noStrike" kern="1200" cap="none" spc="0" normalizeH="0" baseline="0" noProof="0" dirty="0">
                <a:ln>
                  <a:noFill/>
                </a:ln>
                <a:solidFill>
                  <a:prstClr val="black"/>
                </a:solidFill>
                <a:effectLst/>
                <a:uLnTx/>
                <a:uFillTx/>
                <a:latin typeface="Calibri"/>
                <a:ea typeface="+mn-ea"/>
                <a:cs typeface="Calibri"/>
              </a:rPr>
              <a:t>ά</a:t>
            </a:r>
            <a:r>
              <a:rPr kumimoji="0" sz="2400" b="0" i="0" u="none" strike="noStrike" kern="1200" cap="none" spc="-40" normalizeH="0" baseline="0" noProof="0" dirty="0">
                <a:ln>
                  <a:noFill/>
                </a:ln>
                <a:solidFill>
                  <a:prstClr val="black"/>
                </a:solidFill>
                <a:effectLst/>
                <a:uLnTx/>
                <a:uFillTx/>
                <a:latin typeface="Calibri"/>
                <a:ea typeface="+mn-ea"/>
                <a:cs typeface="Calibri"/>
              </a:rPr>
              <a:t>κ</a:t>
            </a:r>
            <a:r>
              <a:rPr kumimoji="0" sz="2400" b="0" i="0" u="none" strike="noStrike" kern="1200" cap="none" spc="0" normalizeH="0" baseline="0" noProof="0" dirty="0">
                <a:ln>
                  <a:noFill/>
                </a:ln>
                <a:solidFill>
                  <a:prstClr val="black"/>
                </a:solidFill>
                <a:effectLst/>
                <a:uLnTx/>
                <a:uFillTx/>
                <a:latin typeface="Calibri"/>
                <a:ea typeface="+mn-ea"/>
                <a:cs typeface="Calibri"/>
              </a:rPr>
              <a:t>ες</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25" name="object 25"/>
          <p:cNvSpPr txBox="1"/>
          <p:nvPr/>
        </p:nvSpPr>
        <p:spPr>
          <a:xfrm>
            <a:off x="1508505" y="3597783"/>
            <a:ext cx="1457325" cy="3302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0" normalizeH="0" baseline="0" noProof="0" dirty="0">
                <a:ln>
                  <a:noFill/>
                </a:ln>
                <a:solidFill>
                  <a:prstClr val="black"/>
                </a:solidFill>
                <a:effectLst/>
                <a:uLnTx/>
                <a:uFillTx/>
                <a:latin typeface="Calibri"/>
                <a:ea typeface="+mn-ea"/>
                <a:cs typeface="Calibri"/>
              </a:rPr>
              <a:t>Κα</a:t>
            </a:r>
            <a:r>
              <a:rPr kumimoji="0" sz="2400" b="0" i="0" u="none" strike="noStrike" kern="1200" cap="none" spc="-80" normalizeH="0" baseline="0" noProof="0" dirty="0">
                <a:ln>
                  <a:noFill/>
                </a:ln>
                <a:solidFill>
                  <a:prstClr val="black"/>
                </a:solidFill>
                <a:effectLst/>
                <a:uLnTx/>
                <a:uFillTx/>
                <a:latin typeface="Calibri"/>
                <a:ea typeface="+mn-ea"/>
                <a:cs typeface="Calibri"/>
              </a:rPr>
              <a:t>κ</a:t>
            </a:r>
            <a:r>
              <a:rPr kumimoji="0" sz="2400" b="0" i="0" u="none" strike="noStrike" kern="1200" cap="none" spc="0" normalizeH="0" baseline="0" noProof="0" dirty="0">
                <a:ln>
                  <a:noFill/>
                </a:ln>
                <a:solidFill>
                  <a:prstClr val="black"/>
                </a:solidFill>
                <a:effectLst/>
                <a:uLnTx/>
                <a:uFillTx/>
                <a:latin typeface="Calibri"/>
                <a:ea typeface="+mn-ea"/>
                <a:cs typeface="Calibri"/>
              </a:rPr>
              <a:t>ο</a:t>
            </a:r>
            <a:r>
              <a:rPr kumimoji="0" sz="2400" b="0" i="0" u="none" strike="noStrike" kern="1200" cap="none" spc="-10" normalizeH="0" baseline="0" noProof="0" dirty="0">
                <a:ln>
                  <a:noFill/>
                </a:ln>
                <a:solidFill>
                  <a:prstClr val="black"/>
                </a:solidFill>
                <a:effectLst/>
                <a:uLnTx/>
                <a:uFillTx/>
                <a:latin typeface="Calibri"/>
                <a:ea typeface="+mn-ea"/>
                <a:cs typeface="Calibri"/>
              </a:rPr>
              <a:t>ή</a:t>
            </a:r>
            <a:r>
              <a:rPr kumimoji="0" sz="2400" b="0" i="0" u="none" strike="noStrike" kern="1200" cap="none" spc="0" normalizeH="0" baseline="0" noProof="0" dirty="0">
                <a:ln>
                  <a:noFill/>
                </a:ln>
                <a:solidFill>
                  <a:prstClr val="black"/>
                </a:solidFill>
                <a:effectLst/>
                <a:uLnTx/>
                <a:uFillTx/>
                <a:latin typeface="Calibri"/>
                <a:ea typeface="+mn-ea"/>
                <a:cs typeface="Calibri"/>
              </a:rPr>
              <a:t>θ</a:t>
            </a:r>
            <a:r>
              <a:rPr kumimoji="0" sz="2400" b="0" i="0" u="none" strike="noStrike" kern="1200" cap="none" spc="-10" normalizeH="0" baseline="0" noProof="0" dirty="0">
                <a:ln>
                  <a:noFill/>
                </a:ln>
                <a:solidFill>
                  <a:prstClr val="black"/>
                </a:solidFill>
                <a:effectLst/>
                <a:uLnTx/>
                <a:uFillTx/>
                <a:latin typeface="Calibri"/>
                <a:ea typeface="+mn-ea"/>
                <a:cs typeface="Calibri"/>
              </a:rPr>
              <a:t>ε</a:t>
            </a:r>
            <a:r>
              <a:rPr kumimoji="0" sz="2400" b="0" i="0" u="none" strike="noStrike" kern="1200" cap="none" spc="0" normalizeH="0" baseline="0" noProof="0" dirty="0">
                <a:ln>
                  <a:noFill/>
                </a:ln>
                <a:solidFill>
                  <a:prstClr val="black"/>
                </a:solidFill>
                <a:effectLst/>
                <a:uLnTx/>
                <a:uFillTx/>
                <a:latin typeface="Calibri"/>
                <a:ea typeface="+mn-ea"/>
                <a:cs typeface="Calibri"/>
              </a:rPr>
              <a:t>ιες</a:t>
            </a:r>
          </a:p>
        </p:txBody>
      </p:sp>
      <p:sp>
        <p:nvSpPr>
          <p:cNvPr id="26" name="object 26"/>
          <p:cNvSpPr txBox="1"/>
          <p:nvPr/>
        </p:nvSpPr>
        <p:spPr>
          <a:xfrm>
            <a:off x="5989701" y="3258692"/>
            <a:ext cx="3957954" cy="1061720"/>
          </a:xfrm>
          <a:prstGeom prst="rect">
            <a:avLst/>
          </a:prstGeom>
        </p:spPr>
        <p:txBody>
          <a:bodyPr vert="horz" wrap="square" lIns="0" tIns="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0" normalizeH="0" baseline="0" noProof="0" dirty="0">
                <a:ln>
                  <a:noFill/>
                </a:ln>
                <a:solidFill>
                  <a:prstClr val="black"/>
                </a:solidFill>
                <a:effectLst/>
                <a:uLnTx/>
                <a:uFillTx/>
                <a:latin typeface="Calibri"/>
                <a:ea typeface="+mn-ea"/>
                <a:cs typeface="Calibri"/>
              </a:rPr>
              <a:t>Καρ</a:t>
            </a:r>
            <a:r>
              <a:rPr kumimoji="0" sz="2400" b="0" i="0" u="none" strike="noStrike" kern="1200" cap="none" spc="-20" normalizeH="0" baseline="0" noProof="0" dirty="0">
                <a:ln>
                  <a:noFill/>
                </a:ln>
                <a:solidFill>
                  <a:prstClr val="black"/>
                </a:solidFill>
                <a:effectLst/>
                <a:uLnTx/>
                <a:uFillTx/>
                <a:latin typeface="Calibri"/>
                <a:ea typeface="+mn-ea"/>
                <a:cs typeface="Calibri"/>
              </a:rPr>
              <a:t>κ</a:t>
            </a:r>
            <a:r>
              <a:rPr kumimoji="0" sz="2400" b="0" i="0" u="none" strike="noStrike" kern="1200" cap="none" spc="-35" normalizeH="0" baseline="0" noProof="0" dirty="0">
                <a:ln>
                  <a:noFill/>
                </a:ln>
                <a:solidFill>
                  <a:prstClr val="black"/>
                </a:solidFill>
                <a:effectLst/>
                <a:uLnTx/>
                <a:uFillTx/>
                <a:latin typeface="Calibri"/>
                <a:ea typeface="+mn-ea"/>
                <a:cs typeface="Calibri"/>
              </a:rPr>
              <a:t>ί</a:t>
            </a:r>
            <a:r>
              <a:rPr kumimoji="0" sz="2400" b="0" i="0" u="none" strike="noStrike" kern="1200" cap="none" spc="0" normalizeH="0" baseline="0" noProof="0" dirty="0">
                <a:ln>
                  <a:noFill/>
                </a:ln>
                <a:solidFill>
                  <a:prstClr val="black"/>
                </a:solidFill>
                <a:effectLst/>
                <a:uLnTx/>
                <a:uFillTx/>
                <a:latin typeface="Calibri"/>
                <a:ea typeface="+mn-ea"/>
                <a:cs typeface="Calibri"/>
              </a:rPr>
              <a:t>νος </a:t>
            </a:r>
            <a:r>
              <a:rPr kumimoji="0" sz="2400" b="0" i="0" u="none" strike="noStrike" kern="1200" cap="none" spc="-30" normalizeH="0" baseline="0" noProof="0" dirty="0">
                <a:ln>
                  <a:noFill/>
                </a:ln>
                <a:solidFill>
                  <a:prstClr val="black"/>
                </a:solidFill>
                <a:effectLst/>
                <a:uLnTx/>
                <a:uFillTx/>
                <a:latin typeface="Calibri"/>
                <a:ea typeface="+mn-ea"/>
                <a:cs typeface="Calibri"/>
              </a:rPr>
              <a:t>τ</a:t>
            </a:r>
            <a:r>
              <a:rPr kumimoji="0" sz="2400" b="0" i="0" u="none" strike="noStrike" kern="1200" cap="none" spc="0" normalizeH="0" baseline="0" noProof="0" dirty="0">
                <a:ln>
                  <a:noFill/>
                </a:ln>
                <a:solidFill>
                  <a:prstClr val="black"/>
                </a:solidFill>
                <a:effectLst/>
                <a:uLnTx/>
                <a:uFillTx/>
                <a:latin typeface="Calibri"/>
                <a:ea typeface="+mn-ea"/>
                <a:cs typeface="Calibri"/>
              </a:rPr>
              <a:t>ου </a:t>
            </a:r>
            <a:r>
              <a:rPr kumimoji="0" sz="2400" b="0" i="0" u="none" strike="noStrike" kern="1200" cap="none" spc="5" normalizeH="0" baseline="0" noProof="0" dirty="0">
                <a:ln>
                  <a:noFill/>
                </a:ln>
                <a:solidFill>
                  <a:prstClr val="black"/>
                </a:solidFill>
                <a:effectLst/>
                <a:uLnTx/>
                <a:uFillTx/>
                <a:latin typeface="Calibri"/>
                <a:ea typeface="+mn-ea"/>
                <a:cs typeface="Calibri"/>
              </a:rPr>
              <a:t>π</a:t>
            </a:r>
            <a:r>
              <a:rPr kumimoji="0" sz="2400" b="0" i="0" u="none" strike="noStrike" kern="1200" cap="none" spc="0" normalizeH="0" baseline="0" noProof="0" dirty="0">
                <a:ln>
                  <a:noFill/>
                </a:ln>
                <a:solidFill>
                  <a:prstClr val="black"/>
                </a:solidFill>
                <a:effectLst/>
                <a:uLnTx/>
                <a:uFillTx/>
                <a:latin typeface="Calibri"/>
                <a:ea typeface="+mn-ea"/>
                <a:cs typeface="Calibri"/>
              </a:rPr>
              <a:t>νεύ</a:t>
            </a:r>
            <a:r>
              <a:rPr kumimoji="0" sz="2400" b="0" i="0" u="none" strike="noStrike" kern="1200" cap="none" spc="-15" normalizeH="0" baseline="0" noProof="0" dirty="0">
                <a:ln>
                  <a:noFill/>
                </a:ln>
                <a:solidFill>
                  <a:prstClr val="black"/>
                </a:solidFill>
                <a:effectLst/>
                <a:uLnTx/>
                <a:uFillTx/>
                <a:latin typeface="Calibri"/>
                <a:ea typeface="+mn-ea"/>
                <a:cs typeface="Calibri"/>
              </a:rPr>
              <a:t>μ</a:t>
            </a:r>
            <a:r>
              <a:rPr kumimoji="0" sz="2400" b="0" i="0" u="none" strike="noStrike" kern="1200" cap="none" spc="0" normalizeH="0" baseline="0" noProof="0" dirty="0">
                <a:ln>
                  <a:noFill/>
                </a:ln>
                <a:solidFill>
                  <a:prstClr val="black"/>
                </a:solidFill>
                <a:effectLst/>
                <a:uLnTx/>
                <a:uFillTx/>
                <a:latin typeface="Calibri"/>
                <a:ea typeface="+mn-ea"/>
                <a:cs typeface="Calibri"/>
              </a:rPr>
              <a:t>ονα Μ</a:t>
            </a:r>
            <a:r>
              <a:rPr kumimoji="0" sz="2400" b="0" i="0" u="none" strike="noStrike" kern="1200" cap="none" spc="-40" normalizeH="0" baseline="0" noProof="0" dirty="0">
                <a:ln>
                  <a:noFill/>
                </a:ln>
                <a:solidFill>
                  <a:prstClr val="black"/>
                </a:solidFill>
                <a:effectLst/>
                <a:uLnTx/>
                <a:uFillTx/>
                <a:latin typeface="Calibri"/>
                <a:ea typeface="+mn-ea"/>
                <a:cs typeface="Calibri"/>
              </a:rPr>
              <a:t>ε</a:t>
            </a:r>
            <a:r>
              <a:rPr kumimoji="0" sz="2400" b="0" i="0" u="none" strike="noStrike" kern="1200" cap="none" spc="0" normalizeH="0" baseline="0" noProof="0" dirty="0">
                <a:ln>
                  <a:noFill/>
                </a:ln>
                <a:solidFill>
                  <a:prstClr val="black"/>
                </a:solidFill>
                <a:effectLst/>
                <a:uLnTx/>
                <a:uFillTx/>
                <a:latin typeface="Calibri"/>
                <a:ea typeface="+mn-ea"/>
                <a:cs typeface="Calibri"/>
              </a:rPr>
              <a:t>σο</a:t>
            </a:r>
            <a:r>
              <a:rPr kumimoji="0" sz="2400" b="0" i="0" u="none" strike="noStrike" kern="1200" cap="none" spc="-10" normalizeH="0" baseline="0" noProof="0" dirty="0">
                <a:ln>
                  <a:noFill/>
                </a:ln>
                <a:solidFill>
                  <a:prstClr val="black"/>
                </a:solidFill>
                <a:effectLst/>
                <a:uLnTx/>
                <a:uFillTx/>
                <a:latin typeface="Calibri"/>
                <a:ea typeface="+mn-ea"/>
                <a:cs typeface="Calibri"/>
              </a:rPr>
              <a:t>θ</a:t>
            </a:r>
            <a:r>
              <a:rPr kumimoji="0" sz="2400" b="0" i="0" u="none" strike="noStrike" kern="1200" cap="none" spc="0" normalizeH="0" baseline="0" noProof="0" dirty="0">
                <a:ln>
                  <a:noFill/>
                </a:ln>
                <a:solidFill>
                  <a:prstClr val="black"/>
                </a:solidFill>
                <a:effectLst/>
                <a:uLnTx/>
                <a:uFillTx/>
                <a:latin typeface="Calibri"/>
                <a:ea typeface="+mn-ea"/>
                <a:cs typeface="Calibri"/>
              </a:rPr>
              <a:t>η</a:t>
            </a:r>
            <a:r>
              <a:rPr kumimoji="0" sz="2400" b="0" i="0" u="none" strike="noStrike" kern="1200" cap="none" spc="-25" normalizeH="0" baseline="0" noProof="0" dirty="0">
                <a:ln>
                  <a:noFill/>
                </a:ln>
                <a:solidFill>
                  <a:prstClr val="black"/>
                </a:solidFill>
                <a:effectLst/>
                <a:uLnTx/>
                <a:uFillTx/>
                <a:latin typeface="Calibri"/>
                <a:ea typeface="+mn-ea"/>
                <a:cs typeface="Calibri"/>
              </a:rPr>
              <a:t>λ</a:t>
            </a:r>
            <a:r>
              <a:rPr kumimoji="0" sz="2400" b="0" i="0" u="none" strike="noStrike" kern="1200" cap="none" spc="0" normalizeH="0" baseline="0" noProof="0" dirty="0">
                <a:ln>
                  <a:noFill/>
                </a:ln>
                <a:solidFill>
                  <a:prstClr val="black"/>
                </a:solidFill>
                <a:effectLst/>
                <a:uLnTx/>
                <a:uFillTx/>
                <a:latin typeface="Calibri"/>
                <a:ea typeface="+mn-ea"/>
                <a:cs typeface="Calibri"/>
              </a:rPr>
              <a:t>ίω</a:t>
            </a:r>
            <a:r>
              <a:rPr kumimoji="0" sz="2400" b="0" i="0" u="none" strike="noStrike" kern="1200" cap="none" spc="-10" normalizeH="0" baseline="0" noProof="0" dirty="0">
                <a:ln>
                  <a:noFill/>
                </a:ln>
                <a:solidFill>
                  <a:prstClr val="black"/>
                </a:solidFill>
                <a:effectLst/>
                <a:uLnTx/>
                <a:uFillTx/>
                <a:latin typeface="Calibri"/>
                <a:ea typeface="+mn-ea"/>
                <a:cs typeface="Calibri"/>
              </a:rPr>
              <a:t>μ</a:t>
            </a:r>
            <a:r>
              <a:rPr kumimoji="0" sz="2400" b="0" i="0" u="none" strike="noStrike" kern="1200" cap="none" spc="0" normalizeH="0" baseline="0" noProof="0" dirty="0">
                <a:ln>
                  <a:noFill/>
                </a:ln>
                <a:solidFill>
                  <a:prstClr val="black"/>
                </a:solidFill>
                <a:effectLst/>
                <a:uLnTx/>
                <a:uFillTx/>
                <a:latin typeface="Calibri"/>
                <a:ea typeface="+mn-ea"/>
                <a:cs typeface="Calibri"/>
              </a:rPr>
              <a:t>α </a:t>
            </a:r>
            <a:r>
              <a:rPr kumimoji="0" sz="2400" b="0" i="0" u="none" strike="noStrike" kern="1200" cap="none" spc="-30" normalizeH="0" baseline="0" noProof="0" dirty="0">
                <a:ln>
                  <a:noFill/>
                </a:ln>
                <a:solidFill>
                  <a:prstClr val="black"/>
                </a:solidFill>
                <a:effectLst/>
                <a:uLnTx/>
                <a:uFillTx/>
                <a:latin typeface="Calibri"/>
                <a:ea typeface="+mn-ea"/>
                <a:cs typeface="Calibri"/>
              </a:rPr>
              <a:t>τ</a:t>
            </a:r>
            <a:r>
              <a:rPr kumimoji="0" sz="2400" b="0" i="0" u="none" strike="noStrike" kern="1200" cap="none" spc="0" normalizeH="0" baseline="0" noProof="0" dirty="0">
                <a:ln>
                  <a:noFill/>
                </a:ln>
                <a:solidFill>
                  <a:prstClr val="black"/>
                </a:solidFill>
                <a:effectLst/>
                <a:uLnTx/>
                <a:uFillTx/>
                <a:latin typeface="Calibri"/>
                <a:ea typeface="+mn-ea"/>
                <a:cs typeface="Calibri"/>
              </a:rPr>
              <a:t>ου υπε</a:t>
            </a:r>
            <a:r>
              <a:rPr kumimoji="0" sz="2400" b="0" i="0" u="none" strike="noStrike" kern="1200" cap="none" spc="-80" normalizeH="0" baseline="0" noProof="0" dirty="0">
                <a:ln>
                  <a:noFill/>
                </a:ln>
                <a:solidFill>
                  <a:prstClr val="black"/>
                </a:solidFill>
                <a:effectLst/>
                <a:uLnTx/>
                <a:uFillTx/>
                <a:latin typeface="Calibri"/>
                <a:ea typeface="+mn-ea"/>
                <a:cs typeface="Calibri"/>
              </a:rPr>
              <a:t>ζ</a:t>
            </a:r>
            <a:r>
              <a:rPr kumimoji="0" sz="2400" b="0" i="0" u="none" strike="noStrike" kern="1200" cap="none" spc="0" normalizeH="0" baseline="0" noProof="0" dirty="0">
                <a:ln>
                  <a:noFill/>
                </a:ln>
                <a:solidFill>
                  <a:prstClr val="black"/>
                </a:solidFill>
                <a:effectLst/>
                <a:uLnTx/>
                <a:uFillTx/>
                <a:latin typeface="Calibri"/>
                <a:ea typeface="+mn-ea"/>
                <a:cs typeface="Calibri"/>
              </a:rPr>
              <a:t>ω</a:t>
            </a:r>
            <a:r>
              <a:rPr kumimoji="0" sz="2400" b="0" i="0" u="none" strike="noStrike" kern="1200" cap="none" spc="-75" normalizeH="0" baseline="0" noProof="0" dirty="0">
                <a:ln>
                  <a:noFill/>
                </a:ln>
                <a:solidFill>
                  <a:prstClr val="black"/>
                </a:solidFill>
                <a:effectLst/>
                <a:uLnTx/>
                <a:uFillTx/>
                <a:latin typeface="Calibri"/>
                <a:ea typeface="+mn-ea"/>
                <a:cs typeface="Calibri"/>
              </a:rPr>
              <a:t>κ</a:t>
            </a:r>
            <a:r>
              <a:rPr kumimoji="0" sz="2400" b="0" i="0" u="none" strike="noStrike" kern="1200" cap="none" spc="0" normalizeH="0" baseline="0" noProof="0" dirty="0">
                <a:ln>
                  <a:noFill/>
                </a:ln>
                <a:solidFill>
                  <a:prstClr val="black"/>
                </a:solidFill>
                <a:effectLst/>
                <a:uLnTx/>
                <a:uFillTx/>
                <a:latin typeface="Calibri"/>
                <a:ea typeface="+mn-ea"/>
                <a:cs typeface="Calibri"/>
              </a:rPr>
              <a:t>ό</a:t>
            </a:r>
            <a:r>
              <a:rPr kumimoji="0" sz="2400" b="0" i="0" u="none" strike="noStrike" kern="1200" cap="none" spc="-20" normalizeH="0" baseline="0" noProof="0" dirty="0">
                <a:ln>
                  <a:noFill/>
                </a:ln>
                <a:solidFill>
                  <a:prstClr val="black"/>
                </a:solidFill>
                <a:effectLst/>
                <a:uLnTx/>
                <a:uFillTx/>
                <a:latin typeface="Calibri"/>
                <a:ea typeface="+mn-ea"/>
                <a:cs typeface="Calibri"/>
              </a:rPr>
              <a:t>τ</a:t>
            </a:r>
            <a:r>
              <a:rPr kumimoji="0" sz="2400" b="0" i="0" u="none" strike="noStrike" kern="1200" cap="none" spc="0" normalizeH="0" baseline="0" noProof="0" dirty="0">
                <a:ln>
                  <a:noFill/>
                </a:ln>
                <a:solidFill>
                  <a:prstClr val="black"/>
                </a:solidFill>
                <a:effectLst/>
                <a:uLnTx/>
                <a:uFillTx/>
                <a:latin typeface="Calibri"/>
                <a:ea typeface="+mn-ea"/>
                <a:cs typeface="Calibri"/>
              </a:rPr>
              <a:t>α Μ</a:t>
            </a:r>
            <a:r>
              <a:rPr kumimoji="0" sz="2400" b="0" i="0" u="none" strike="noStrike" kern="1200" cap="none" spc="-40" normalizeH="0" baseline="0" noProof="0" dirty="0">
                <a:ln>
                  <a:noFill/>
                </a:ln>
                <a:solidFill>
                  <a:prstClr val="black"/>
                </a:solidFill>
                <a:effectLst/>
                <a:uLnTx/>
                <a:uFillTx/>
                <a:latin typeface="Calibri"/>
                <a:ea typeface="+mn-ea"/>
                <a:cs typeface="Calibri"/>
              </a:rPr>
              <a:t>ε</a:t>
            </a:r>
            <a:r>
              <a:rPr kumimoji="0" sz="2400" b="0" i="0" u="none" strike="noStrike" kern="1200" cap="none" spc="0" normalizeH="0" baseline="0" noProof="0" dirty="0">
                <a:ln>
                  <a:noFill/>
                </a:ln>
                <a:solidFill>
                  <a:prstClr val="black"/>
                </a:solidFill>
                <a:effectLst/>
                <a:uLnTx/>
                <a:uFillTx/>
                <a:latin typeface="Calibri"/>
                <a:ea typeface="+mn-ea"/>
                <a:cs typeface="Calibri"/>
              </a:rPr>
              <a:t>σο</a:t>
            </a:r>
            <a:r>
              <a:rPr kumimoji="0" sz="2400" b="0" i="0" u="none" strike="noStrike" kern="1200" cap="none" spc="-10" normalizeH="0" baseline="0" noProof="0" dirty="0">
                <a:ln>
                  <a:noFill/>
                </a:ln>
                <a:solidFill>
                  <a:prstClr val="black"/>
                </a:solidFill>
                <a:effectLst/>
                <a:uLnTx/>
                <a:uFillTx/>
                <a:latin typeface="Calibri"/>
                <a:ea typeface="+mn-ea"/>
                <a:cs typeface="Calibri"/>
              </a:rPr>
              <a:t>θ</a:t>
            </a:r>
            <a:r>
              <a:rPr kumimoji="0" sz="2400" b="0" i="0" u="none" strike="noStrike" kern="1200" cap="none" spc="0" normalizeH="0" baseline="0" noProof="0" dirty="0">
                <a:ln>
                  <a:noFill/>
                </a:ln>
                <a:solidFill>
                  <a:prstClr val="black"/>
                </a:solidFill>
                <a:effectLst/>
                <a:uLnTx/>
                <a:uFillTx/>
                <a:latin typeface="Calibri"/>
                <a:ea typeface="+mn-ea"/>
                <a:cs typeface="Calibri"/>
              </a:rPr>
              <a:t>η</a:t>
            </a:r>
            <a:r>
              <a:rPr kumimoji="0" sz="2400" b="0" i="0" u="none" strike="noStrike" kern="1200" cap="none" spc="-25" normalizeH="0" baseline="0" noProof="0" dirty="0">
                <a:ln>
                  <a:noFill/>
                </a:ln>
                <a:solidFill>
                  <a:prstClr val="black"/>
                </a:solidFill>
                <a:effectLst/>
                <a:uLnTx/>
                <a:uFillTx/>
                <a:latin typeface="Calibri"/>
                <a:ea typeface="+mn-ea"/>
                <a:cs typeface="Calibri"/>
              </a:rPr>
              <a:t>λ</a:t>
            </a:r>
            <a:r>
              <a:rPr kumimoji="0" sz="2400" b="0" i="0" u="none" strike="noStrike" kern="1200" cap="none" spc="0" normalizeH="0" baseline="0" noProof="0" dirty="0">
                <a:ln>
                  <a:noFill/>
                </a:ln>
                <a:solidFill>
                  <a:prstClr val="black"/>
                </a:solidFill>
                <a:effectLst/>
                <a:uLnTx/>
                <a:uFillTx/>
                <a:latin typeface="Calibri"/>
                <a:ea typeface="+mn-ea"/>
                <a:cs typeface="Calibri"/>
              </a:rPr>
              <a:t>ίω</a:t>
            </a:r>
            <a:r>
              <a:rPr kumimoji="0" sz="2400" b="0" i="0" u="none" strike="noStrike" kern="1200" cap="none" spc="-10" normalizeH="0" baseline="0" noProof="0" dirty="0">
                <a:ln>
                  <a:noFill/>
                </a:ln>
                <a:solidFill>
                  <a:prstClr val="black"/>
                </a:solidFill>
                <a:effectLst/>
                <a:uLnTx/>
                <a:uFillTx/>
                <a:latin typeface="Calibri"/>
                <a:ea typeface="+mn-ea"/>
                <a:cs typeface="Calibri"/>
              </a:rPr>
              <a:t>μ</a:t>
            </a:r>
            <a:r>
              <a:rPr kumimoji="0" sz="2400" b="0" i="0" u="none" strike="noStrike" kern="1200" cap="none" spc="0" normalizeH="0" baseline="0" noProof="0" dirty="0">
                <a:ln>
                  <a:noFill/>
                </a:ln>
                <a:solidFill>
                  <a:prstClr val="black"/>
                </a:solidFill>
                <a:effectLst/>
                <a:uLnTx/>
                <a:uFillTx/>
                <a:latin typeface="Calibri"/>
                <a:ea typeface="+mn-ea"/>
                <a:cs typeface="Calibri"/>
              </a:rPr>
              <a:t>α </a:t>
            </a:r>
            <a:r>
              <a:rPr kumimoji="0" sz="2400" b="0" i="0" u="none" strike="noStrike" kern="1200" cap="none" spc="-30" normalizeH="0" baseline="0" noProof="0" dirty="0">
                <a:ln>
                  <a:noFill/>
                </a:ln>
                <a:solidFill>
                  <a:prstClr val="black"/>
                </a:solidFill>
                <a:effectLst/>
                <a:uLnTx/>
                <a:uFillTx/>
                <a:latin typeface="Calibri"/>
                <a:ea typeface="+mn-ea"/>
                <a:cs typeface="Calibri"/>
              </a:rPr>
              <a:t>τ</a:t>
            </a:r>
            <a:r>
              <a:rPr kumimoji="0" sz="2400" b="0" i="0" u="none" strike="noStrike" kern="1200" cap="none" spc="0" normalizeH="0" baseline="0" noProof="0" dirty="0">
                <a:ln>
                  <a:noFill/>
                </a:ln>
                <a:solidFill>
                  <a:prstClr val="black"/>
                </a:solidFill>
                <a:effectLst/>
                <a:uLnTx/>
                <a:uFillTx/>
                <a:latin typeface="Calibri"/>
                <a:ea typeface="+mn-ea"/>
                <a:cs typeface="Calibri"/>
              </a:rPr>
              <a:t>ου </a:t>
            </a:r>
            <a:r>
              <a:rPr kumimoji="0" sz="2400" b="0" i="0" u="none" strike="noStrike" kern="1200" cap="none" spc="5" normalizeH="0" baseline="0" noProof="0" dirty="0">
                <a:ln>
                  <a:noFill/>
                </a:ln>
                <a:solidFill>
                  <a:prstClr val="black"/>
                </a:solidFill>
                <a:effectLst/>
                <a:uLnTx/>
                <a:uFillTx/>
                <a:latin typeface="Calibri"/>
                <a:ea typeface="+mn-ea"/>
                <a:cs typeface="Calibri"/>
              </a:rPr>
              <a:t>π</a:t>
            </a:r>
            <a:r>
              <a:rPr kumimoji="0" sz="2400" b="0" i="0" u="none" strike="noStrike" kern="1200" cap="none" spc="0" normalizeH="0" baseline="0" noProof="0" dirty="0">
                <a:ln>
                  <a:noFill/>
                </a:ln>
                <a:solidFill>
                  <a:prstClr val="black"/>
                </a:solidFill>
                <a:effectLst/>
                <a:uLnTx/>
                <a:uFillTx/>
                <a:latin typeface="Calibri"/>
                <a:ea typeface="+mn-ea"/>
                <a:cs typeface="Calibri"/>
              </a:rPr>
              <a:t>ερ</a:t>
            </a:r>
            <a:r>
              <a:rPr kumimoji="0" sz="2400" b="0" i="0" u="none" strike="noStrike" kern="1200" cap="none" spc="-35" normalizeH="0" baseline="0" noProof="0" dirty="0">
                <a:ln>
                  <a:noFill/>
                </a:ln>
                <a:solidFill>
                  <a:prstClr val="black"/>
                </a:solidFill>
                <a:effectLst/>
                <a:uLnTx/>
                <a:uFillTx/>
                <a:latin typeface="Calibri"/>
                <a:ea typeface="+mn-ea"/>
                <a:cs typeface="Calibri"/>
              </a:rPr>
              <a:t>ι</a:t>
            </a:r>
            <a:r>
              <a:rPr kumimoji="0" sz="2400" b="0" i="0" u="none" strike="noStrike" kern="1200" cap="none" spc="-30" normalizeH="0" baseline="0" noProof="0" dirty="0">
                <a:ln>
                  <a:noFill/>
                </a:ln>
                <a:solidFill>
                  <a:prstClr val="black"/>
                </a:solidFill>
                <a:effectLst/>
                <a:uLnTx/>
                <a:uFillTx/>
                <a:latin typeface="Calibri"/>
                <a:ea typeface="+mn-ea"/>
                <a:cs typeface="Calibri"/>
              </a:rPr>
              <a:t>τ</a:t>
            </a:r>
            <a:r>
              <a:rPr kumimoji="0" sz="2400" b="0" i="0" u="none" strike="noStrike" kern="1200" cap="none" spc="0" normalizeH="0" baseline="0" noProof="0" dirty="0">
                <a:ln>
                  <a:noFill/>
                </a:ln>
                <a:solidFill>
                  <a:prstClr val="black"/>
                </a:solidFill>
                <a:effectLst/>
                <a:uLnTx/>
                <a:uFillTx/>
                <a:latin typeface="Calibri"/>
                <a:ea typeface="+mn-ea"/>
                <a:cs typeface="Calibri"/>
              </a:rPr>
              <a:t>οναίου</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32" name="object 32"/>
          <p:cNvSpPr/>
          <p:nvPr/>
        </p:nvSpPr>
        <p:spPr>
          <a:xfrm>
            <a:off x="1489963" y="5035893"/>
            <a:ext cx="9309100" cy="1077595"/>
          </a:xfrm>
          <a:custGeom>
            <a:avLst/>
            <a:gdLst/>
            <a:ahLst/>
            <a:cxnLst/>
            <a:rect l="l" t="t" r="r" b="b"/>
            <a:pathLst>
              <a:path w="9309100" h="1077595">
                <a:moveTo>
                  <a:pt x="0" y="1077213"/>
                </a:moveTo>
                <a:lnTo>
                  <a:pt x="9308719" y="1077213"/>
                </a:lnTo>
                <a:lnTo>
                  <a:pt x="9308719" y="0"/>
                </a:lnTo>
                <a:lnTo>
                  <a:pt x="0" y="0"/>
                </a:lnTo>
                <a:lnTo>
                  <a:pt x="0" y="1077213"/>
                </a:lnTo>
                <a:close/>
              </a:path>
            </a:pathLst>
          </a:custGeom>
          <a:ln w="9524">
            <a:solidFill>
              <a:srgbClr val="CE1E8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9197340" y="5440679"/>
            <a:ext cx="624840" cy="89916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43" name="Εικόνα 42">
            <a:extLst>
              <a:ext uri="{FF2B5EF4-FFF2-40B4-BE49-F238E27FC236}">
                <a16:creationId xmlns:a16="http://schemas.microsoft.com/office/drawing/2014/main" id="{C3516C23-B1AD-44BF-AA31-DC34E5C3A5F4}"/>
              </a:ext>
            </a:extLst>
          </p:cNvPr>
          <p:cNvPicPr>
            <a:picLocks noChangeAspect="1"/>
          </p:cNvPicPr>
          <p:nvPr/>
        </p:nvPicPr>
        <p:blipFill>
          <a:blip r:embed="rId5"/>
          <a:stretch>
            <a:fillRect/>
          </a:stretch>
        </p:blipFill>
        <p:spPr>
          <a:xfrm>
            <a:off x="1622325" y="200011"/>
            <a:ext cx="7034976" cy="853514"/>
          </a:xfrm>
          <a:prstGeom prst="rect">
            <a:avLst/>
          </a:prstGeom>
          <a:solidFill>
            <a:schemeClr val="accent6">
              <a:lumMod val="20000"/>
              <a:lumOff val="80000"/>
            </a:schemeClr>
          </a:solidFill>
        </p:spPr>
      </p:pic>
      <p:pic>
        <p:nvPicPr>
          <p:cNvPr id="44" name="Εικόνα 43">
            <a:extLst>
              <a:ext uri="{FF2B5EF4-FFF2-40B4-BE49-F238E27FC236}">
                <a16:creationId xmlns:a16="http://schemas.microsoft.com/office/drawing/2014/main" id="{9A3BDED5-3705-4438-A199-E3BF10FB6D7A}"/>
              </a:ext>
            </a:extLst>
          </p:cNvPr>
          <p:cNvPicPr>
            <a:picLocks noChangeAspect="1"/>
          </p:cNvPicPr>
          <p:nvPr/>
        </p:nvPicPr>
        <p:blipFill>
          <a:blip r:embed="rId6"/>
          <a:stretch>
            <a:fillRect/>
          </a:stretch>
        </p:blipFill>
        <p:spPr>
          <a:xfrm>
            <a:off x="8436077" y="216170"/>
            <a:ext cx="2133598" cy="853514"/>
          </a:xfrm>
          <a:prstGeom prst="rect">
            <a:avLst/>
          </a:prstGeom>
          <a:solidFill>
            <a:schemeClr val="accent6">
              <a:lumMod val="20000"/>
              <a:lumOff val="80000"/>
            </a:schemeClr>
          </a:solidFill>
        </p:spPr>
      </p:pic>
      <p:pic>
        <p:nvPicPr>
          <p:cNvPr id="47" name="Εικόνα 46">
            <a:extLst>
              <a:ext uri="{FF2B5EF4-FFF2-40B4-BE49-F238E27FC236}">
                <a16:creationId xmlns:a16="http://schemas.microsoft.com/office/drawing/2014/main" id="{40D5E2E1-9B93-426A-8F7C-318EA5CE39EB}"/>
              </a:ext>
            </a:extLst>
          </p:cNvPr>
          <p:cNvPicPr>
            <a:picLocks noChangeAspect="1"/>
          </p:cNvPicPr>
          <p:nvPr/>
        </p:nvPicPr>
        <p:blipFill>
          <a:blip r:embed="rId7"/>
          <a:stretch>
            <a:fillRect/>
          </a:stretch>
        </p:blipFill>
        <p:spPr>
          <a:xfrm>
            <a:off x="1852557" y="4881752"/>
            <a:ext cx="8583912" cy="853514"/>
          </a:xfrm>
          <a:prstGeom prst="rect">
            <a:avLst/>
          </a:prstGeom>
        </p:spPr>
      </p:pic>
      <p:pic>
        <p:nvPicPr>
          <p:cNvPr id="49" name="Εικόνα 48">
            <a:extLst>
              <a:ext uri="{FF2B5EF4-FFF2-40B4-BE49-F238E27FC236}">
                <a16:creationId xmlns:a16="http://schemas.microsoft.com/office/drawing/2014/main" id="{2C57316C-C88F-4734-BB86-CBE899C6EC9B}"/>
              </a:ext>
            </a:extLst>
          </p:cNvPr>
          <p:cNvPicPr>
            <a:picLocks noChangeAspect="1"/>
          </p:cNvPicPr>
          <p:nvPr/>
        </p:nvPicPr>
        <p:blipFill>
          <a:blip r:embed="rId8"/>
          <a:stretch>
            <a:fillRect/>
          </a:stretch>
        </p:blipFill>
        <p:spPr>
          <a:xfrm>
            <a:off x="2369820" y="5267424"/>
            <a:ext cx="7858425" cy="89916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12192000" cy="722670"/>
          </a:xfrm>
          <a:solidFill>
            <a:schemeClr val="accent4">
              <a:lumMod val="20000"/>
              <a:lumOff val="80000"/>
            </a:schemeClr>
          </a:solidFill>
        </p:spPr>
        <p:txBody>
          <a:bodyPr>
            <a:normAutofit/>
          </a:bodyPr>
          <a:lstStyle/>
          <a:p>
            <a:pPr algn="ctr"/>
            <a:r>
              <a:rPr lang="el-GR" b="1" dirty="0"/>
              <a:t>ΥΦΗ ΙΝΩΝ ΑΜΙΑΝΤΟΥ</a:t>
            </a:r>
          </a:p>
        </p:txBody>
      </p:sp>
      <p:pic>
        <p:nvPicPr>
          <p:cNvPr id="5" name="Θέση περιεχομένου 4">
            <a:extLst>
              <a:ext uri="{FF2B5EF4-FFF2-40B4-BE49-F238E27FC236}">
                <a16:creationId xmlns:a16="http://schemas.microsoft.com/office/drawing/2014/main" id="{EB7FD00B-8E54-4427-A28B-DEC944418B1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70" y="722671"/>
            <a:ext cx="4045182" cy="2706329"/>
          </a:xfrm>
        </p:spPr>
      </p:pic>
      <p:pic>
        <p:nvPicPr>
          <p:cNvPr id="7" name="Εικόνα 6">
            <a:extLst>
              <a:ext uri="{FF2B5EF4-FFF2-40B4-BE49-F238E27FC236}">
                <a16:creationId xmlns:a16="http://schemas.microsoft.com/office/drawing/2014/main" id="{33E48C44-4AFE-4D4B-951F-6C0AD36E19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1948" y="722672"/>
            <a:ext cx="4045182" cy="2706328"/>
          </a:xfrm>
          <a:prstGeom prst="rect">
            <a:avLst/>
          </a:prstGeom>
        </p:spPr>
      </p:pic>
      <p:pic>
        <p:nvPicPr>
          <p:cNvPr id="9" name="Εικόνα 8">
            <a:extLst>
              <a:ext uri="{FF2B5EF4-FFF2-40B4-BE49-F238E27FC236}">
                <a16:creationId xmlns:a16="http://schemas.microsoft.com/office/drawing/2014/main" id="{8EF70B54-98C3-4C4F-A7C3-F1643C711A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71" y="3598606"/>
            <a:ext cx="4045182" cy="2706329"/>
          </a:xfrm>
          <a:prstGeom prst="rect">
            <a:avLst/>
          </a:prstGeom>
        </p:spPr>
      </p:pic>
      <p:pic>
        <p:nvPicPr>
          <p:cNvPr id="11" name="Εικόνα 10">
            <a:extLst>
              <a:ext uri="{FF2B5EF4-FFF2-40B4-BE49-F238E27FC236}">
                <a16:creationId xmlns:a16="http://schemas.microsoft.com/office/drawing/2014/main" id="{93A334B4-A68A-4E62-9EF4-634979E2BB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1946" y="3598606"/>
            <a:ext cx="4045183" cy="2706328"/>
          </a:xfrm>
          <a:prstGeom prst="rect">
            <a:avLst/>
          </a:prstGeom>
        </p:spPr>
      </p:pic>
      <p:pic>
        <p:nvPicPr>
          <p:cNvPr id="14" name="Εικόνα 13">
            <a:extLst>
              <a:ext uri="{FF2B5EF4-FFF2-40B4-BE49-F238E27FC236}">
                <a16:creationId xmlns:a16="http://schemas.microsoft.com/office/drawing/2014/main" id="{5BB6E5D2-8B24-43E0-9959-D7FEA3EF1899}"/>
              </a:ext>
            </a:extLst>
          </p:cNvPr>
          <p:cNvPicPr>
            <a:picLocks noChangeAspect="1"/>
          </p:cNvPicPr>
          <p:nvPr/>
        </p:nvPicPr>
        <p:blipFill rotWithShape="1">
          <a:blip r:embed="rId6">
            <a:extLst>
              <a:ext uri="{28A0092B-C50C-407E-A947-70E740481C1C}">
                <a14:useLocalDpi xmlns:a14="http://schemas.microsoft.com/office/drawing/2010/main" val="0"/>
              </a:ext>
            </a:extLst>
          </a:blip>
          <a:srcRect l="24860" t="33333" r="24658" b="33862"/>
          <a:stretch/>
        </p:blipFill>
        <p:spPr>
          <a:xfrm>
            <a:off x="4154922" y="2684206"/>
            <a:ext cx="3937023" cy="1828800"/>
          </a:xfrm>
          <a:prstGeom prst="rect">
            <a:avLst/>
          </a:prstGeom>
        </p:spPr>
      </p:pic>
    </p:spTree>
    <p:extLst>
      <p:ext uri="{BB962C8B-B14F-4D97-AF65-F5344CB8AC3E}">
        <p14:creationId xmlns:p14="http://schemas.microsoft.com/office/powerpoint/2010/main" val="1086162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368711" y="206478"/>
            <a:ext cx="11371006" cy="855406"/>
          </a:xfrm>
          <a:solidFill>
            <a:schemeClr val="accent4">
              <a:lumMod val="20000"/>
              <a:lumOff val="80000"/>
            </a:schemeClr>
          </a:solidFill>
        </p:spPr>
        <p:txBody>
          <a:bodyPr>
            <a:normAutofit/>
          </a:bodyPr>
          <a:lstStyle/>
          <a:p>
            <a:pPr algn="ctr"/>
            <a:r>
              <a:rPr lang="el-GR" sz="3900" b="1" dirty="0">
                <a:effectLst>
                  <a:outerShdw blurRad="38100" dist="38100" dir="2700000" algn="tl">
                    <a:srgbClr val="000000">
                      <a:alpha val="43137"/>
                    </a:srgbClr>
                  </a:outerShdw>
                </a:effectLst>
              </a:rPr>
              <a:t>ΑΠΑΓΟΡΕΥΣΕΙΣ ΚΑΙ ΕΝΑΛΛΑΚΤΙΚΕΣ</a:t>
            </a:r>
          </a:p>
        </p:txBody>
      </p:sp>
      <p:sp>
        <p:nvSpPr>
          <p:cNvPr id="3" name="Θέση περιεχομένου 2"/>
          <p:cNvSpPr>
            <a:spLocks noGrp="1"/>
          </p:cNvSpPr>
          <p:nvPr>
            <p:ph idx="1"/>
          </p:nvPr>
        </p:nvSpPr>
        <p:spPr>
          <a:xfrm>
            <a:off x="368710" y="1061883"/>
            <a:ext cx="11371006" cy="5796117"/>
          </a:xfrm>
          <a:solidFill>
            <a:schemeClr val="accent6">
              <a:lumMod val="20000"/>
              <a:lumOff val="80000"/>
            </a:schemeClr>
          </a:solidFill>
        </p:spPr>
        <p:txBody>
          <a:bodyPr>
            <a:noAutofit/>
          </a:bodyPr>
          <a:lstStyle/>
          <a:p>
            <a:pPr algn="just"/>
            <a:r>
              <a:rPr lang="el-GR" sz="2400" dirty="0" smtClean="0"/>
              <a:t>Αρκετές </a:t>
            </a:r>
            <a:r>
              <a:rPr lang="el-GR" sz="2400" dirty="0"/>
              <a:t>χώρες έχουν ήδη απαγορεύσει την εκμετάλλευση και τη χρήση υλικών με βάση τον αμίαντο</a:t>
            </a:r>
            <a:r>
              <a:rPr lang="en-US" sz="2400" dirty="0"/>
              <a:t> </a:t>
            </a:r>
            <a:r>
              <a:rPr lang="el-GR" sz="2400" dirty="0"/>
              <a:t>λόγω του καρκινογόνου δυναμικού του. </a:t>
            </a:r>
            <a:r>
              <a:rPr lang="el-GR" sz="2400" b="1" i="1" u="sng" dirty="0"/>
              <a:t>Οι κανονισμοί για τα απόβλητα αμιάντου είναι πολύ</a:t>
            </a:r>
            <a:r>
              <a:rPr lang="en-US" sz="2400" b="1" i="1" u="sng" dirty="0"/>
              <a:t> </a:t>
            </a:r>
            <a:r>
              <a:rPr lang="el-GR" sz="2400" b="1" i="1" u="sng" dirty="0"/>
              <a:t>πρόσφατοι και ακόμη ελλιπείς και δεν αποδέχονται την ανακύκλωση αυτών των αποβλήτων</a:t>
            </a:r>
            <a:r>
              <a:rPr lang="el-GR" sz="2400" u="sng" dirty="0"/>
              <a:t>.</a:t>
            </a:r>
            <a:r>
              <a:rPr lang="el-GR" sz="2400" dirty="0"/>
              <a:t> </a:t>
            </a:r>
            <a:endParaRPr lang="en-US" sz="2400" dirty="0"/>
          </a:p>
          <a:p>
            <a:pPr algn="just"/>
            <a:r>
              <a:rPr lang="el-GR" sz="2400" dirty="0"/>
              <a:t>Αρκετές έρευνες</a:t>
            </a:r>
            <a:r>
              <a:rPr lang="en-US" sz="2400" dirty="0"/>
              <a:t> </a:t>
            </a:r>
            <a:r>
              <a:rPr lang="el-GR" sz="2400" dirty="0"/>
              <a:t>όμως, δείχνουν ότι είναι δυνατόν να επιτευχθεί η</a:t>
            </a:r>
            <a:r>
              <a:rPr lang="en-US" sz="2400" dirty="0"/>
              <a:t> </a:t>
            </a:r>
            <a:r>
              <a:rPr lang="el-GR" sz="2400" dirty="0"/>
              <a:t>αδρανοποίηση των αποβλήτων αμιάντου, κυρίως με </a:t>
            </a:r>
            <a:r>
              <a:rPr lang="el-GR" sz="2400" b="1" i="1" u="sng" dirty="0"/>
              <a:t>θερμική και</a:t>
            </a:r>
            <a:r>
              <a:rPr lang="en-US" sz="2400" b="1" i="1" u="sng" dirty="0"/>
              <a:t> </a:t>
            </a:r>
            <a:r>
              <a:rPr lang="el-GR" sz="2400" b="1" i="1" u="sng" dirty="0"/>
              <a:t>μηχανικές μεθόδους</a:t>
            </a:r>
            <a:r>
              <a:rPr lang="el-GR" sz="2400" b="1" dirty="0"/>
              <a:t> </a:t>
            </a:r>
            <a:r>
              <a:rPr lang="el-GR" sz="2400" dirty="0"/>
              <a:t>και ορισμένες χώρες χρησιμοποιούν ήδη τέτοιες διαδικασίες ανακύκλωσης, </a:t>
            </a:r>
            <a:r>
              <a:rPr lang="el-GR" sz="2400" b="1" i="1" u="sng" dirty="0"/>
              <a:t>αποφεύγοντας την</a:t>
            </a:r>
            <a:r>
              <a:rPr lang="en-US" sz="2400" b="1" i="1" u="sng" dirty="0"/>
              <a:t> </a:t>
            </a:r>
            <a:r>
              <a:rPr lang="el-GR" sz="2400" b="1" i="1" u="sng" dirty="0"/>
              <a:t>απόρριψη αποβλήτων αμιάντου</a:t>
            </a:r>
            <a:r>
              <a:rPr lang="el-GR" sz="2400" dirty="0"/>
              <a:t>. </a:t>
            </a:r>
            <a:endParaRPr lang="en-US" sz="2400" dirty="0"/>
          </a:p>
          <a:p>
            <a:pPr algn="just"/>
            <a:r>
              <a:rPr lang="el-GR" sz="2400" dirty="0"/>
              <a:t>τα νεότερα </a:t>
            </a:r>
            <a:r>
              <a:rPr lang="el-GR" sz="2400" dirty="0" smtClean="0"/>
              <a:t>δομικά </a:t>
            </a:r>
            <a:r>
              <a:rPr lang="el-GR" sz="2400" dirty="0"/>
              <a:t>προϊόντα που περιέχουν </a:t>
            </a:r>
            <a:r>
              <a:rPr lang="el-GR" sz="2400" dirty="0" smtClean="0"/>
              <a:t>αμίαντο, κατασκευάζονται </a:t>
            </a:r>
            <a:r>
              <a:rPr lang="el-GR" sz="2400" dirty="0"/>
              <a:t>µε ασφάλεια σε </a:t>
            </a:r>
            <a:r>
              <a:rPr lang="el-GR" sz="2400" dirty="0" smtClean="0"/>
              <a:t>ειδικευμένα </a:t>
            </a:r>
            <a:r>
              <a:rPr lang="el-GR" sz="2400" dirty="0"/>
              <a:t>εργοστάσια, από </a:t>
            </a:r>
            <a:r>
              <a:rPr lang="el-GR" sz="2400" dirty="0" smtClean="0"/>
              <a:t>ειδικευμένο </a:t>
            </a:r>
            <a:r>
              <a:rPr lang="el-GR" sz="2400" dirty="0"/>
              <a:t>προσωπικό. Συνεπώς </a:t>
            </a:r>
            <a:r>
              <a:rPr lang="el-GR" sz="2400" dirty="0" smtClean="0"/>
              <a:t>δεν δημιουργούν αυξημένο </a:t>
            </a:r>
            <a:r>
              <a:rPr lang="el-GR" sz="2400" dirty="0"/>
              <a:t>κίνδυνο στα συνεργεία </a:t>
            </a:r>
            <a:r>
              <a:rPr lang="el-GR" sz="2400" dirty="0" smtClean="0"/>
              <a:t>δόμησης </a:t>
            </a:r>
            <a:r>
              <a:rPr lang="el-GR" sz="2400" dirty="0"/>
              <a:t>κτιρίων, ούτε και υπάρχει </a:t>
            </a:r>
            <a:r>
              <a:rPr lang="el-GR" sz="2400" dirty="0" smtClean="0"/>
              <a:t>μεγάλος κίνδυνος εισπνοής </a:t>
            </a:r>
            <a:r>
              <a:rPr lang="el-GR" sz="2400" dirty="0"/>
              <a:t>ινών για τους χρήστες από την πιθανή φθορά τους. </a:t>
            </a:r>
            <a:endParaRPr lang="el-GR" sz="2400" dirty="0" smtClean="0"/>
          </a:p>
          <a:p>
            <a:pPr algn="just"/>
            <a:r>
              <a:rPr lang="el-GR" sz="2400" dirty="0" smtClean="0"/>
              <a:t>Τα </a:t>
            </a:r>
            <a:r>
              <a:rPr lang="el-GR" sz="2400" dirty="0"/>
              <a:t>υποκατάστατα που χρησιµοποιούνται αντί του αµιάντου </a:t>
            </a:r>
            <a:r>
              <a:rPr lang="el-GR" sz="2400" dirty="0" smtClean="0"/>
              <a:t>(υαλοβάμβακας, </a:t>
            </a:r>
            <a:r>
              <a:rPr lang="el-GR" sz="2400" dirty="0"/>
              <a:t>πετροβάµβακας</a:t>
            </a:r>
            <a:r>
              <a:rPr lang="el-GR" sz="2400" dirty="0" smtClean="0"/>
              <a:t>, πολυαιθυλένιο</a:t>
            </a:r>
            <a:r>
              <a:rPr lang="el-GR" sz="2400" dirty="0"/>
              <a:t>, πολυπροπυλένιο, κλπ), δεν είναι πάντα ασφαλέστερα για την υγεία. Επίσης, </a:t>
            </a:r>
            <a:r>
              <a:rPr lang="el-GR" sz="2400" dirty="0" smtClean="0"/>
              <a:t>τα περισσότερα </a:t>
            </a:r>
            <a:r>
              <a:rPr lang="el-GR" sz="2400" dirty="0"/>
              <a:t>έχουν </a:t>
            </a:r>
            <a:r>
              <a:rPr lang="el-GR" sz="2400" dirty="0" smtClean="0"/>
              <a:t>αυξημένο </a:t>
            </a:r>
            <a:r>
              <a:rPr lang="el-GR" sz="2400" dirty="0"/>
              <a:t>κόστος και δεν συµβάλλουν στις τοπικές οικονοµίες.</a:t>
            </a:r>
            <a:endParaRPr lang="el-GR" sz="2400" dirty="0"/>
          </a:p>
        </p:txBody>
      </p:sp>
    </p:spTree>
    <p:extLst>
      <p:ext uri="{BB962C8B-B14F-4D97-AF65-F5344CB8AC3E}">
        <p14:creationId xmlns:p14="http://schemas.microsoft.com/office/powerpoint/2010/main" val="17520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object 7"/>
          <p:cNvSpPr/>
          <p:nvPr/>
        </p:nvSpPr>
        <p:spPr>
          <a:xfrm>
            <a:off x="11071859" y="213359"/>
            <a:ext cx="624840" cy="89915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315919" y="1781015"/>
            <a:ext cx="7282744" cy="394423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7632192" y="1924811"/>
            <a:ext cx="784859" cy="93573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7897368" y="1897379"/>
            <a:ext cx="1060703" cy="1008888"/>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8360664" y="1897379"/>
            <a:ext cx="701040" cy="1008888"/>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8464295" y="1897379"/>
            <a:ext cx="3093720" cy="1008888"/>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8104631" y="2446020"/>
            <a:ext cx="3249168" cy="1008888"/>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7804404" y="2994660"/>
            <a:ext cx="3848100" cy="1008888"/>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8467343" y="3543300"/>
            <a:ext cx="2417063" cy="1008888"/>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10287000" y="3543300"/>
            <a:ext cx="701040" cy="1008888"/>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7472171" y="4091940"/>
            <a:ext cx="4119372" cy="1008888"/>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10994135" y="4091940"/>
            <a:ext cx="701040" cy="1008888"/>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6" name="Εικόνα 25">
            <a:extLst>
              <a:ext uri="{FF2B5EF4-FFF2-40B4-BE49-F238E27FC236}">
                <a16:creationId xmlns:a16="http://schemas.microsoft.com/office/drawing/2014/main" id="{14BA7B2C-DDE9-42B9-9862-A26E3764885A}"/>
              </a:ext>
            </a:extLst>
          </p:cNvPr>
          <p:cNvPicPr>
            <a:picLocks noChangeAspect="1"/>
          </p:cNvPicPr>
          <p:nvPr/>
        </p:nvPicPr>
        <p:blipFill>
          <a:blip r:embed="rId13"/>
          <a:stretch>
            <a:fillRect/>
          </a:stretch>
        </p:blipFill>
        <p:spPr>
          <a:xfrm>
            <a:off x="2910564" y="315160"/>
            <a:ext cx="6370872" cy="853514"/>
          </a:xfrm>
          <a:prstGeom prst="rect">
            <a:avLst/>
          </a:prstGeom>
          <a:solidFill>
            <a:schemeClr val="bg2">
              <a:lumMod val="10000"/>
            </a:schemeClr>
          </a:solid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12192000" cy="853512"/>
          </a:xfrm>
          <a:solidFill>
            <a:schemeClr val="accent2">
              <a:lumMod val="20000"/>
              <a:lumOff val="80000"/>
            </a:schemeClr>
          </a:solidFill>
        </p:spPr>
        <p:txBody>
          <a:bodyPr>
            <a:normAutofit/>
          </a:bodyPr>
          <a:lstStyle/>
          <a:p>
            <a:pPr algn="ctr"/>
            <a:r>
              <a:rPr lang="el-GR" b="1" dirty="0" smtClean="0"/>
              <a:t>ΑΠΑΓΟΡΕΥΣΗ ΣΤΗΝ ΕΥΡΩΠΗ</a:t>
            </a:r>
            <a:endParaRPr lang="el-GR" b="1" dirty="0"/>
          </a:p>
        </p:txBody>
      </p:sp>
      <p:sp>
        <p:nvSpPr>
          <p:cNvPr id="3" name="Θέση περιεχομένου 2"/>
          <p:cNvSpPr>
            <a:spLocks noGrp="1"/>
          </p:cNvSpPr>
          <p:nvPr>
            <p:ph idx="1"/>
          </p:nvPr>
        </p:nvSpPr>
        <p:spPr>
          <a:xfrm>
            <a:off x="0" y="853514"/>
            <a:ext cx="12192000" cy="6486070"/>
          </a:xfrm>
          <a:solidFill>
            <a:schemeClr val="accent6">
              <a:lumMod val="20000"/>
              <a:lumOff val="80000"/>
            </a:schemeClr>
          </a:solidFill>
        </p:spPr>
        <p:txBody>
          <a:bodyPr>
            <a:normAutofit fontScale="92500" lnSpcReduction="10000"/>
          </a:bodyPr>
          <a:lstStyle/>
          <a:p>
            <a:pPr algn="just"/>
            <a:r>
              <a:rPr lang="el-GR" sz="3500" b="1" dirty="0"/>
              <a:t>1976/769/EOK </a:t>
            </a:r>
            <a:r>
              <a:rPr lang="el-GR" sz="3500" b="1" dirty="0" smtClean="0"/>
              <a:t>→ Η </a:t>
            </a:r>
            <a:r>
              <a:rPr lang="el-GR" sz="3500" b="1" dirty="0"/>
              <a:t>πρώτη οδηγία για τον </a:t>
            </a:r>
            <a:r>
              <a:rPr lang="el-GR" sz="3500" b="1" dirty="0" smtClean="0"/>
              <a:t>αμίαντο, </a:t>
            </a:r>
            <a:r>
              <a:rPr lang="el-GR" sz="3500" b="1" dirty="0"/>
              <a:t>µε 29 </a:t>
            </a:r>
            <a:r>
              <a:rPr lang="el-GR" sz="3500" b="1" dirty="0" smtClean="0"/>
              <a:t>τροποποιήσεις </a:t>
            </a:r>
            <a:r>
              <a:rPr lang="el-GR" sz="3500" b="1" dirty="0"/>
              <a:t>ως </a:t>
            </a:r>
            <a:r>
              <a:rPr lang="el-GR" sz="3500" b="1" dirty="0" smtClean="0"/>
              <a:t>σήμερα.</a:t>
            </a:r>
            <a:endParaRPr lang="el-GR" sz="3500" b="1" dirty="0" smtClean="0"/>
          </a:p>
          <a:p>
            <a:pPr algn="just"/>
            <a:r>
              <a:rPr lang="el-GR" sz="3200" b="1" dirty="0" smtClean="0"/>
              <a:t>Οδηγία: </a:t>
            </a:r>
            <a:r>
              <a:rPr lang="en-US" sz="3200" b="1" i="1" u="sng" dirty="0" smtClean="0"/>
              <a:t>83/477/CEE</a:t>
            </a:r>
            <a:r>
              <a:rPr lang="el-GR" sz="3200" b="1" dirty="0"/>
              <a:t> </a:t>
            </a:r>
            <a:r>
              <a:rPr lang="el-GR" sz="3200" b="1" dirty="0" smtClean="0"/>
              <a:t>→</a:t>
            </a:r>
            <a:r>
              <a:rPr lang="en-US" sz="3200" b="1" dirty="0" smtClean="0"/>
              <a:t> </a:t>
            </a:r>
            <a:r>
              <a:rPr lang="el-GR" sz="3200" b="1" dirty="0"/>
              <a:t>Σε εφαρµογή της 1980/1107/ΕΟΚ, οι εργοδότες καλούνται να </a:t>
            </a:r>
            <a:r>
              <a:rPr lang="el-GR" sz="3200" b="1" dirty="0" smtClean="0"/>
              <a:t>αποτιµήσουν τους </a:t>
            </a:r>
            <a:r>
              <a:rPr lang="el-GR" sz="3200" b="1" dirty="0"/>
              <a:t>κινδύνους από την έκθεση των εργαζοµένων σε </a:t>
            </a:r>
            <a:r>
              <a:rPr lang="el-GR" sz="3200" b="1" dirty="0" smtClean="0"/>
              <a:t>αμίαντο και </a:t>
            </a:r>
            <a:r>
              <a:rPr lang="el-GR" sz="3200" b="1" dirty="0"/>
              <a:t>να </a:t>
            </a:r>
            <a:r>
              <a:rPr lang="el-GR" sz="3200" b="1" dirty="0" smtClean="0"/>
              <a:t>λάβουν προληπτικά </a:t>
            </a:r>
            <a:r>
              <a:rPr lang="el-GR" sz="3200" b="1" dirty="0"/>
              <a:t>µέσα. Απαγορεύει τον ψεκασµό αµιάντου. Θέτει όρια έκθεσης</a:t>
            </a:r>
            <a:r>
              <a:rPr lang="el-GR" sz="3200" b="1" dirty="0" smtClean="0"/>
              <a:t>. Θεσµοθετεί </a:t>
            </a:r>
            <a:r>
              <a:rPr lang="el-GR" sz="3200" b="1" dirty="0"/>
              <a:t>τις προληπτικές ιατρικές εξετάσεις. Θέτει κανόνες προστασίας </a:t>
            </a:r>
            <a:r>
              <a:rPr lang="el-GR" sz="3200" b="1" dirty="0" smtClean="0"/>
              <a:t>των εργαζοµένων </a:t>
            </a:r>
            <a:r>
              <a:rPr lang="el-GR" sz="3200" b="1" dirty="0"/>
              <a:t>στην αφαίρεση αµιάντου</a:t>
            </a:r>
            <a:endParaRPr lang="el-GR" sz="3600" b="1" dirty="0" smtClean="0"/>
          </a:p>
          <a:p>
            <a:pPr algn="just"/>
            <a:r>
              <a:rPr lang="el-GR" sz="3200" b="1" dirty="0" smtClean="0"/>
              <a:t>Οδηγία: </a:t>
            </a:r>
            <a:r>
              <a:rPr lang="en-US" sz="3200" b="1" i="1" u="sng" dirty="0" smtClean="0"/>
              <a:t>91/382/EEC</a:t>
            </a:r>
            <a:r>
              <a:rPr lang="el-GR" sz="3200" b="1" dirty="0" smtClean="0"/>
              <a:t> → </a:t>
            </a:r>
            <a:r>
              <a:rPr lang="el-GR" sz="3200" b="1" dirty="0"/>
              <a:t>τροποποιεί την 1983/477/ΕΟΚ </a:t>
            </a:r>
            <a:r>
              <a:rPr lang="el-GR" sz="3200" b="1" dirty="0" smtClean="0"/>
              <a:t>μειώνοντας </a:t>
            </a:r>
            <a:r>
              <a:rPr lang="el-GR" sz="3200" b="1" dirty="0"/>
              <a:t>το ανώτατο επιτρεπόµενο </a:t>
            </a:r>
            <a:r>
              <a:rPr lang="el-GR" sz="3200" b="1" dirty="0" smtClean="0"/>
              <a:t>επίπεδο έκθεσης </a:t>
            </a:r>
            <a:r>
              <a:rPr lang="el-GR" sz="3200" b="1" dirty="0"/>
              <a:t>σε ίνες αµιάντου σε 0,6 ίνες / ml για χρυσοτίλη και 0,3 ίνες / ml για όλα </a:t>
            </a:r>
            <a:r>
              <a:rPr lang="el-GR" sz="3200" b="1" dirty="0" smtClean="0"/>
              <a:t>τα υπόλοιπα </a:t>
            </a:r>
            <a:r>
              <a:rPr lang="el-GR" sz="3200" b="1" dirty="0"/>
              <a:t>είδη</a:t>
            </a:r>
            <a:r>
              <a:rPr lang="el-GR" sz="3200" b="1" dirty="0" smtClean="0"/>
              <a:t>.  </a:t>
            </a:r>
          </a:p>
          <a:p>
            <a:pPr algn="just"/>
            <a:r>
              <a:rPr lang="el-GR" sz="3200" b="1" dirty="0" smtClean="0"/>
              <a:t>Οδηγία</a:t>
            </a:r>
            <a:r>
              <a:rPr lang="el-GR" sz="3200" b="1" dirty="0" smtClean="0"/>
              <a:t>: </a:t>
            </a:r>
            <a:r>
              <a:rPr lang="en-US" sz="3200" b="1" i="1" u="sng" dirty="0" smtClean="0"/>
              <a:t>2003/1</a:t>
            </a:r>
            <a:r>
              <a:rPr lang="el-GR" sz="3200" b="1" i="1" u="sng" dirty="0" smtClean="0"/>
              <a:t>9</a:t>
            </a:r>
            <a:r>
              <a:rPr lang="en-US" sz="3200" b="1" i="1" u="sng" dirty="0" smtClean="0"/>
              <a:t>/EC</a:t>
            </a:r>
            <a:r>
              <a:rPr lang="el-GR" sz="3200" b="1" dirty="0" smtClean="0"/>
              <a:t> </a:t>
            </a:r>
            <a:r>
              <a:rPr lang="el-GR" sz="3200" b="1" dirty="0" smtClean="0"/>
              <a:t>→ </a:t>
            </a:r>
            <a:r>
              <a:rPr lang="el-GR" sz="3200" b="1" dirty="0"/>
              <a:t>απαγόρευση χρήσης και διακίνησης όλων των </a:t>
            </a:r>
            <a:r>
              <a:rPr lang="el-GR" sz="3200" b="1" dirty="0" smtClean="0"/>
              <a:t>μορφών αµιάντου.</a:t>
            </a:r>
            <a:endParaRPr lang="el-GR" sz="3200" b="1" dirty="0"/>
          </a:p>
          <a:p>
            <a:pPr algn="just"/>
            <a:r>
              <a:rPr lang="el-GR" sz="3200" b="1" dirty="0" smtClean="0"/>
              <a:t> Ελλάδα – Ισπανία – Πορτογαλία: 31-12-2004 → εφαρμογή ευρωπαϊκής οδηγίας για </a:t>
            </a:r>
            <a:r>
              <a:rPr lang="el-GR" sz="3200" b="1" dirty="0"/>
              <a:t>απαγόρευση προϊόντων με βάση τον </a:t>
            </a:r>
            <a:r>
              <a:rPr lang="el-GR" sz="3200" b="1" dirty="0" smtClean="0"/>
              <a:t>αμίαντο.</a:t>
            </a:r>
            <a:endParaRPr lang="el-GR" sz="3200" b="1" dirty="0"/>
          </a:p>
          <a:p>
            <a:endParaRPr lang="el-GR" sz="3200" b="1" dirty="0"/>
          </a:p>
        </p:txBody>
      </p:sp>
    </p:spTree>
    <p:extLst>
      <p:ext uri="{BB962C8B-B14F-4D97-AF65-F5344CB8AC3E}">
        <p14:creationId xmlns:p14="http://schemas.microsoft.com/office/powerpoint/2010/main" val="3180044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8" name="object 18"/>
          <p:cNvSpPr/>
          <p:nvPr/>
        </p:nvSpPr>
        <p:spPr>
          <a:xfrm>
            <a:off x="7086600" y="2197607"/>
            <a:ext cx="804672" cy="100888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7293864" y="2197607"/>
            <a:ext cx="701040" cy="100888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1710944" y="3060784"/>
            <a:ext cx="3936554" cy="3061664"/>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6083934" y="3103869"/>
            <a:ext cx="3782708" cy="2975509"/>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8" name="Εικόνα 27">
            <a:extLst>
              <a:ext uri="{FF2B5EF4-FFF2-40B4-BE49-F238E27FC236}">
                <a16:creationId xmlns:a16="http://schemas.microsoft.com/office/drawing/2014/main" id="{0EBECBA0-9404-4DB5-AD7A-3E823E1FB7AE}"/>
              </a:ext>
            </a:extLst>
          </p:cNvPr>
          <p:cNvPicPr>
            <a:picLocks noChangeAspect="1"/>
          </p:cNvPicPr>
          <p:nvPr/>
        </p:nvPicPr>
        <p:blipFill>
          <a:blip r:embed="rId7"/>
          <a:stretch>
            <a:fillRect/>
          </a:stretch>
        </p:blipFill>
        <p:spPr>
          <a:xfrm>
            <a:off x="3401321" y="204597"/>
            <a:ext cx="5657578" cy="853514"/>
          </a:xfrm>
          <a:prstGeom prst="rect">
            <a:avLst/>
          </a:prstGeom>
          <a:solidFill>
            <a:schemeClr val="accent6">
              <a:lumMod val="20000"/>
              <a:lumOff val="80000"/>
            </a:schemeClr>
          </a:solidFill>
        </p:spPr>
      </p:pic>
      <p:pic>
        <p:nvPicPr>
          <p:cNvPr id="29" name="Εικόνα 28">
            <a:extLst>
              <a:ext uri="{FF2B5EF4-FFF2-40B4-BE49-F238E27FC236}">
                <a16:creationId xmlns:a16="http://schemas.microsoft.com/office/drawing/2014/main" id="{3FA144CC-34CB-421F-95D7-F89DFD42CFBE}"/>
              </a:ext>
            </a:extLst>
          </p:cNvPr>
          <p:cNvPicPr>
            <a:picLocks noChangeAspect="1"/>
          </p:cNvPicPr>
          <p:nvPr/>
        </p:nvPicPr>
        <p:blipFill>
          <a:blip r:embed="rId8"/>
          <a:stretch>
            <a:fillRect/>
          </a:stretch>
        </p:blipFill>
        <p:spPr>
          <a:xfrm>
            <a:off x="1401659" y="1439662"/>
            <a:ext cx="3999323" cy="963251"/>
          </a:xfrm>
          <a:prstGeom prst="rect">
            <a:avLst/>
          </a:prstGeom>
        </p:spPr>
      </p:pic>
      <p:pic>
        <p:nvPicPr>
          <p:cNvPr id="30" name="Εικόνα 29">
            <a:extLst>
              <a:ext uri="{FF2B5EF4-FFF2-40B4-BE49-F238E27FC236}">
                <a16:creationId xmlns:a16="http://schemas.microsoft.com/office/drawing/2014/main" id="{0C83E0EC-9153-4CCB-A1AC-980B11731FD4}"/>
              </a:ext>
            </a:extLst>
          </p:cNvPr>
          <p:cNvPicPr>
            <a:picLocks noChangeAspect="1"/>
          </p:cNvPicPr>
          <p:nvPr/>
        </p:nvPicPr>
        <p:blipFill>
          <a:blip r:embed="rId9"/>
          <a:stretch>
            <a:fillRect/>
          </a:stretch>
        </p:blipFill>
        <p:spPr>
          <a:xfrm>
            <a:off x="1451874" y="2009411"/>
            <a:ext cx="6590347" cy="96325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object 3"/>
          <p:cNvSpPr/>
          <p:nvPr/>
        </p:nvSpPr>
        <p:spPr>
          <a:xfrm>
            <a:off x="1022070" y="586358"/>
            <a:ext cx="1993264" cy="640080"/>
          </a:xfrm>
          <a:custGeom>
            <a:avLst/>
            <a:gdLst/>
            <a:ahLst/>
            <a:cxnLst/>
            <a:rect l="l" t="t" r="r" b="b"/>
            <a:pathLst>
              <a:path w="1993264" h="640080">
                <a:moveTo>
                  <a:pt x="0" y="640079"/>
                </a:moveTo>
                <a:lnTo>
                  <a:pt x="1993264" y="640079"/>
                </a:lnTo>
                <a:lnTo>
                  <a:pt x="1993264" y="0"/>
                </a:lnTo>
                <a:lnTo>
                  <a:pt x="0" y="0"/>
                </a:lnTo>
                <a:lnTo>
                  <a:pt x="0" y="640079"/>
                </a:lnTo>
                <a:close/>
              </a:path>
            </a:pathLst>
          </a:custGeom>
          <a:solidFill>
            <a:srgbClr val="6FAC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3015360" y="586358"/>
            <a:ext cx="1993264" cy="640080"/>
          </a:xfrm>
          <a:custGeom>
            <a:avLst/>
            <a:gdLst/>
            <a:ahLst/>
            <a:cxnLst/>
            <a:rect l="l" t="t" r="r" b="b"/>
            <a:pathLst>
              <a:path w="1993264" h="640080">
                <a:moveTo>
                  <a:pt x="0" y="640079"/>
                </a:moveTo>
                <a:lnTo>
                  <a:pt x="1993264" y="640079"/>
                </a:lnTo>
                <a:lnTo>
                  <a:pt x="1993264" y="0"/>
                </a:lnTo>
                <a:lnTo>
                  <a:pt x="0" y="0"/>
                </a:lnTo>
                <a:lnTo>
                  <a:pt x="0" y="640079"/>
                </a:lnTo>
                <a:close/>
              </a:path>
            </a:pathLst>
          </a:custGeom>
          <a:solidFill>
            <a:srgbClr val="6FAC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5008498" y="586358"/>
            <a:ext cx="1993264" cy="640080"/>
          </a:xfrm>
          <a:custGeom>
            <a:avLst/>
            <a:gdLst/>
            <a:ahLst/>
            <a:cxnLst/>
            <a:rect l="l" t="t" r="r" b="b"/>
            <a:pathLst>
              <a:path w="1993265" h="640080">
                <a:moveTo>
                  <a:pt x="0" y="640079"/>
                </a:moveTo>
                <a:lnTo>
                  <a:pt x="1993264" y="640079"/>
                </a:lnTo>
                <a:lnTo>
                  <a:pt x="1993264" y="0"/>
                </a:lnTo>
                <a:lnTo>
                  <a:pt x="0" y="0"/>
                </a:lnTo>
                <a:lnTo>
                  <a:pt x="0" y="640079"/>
                </a:lnTo>
                <a:close/>
              </a:path>
            </a:pathLst>
          </a:custGeom>
          <a:solidFill>
            <a:srgbClr val="6FAC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7001764" y="586358"/>
            <a:ext cx="2175510" cy="640080"/>
          </a:xfrm>
          <a:custGeom>
            <a:avLst/>
            <a:gdLst/>
            <a:ahLst/>
            <a:cxnLst/>
            <a:rect l="l" t="t" r="r" b="b"/>
            <a:pathLst>
              <a:path w="2175509" h="640080">
                <a:moveTo>
                  <a:pt x="0" y="640079"/>
                </a:moveTo>
                <a:lnTo>
                  <a:pt x="2175002" y="640079"/>
                </a:lnTo>
                <a:lnTo>
                  <a:pt x="2175002" y="0"/>
                </a:lnTo>
                <a:lnTo>
                  <a:pt x="0" y="0"/>
                </a:lnTo>
                <a:lnTo>
                  <a:pt x="0" y="640079"/>
                </a:lnTo>
                <a:close/>
              </a:path>
            </a:pathLst>
          </a:custGeom>
          <a:solidFill>
            <a:srgbClr val="6FAC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9176639" y="586358"/>
            <a:ext cx="1993264" cy="640080"/>
          </a:xfrm>
          <a:custGeom>
            <a:avLst/>
            <a:gdLst/>
            <a:ahLst/>
            <a:cxnLst/>
            <a:rect l="l" t="t" r="r" b="b"/>
            <a:pathLst>
              <a:path w="1993265" h="640080">
                <a:moveTo>
                  <a:pt x="0" y="640079"/>
                </a:moveTo>
                <a:lnTo>
                  <a:pt x="1993264" y="640079"/>
                </a:lnTo>
                <a:lnTo>
                  <a:pt x="1993264" y="0"/>
                </a:lnTo>
                <a:lnTo>
                  <a:pt x="0" y="0"/>
                </a:lnTo>
                <a:lnTo>
                  <a:pt x="0" y="640079"/>
                </a:lnTo>
                <a:close/>
              </a:path>
            </a:pathLst>
          </a:custGeom>
          <a:solidFill>
            <a:srgbClr val="6FAC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022070" y="1226438"/>
            <a:ext cx="1993264" cy="1341120"/>
          </a:xfrm>
          <a:custGeom>
            <a:avLst/>
            <a:gdLst/>
            <a:ahLst/>
            <a:cxnLst/>
            <a:rect l="l" t="t" r="r" b="b"/>
            <a:pathLst>
              <a:path w="1993264" h="1341120">
                <a:moveTo>
                  <a:pt x="0" y="1341119"/>
                </a:moveTo>
                <a:lnTo>
                  <a:pt x="1993264" y="1341119"/>
                </a:lnTo>
                <a:lnTo>
                  <a:pt x="1993264" y="0"/>
                </a:lnTo>
                <a:lnTo>
                  <a:pt x="0" y="0"/>
                </a:lnTo>
                <a:lnTo>
                  <a:pt x="0" y="1341119"/>
                </a:lnTo>
                <a:close/>
              </a:path>
            </a:pathLst>
          </a:custGeom>
          <a:solidFill>
            <a:srgbClr val="D4E2C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3015360" y="1226438"/>
            <a:ext cx="1993264" cy="1341120"/>
          </a:xfrm>
          <a:custGeom>
            <a:avLst/>
            <a:gdLst/>
            <a:ahLst/>
            <a:cxnLst/>
            <a:rect l="l" t="t" r="r" b="b"/>
            <a:pathLst>
              <a:path w="1993264" h="1341120">
                <a:moveTo>
                  <a:pt x="0" y="1341119"/>
                </a:moveTo>
                <a:lnTo>
                  <a:pt x="1993264" y="1341119"/>
                </a:lnTo>
                <a:lnTo>
                  <a:pt x="1993264" y="0"/>
                </a:lnTo>
                <a:lnTo>
                  <a:pt x="0" y="0"/>
                </a:lnTo>
                <a:lnTo>
                  <a:pt x="0" y="1341119"/>
                </a:lnTo>
                <a:close/>
              </a:path>
            </a:pathLst>
          </a:custGeom>
          <a:solidFill>
            <a:srgbClr val="D4E2C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5008498" y="1226438"/>
            <a:ext cx="1993264" cy="1341120"/>
          </a:xfrm>
          <a:custGeom>
            <a:avLst/>
            <a:gdLst/>
            <a:ahLst/>
            <a:cxnLst/>
            <a:rect l="l" t="t" r="r" b="b"/>
            <a:pathLst>
              <a:path w="1993265" h="1341120">
                <a:moveTo>
                  <a:pt x="0" y="1341119"/>
                </a:moveTo>
                <a:lnTo>
                  <a:pt x="1993264" y="1341119"/>
                </a:lnTo>
                <a:lnTo>
                  <a:pt x="1993264" y="0"/>
                </a:lnTo>
                <a:lnTo>
                  <a:pt x="0" y="0"/>
                </a:lnTo>
                <a:lnTo>
                  <a:pt x="0" y="1341119"/>
                </a:lnTo>
                <a:close/>
              </a:path>
            </a:pathLst>
          </a:custGeom>
          <a:solidFill>
            <a:srgbClr val="D4E2C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7001764" y="1226438"/>
            <a:ext cx="2175510" cy="1341120"/>
          </a:xfrm>
          <a:custGeom>
            <a:avLst/>
            <a:gdLst/>
            <a:ahLst/>
            <a:cxnLst/>
            <a:rect l="l" t="t" r="r" b="b"/>
            <a:pathLst>
              <a:path w="2175509" h="1341120">
                <a:moveTo>
                  <a:pt x="0" y="1341119"/>
                </a:moveTo>
                <a:lnTo>
                  <a:pt x="2175002" y="1341119"/>
                </a:lnTo>
                <a:lnTo>
                  <a:pt x="2175002" y="0"/>
                </a:lnTo>
                <a:lnTo>
                  <a:pt x="0" y="0"/>
                </a:lnTo>
                <a:lnTo>
                  <a:pt x="0" y="1341119"/>
                </a:lnTo>
                <a:close/>
              </a:path>
            </a:pathLst>
          </a:custGeom>
          <a:solidFill>
            <a:srgbClr val="D4E2C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9176639" y="1226438"/>
            <a:ext cx="1993264" cy="2255520"/>
          </a:xfrm>
          <a:custGeom>
            <a:avLst/>
            <a:gdLst/>
            <a:ahLst/>
            <a:cxnLst/>
            <a:rect l="l" t="t" r="r" b="b"/>
            <a:pathLst>
              <a:path w="1993265" h="2255520">
                <a:moveTo>
                  <a:pt x="0" y="2255519"/>
                </a:moveTo>
                <a:lnTo>
                  <a:pt x="1993264" y="2255519"/>
                </a:lnTo>
                <a:lnTo>
                  <a:pt x="1993264" y="0"/>
                </a:lnTo>
                <a:lnTo>
                  <a:pt x="0" y="0"/>
                </a:lnTo>
                <a:lnTo>
                  <a:pt x="0" y="2255519"/>
                </a:lnTo>
                <a:close/>
              </a:path>
            </a:pathLst>
          </a:custGeom>
          <a:solidFill>
            <a:srgbClr val="D4E2C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1022070" y="2567558"/>
            <a:ext cx="1993264" cy="914400"/>
          </a:xfrm>
          <a:custGeom>
            <a:avLst/>
            <a:gdLst/>
            <a:ahLst/>
            <a:cxnLst/>
            <a:rect l="l" t="t" r="r" b="b"/>
            <a:pathLst>
              <a:path w="1993264" h="914400">
                <a:moveTo>
                  <a:pt x="0" y="914400"/>
                </a:moveTo>
                <a:lnTo>
                  <a:pt x="1993264" y="914400"/>
                </a:lnTo>
                <a:lnTo>
                  <a:pt x="1993264" y="0"/>
                </a:lnTo>
                <a:lnTo>
                  <a:pt x="0" y="0"/>
                </a:lnTo>
                <a:lnTo>
                  <a:pt x="0" y="914400"/>
                </a:lnTo>
                <a:close/>
              </a:path>
            </a:pathLst>
          </a:custGeom>
          <a:solidFill>
            <a:srgbClr val="EBF0E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3015360" y="2567558"/>
            <a:ext cx="1993264" cy="914400"/>
          </a:xfrm>
          <a:custGeom>
            <a:avLst/>
            <a:gdLst/>
            <a:ahLst/>
            <a:cxnLst/>
            <a:rect l="l" t="t" r="r" b="b"/>
            <a:pathLst>
              <a:path w="1993264" h="914400">
                <a:moveTo>
                  <a:pt x="0" y="914400"/>
                </a:moveTo>
                <a:lnTo>
                  <a:pt x="1993264" y="914400"/>
                </a:lnTo>
                <a:lnTo>
                  <a:pt x="1993264" y="0"/>
                </a:lnTo>
                <a:lnTo>
                  <a:pt x="0" y="0"/>
                </a:lnTo>
                <a:lnTo>
                  <a:pt x="0" y="914400"/>
                </a:lnTo>
                <a:close/>
              </a:path>
            </a:pathLst>
          </a:custGeom>
          <a:solidFill>
            <a:srgbClr val="EBF0E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5008498" y="2567558"/>
            <a:ext cx="1993264" cy="914400"/>
          </a:xfrm>
          <a:custGeom>
            <a:avLst/>
            <a:gdLst/>
            <a:ahLst/>
            <a:cxnLst/>
            <a:rect l="l" t="t" r="r" b="b"/>
            <a:pathLst>
              <a:path w="1993265" h="914400">
                <a:moveTo>
                  <a:pt x="0" y="914400"/>
                </a:moveTo>
                <a:lnTo>
                  <a:pt x="1993264" y="914400"/>
                </a:lnTo>
                <a:lnTo>
                  <a:pt x="1993264" y="0"/>
                </a:lnTo>
                <a:lnTo>
                  <a:pt x="0" y="0"/>
                </a:lnTo>
                <a:lnTo>
                  <a:pt x="0" y="914400"/>
                </a:lnTo>
                <a:close/>
              </a:path>
            </a:pathLst>
          </a:custGeom>
          <a:solidFill>
            <a:srgbClr val="EBF0E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7001764" y="2567558"/>
            <a:ext cx="2175510" cy="914400"/>
          </a:xfrm>
          <a:custGeom>
            <a:avLst/>
            <a:gdLst/>
            <a:ahLst/>
            <a:cxnLst/>
            <a:rect l="l" t="t" r="r" b="b"/>
            <a:pathLst>
              <a:path w="2175509" h="914400">
                <a:moveTo>
                  <a:pt x="0" y="914400"/>
                </a:moveTo>
                <a:lnTo>
                  <a:pt x="2175002" y="914400"/>
                </a:lnTo>
                <a:lnTo>
                  <a:pt x="2175002" y="0"/>
                </a:lnTo>
                <a:lnTo>
                  <a:pt x="0" y="0"/>
                </a:lnTo>
                <a:lnTo>
                  <a:pt x="0" y="914400"/>
                </a:lnTo>
                <a:close/>
              </a:path>
            </a:pathLst>
          </a:custGeom>
          <a:solidFill>
            <a:srgbClr val="EBF0E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1022070" y="3481959"/>
            <a:ext cx="1993264" cy="1371600"/>
          </a:xfrm>
          <a:custGeom>
            <a:avLst/>
            <a:gdLst/>
            <a:ahLst/>
            <a:cxnLst/>
            <a:rect l="l" t="t" r="r" b="b"/>
            <a:pathLst>
              <a:path w="1993264" h="1371600">
                <a:moveTo>
                  <a:pt x="0" y="1371600"/>
                </a:moveTo>
                <a:lnTo>
                  <a:pt x="1993264" y="1371600"/>
                </a:lnTo>
                <a:lnTo>
                  <a:pt x="1993264" y="0"/>
                </a:lnTo>
                <a:lnTo>
                  <a:pt x="0" y="0"/>
                </a:lnTo>
                <a:lnTo>
                  <a:pt x="0" y="1371600"/>
                </a:lnTo>
                <a:close/>
              </a:path>
            </a:pathLst>
          </a:custGeom>
          <a:solidFill>
            <a:srgbClr val="D4E2C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3015360" y="3481959"/>
            <a:ext cx="1993264" cy="1371600"/>
          </a:xfrm>
          <a:custGeom>
            <a:avLst/>
            <a:gdLst/>
            <a:ahLst/>
            <a:cxnLst/>
            <a:rect l="l" t="t" r="r" b="b"/>
            <a:pathLst>
              <a:path w="1993264" h="1371600">
                <a:moveTo>
                  <a:pt x="0" y="1371600"/>
                </a:moveTo>
                <a:lnTo>
                  <a:pt x="1993264" y="1371600"/>
                </a:lnTo>
                <a:lnTo>
                  <a:pt x="1993264" y="0"/>
                </a:lnTo>
                <a:lnTo>
                  <a:pt x="0" y="0"/>
                </a:lnTo>
                <a:lnTo>
                  <a:pt x="0" y="1371600"/>
                </a:lnTo>
                <a:close/>
              </a:path>
            </a:pathLst>
          </a:custGeom>
          <a:solidFill>
            <a:srgbClr val="D4E2C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5008498" y="3481959"/>
            <a:ext cx="1993264" cy="1371600"/>
          </a:xfrm>
          <a:custGeom>
            <a:avLst/>
            <a:gdLst/>
            <a:ahLst/>
            <a:cxnLst/>
            <a:rect l="l" t="t" r="r" b="b"/>
            <a:pathLst>
              <a:path w="1993265" h="1371600">
                <a:moveTo>
                  <a:pt x="0" y="1371600"/>
                </a:moveTo>
                <a:lnTo>
                  <a:pt x="1993264" y="1371600"/>
                </a:lnTo>
                <a:lnTo>
                  <a:pt x="1993264" y="0"/>
                </a:lnTo>
                <a:lnTo>
                  <a:pt x="0" y="0"/>
                </a:lnTo>
                <a:lnTo>
                  <a:pt x="0" y="1371600"/>
                </a:lnTo>
                <a:close/>
              </a:path>
            </a:pathLst>
          </a:custGeom>
          <a:solidFill>
            <a:srgbClr val="D4E2C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7001764" y="3481959"/>
            <a:ext cx="2175510" cy="1371600"/>
          </a:xfrm>
          <a:custGeom>
            <a:avLst/>
            <a:gdLst/>
            <a:ahLst/>
            <a:cxnLst/>
            <a:rect l="l" t="t" r="r" b="b"/>
            <a:pathLst>
              <a:path w="2175509" h="1371600">
                <a:moveTo>
                  <a:pt x="0" y="1371600"/>
                </a:moveTo>
                <a:lnTo>
                  <a:pt x="2175002" y="1371600"/>
                </a:lnTo>
                <a:lnTo>
                  <a:pt x="2175002" y="0"/>
                </a:lnTo>
                <a:lnTo>
                  <a:pt x="0" y="0"/>
                </a:lnTo>
                <a:lnTo>
                  <a:pt x="0" y="1371600"/>
                </a:lnTo>
                <a:close/>
              </a:path>
            </a:pathLst>
          </a:custGeom>
          <a:solidFill>
            <a:srgbClr val="D4E2C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9176639" y="3481959"/>
            <a:ext cx="1993264" cy="1371600"/>
          </a:xfrm>
          <a:custGeom>
            <a:avLst/>
            <a:gdLst/>
            <a:ahLst/>
            <a:cxnLst/>
            <a:rect l="l" t="t" r="r" b="b"/>
            <a:pathLst>
              <a:path w="1993265" h="1371600">
                <a:moveTo>
                  <a:pt x="0" y="1371600"/>
                </a:moveTo>
                <a:lnTo>
                  <a:pt x="1993264" y="1371600"/>
                </a:lnTo>
                <a:lnTo>
                  <a:pt x="1993264" y="0"/>
                </a:lnTo>
                <a:lnTo>
                  <a:pt x="0" y="0"/>
                </a:lnTo>
                <a:lnTo>
                  <a:pt x="0" y="1371600"/>
                </a:lnTo>
                <a:close/>
              </a:path>
            </a:pathLst>
          </a:custGeom>
          <a:solidFill>
            <a:srgbClr val="D4E2C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1022070" y="4853533"/>
            <a:ext cx="1993264" cy="1371600"/>
          </a:xfrm>
          <a:custGeom>
            <a:avLst/>
            <a:gdLst/>
            <a:ahLst/>
            <a:cxnLst/>
            <a:rect l="l" t="t" r="r" b="b"/>
            <a:pathLst>
              <a:path w="1993264" h="1371600">
                <a:moveTo>
                  <a:pt x="0" y="1371600"/>
                </a:moveTo>
                <a:lnTo>
                  <a:pt x="1993264" y="1371600"/>
                </a:lnTo>
                <a:lnTo>
                  <a:pt x="1993264" y="0"/>
                </a:lnTo>
                <a:lnTo>
                  <a:pt x="0" y="0"/>
                </a:lnTo>
                <a:lnTo>
                  <a:pt x="0" y="1371600"/>
                </a:lnTo>
                <a:close/>
              </a:path>
            </a:pathLst>
          </a:custGeom>
          <a:solidFill>
            <a:srgbClr val="EBF0E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3015360" y="4853533"/>
            <a:ext cx="1993264" cy="1371600"/>
          </a:xfrm>
          <a:custGeom>
            <a:avLst/>
            <a:gdLst/>
            <a:ahLst/>
            <a:cxnLst/>
            <a:rect l="l" t="t" r="r" b="b"/>
            <a:pathLst>
              <a:path w="1993264" h="1371600">
                <a:moveTo>
                  <a:pt x="0" y="1371600"/>
                </a:moveTo>
                <a:lnTo>
                  <a:pt x="1993264" y="1371600"/>
                </a:lnTo>
                <a:lnTo>
                  <a:pt x="1993264" y="0"/>
                </a:lnTo>
                <a:lnTo>
                  <a:pt x="0" y="0"/>
                </a:lnTo>
                <a:lnTo>
                  <a:pt x="0" y="1371600"/>
                </a:lnTo>
                <a:close/>
              </a:path>
            </a:pathLst>
          </a:custGeom>
          <a:solidFill>
            <a:srgbClr val="EBF0E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5008498" y="4853533"/>
            <a:ext cx="1993264" cy="1371600"/>
          </a:xfrm>
          <a:custGeom>
            <a:avLst/>
            <a:gdLst/>
            <a:ahLst/>
            <a:cxnLst/>
            <a:rect l="l" t="t" r="r" b="b"/>
            <a:pathLst>
              <a:path w="1993265" h="1371600">
                <a:moveTo>
                  <a:pt x="0" y="1371600"/>
                </a:moveTo>
                <a:lnTo>
                  <a:pt x="1993264" y="1371600"/>
                </a:lnTo>
                <a:lnTo>
                  <a:pt x="1993264" y="0"/>
                </a:lnTo>
                <a:lnTo>
                  <a:pt x="0" y="0"/>
                </a:lnTo>
                <a:lnTo>
                  <a:pt x="0" y="1371600"/>
                </a:lnTo>
                <a:close/>
              </a:path>
            </a:pathLst>
          </a:custGeom>
          <a:solidFill>
            <a:srgbClr val="EBF0E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7001764" y="4853533"/>
            <a:ext cx="2175510" cy="1371600"/>
          </a:xfrm>
          <a:custGeom>
            <a:avLst/>
            <a:gdLst/>
            <a:ahLst/>
            <a:cxnLst/>
            <a:rect l="l" t="t" r="r" b="b"/>
            <a:pathLst>
              <a:path w="2175509" h="1371600">
                <a:moveTo>
                  <a:pt x="0" y="1371600"/>
                </a:moveTo>
                <a:lnTo>
                  <a:pt x="2175002" y="1371600"/>
                </a:lnTo>
                <a:lnTo>
                  <a:pt x="2175002" y="0"/>
                </a:lnTo>
                <a:lnTo>
                  <a:pt x="0" y="0"/>
                </a:lnTo>
                <a:lnTo>
                  <a:pt x="0" y="1371600"/>
                </a:lnTo>
                <a:close/>
              </a:path>
            </a:pathLst>
          </a:custGeom>
          <a:solidFill>
            <a:srgbClr val="EBF0E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9176639" y="4853533"/>
            <a:ext cx="1993264" cy="1371600"/>
          </a:xfrm>
          <a:custGeom>
            <a:avLst/>
            <a:gdLst/>
            <a:ahLst/>
            <a:cxnLst/>
            <a:rect l="l" t="t" r="r" b="b"/>
            <a:pathLst>
              <a:path w="1993265" h="1371600">
                <a:moveTo>
                  <a:pt x="0" y="1371600"/>
                </a:moveTo>
                <a:lnTo>
                  <a:pt x="1993264" y="1371600"/>
                </a:lnTo>
                <a:lnTo>
                  <a:pt x="1993264" y="0"/>
                </a:lnTo>
                <a:lnTo>
                  <a:pt x="0" y="0"/>
                </a:lnTo>
                <a:lnTo>
                  <a:pt x="0" y="1371600"/>
                </a:lnTo>
                <a:close/>
              </a:path>
            </a:pathLst>
          </a:custGeom>
          <a:solidFill>
            <a:srgbClr val="EBF0E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3015360" y="580008"/>
            <a:ext cx="0" cy="5651500"/>
          </a:xfrm>
          <a:custGeom>
            <a:avLst/>
            <a:gdLst/>
            <a:ahLst/>
            <a:cxnLst/>
            <a:rect l="l" t="t" r="r" b="b"/>
            <a:pathLst>
              <a:path h="5651500">
                <a:moveTo>
                  <a:pt x="0" y="0"/>
                </a:moveTo>
                <a:lnTo>
                  <a:pt x="0" y="5651474"/>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5008498" y="580008"/>
            <a:ext cx="0" cy="5651500"/>
          </a:xfrm>
          <a:custGeom>
            <a:avLst/>
            <a:gdLst/>
            <a:ahLst/>
            <a:cxnLst/>
            <a:rect l="l" t="t" r="r" b="b"/>
            <a:pathLst>
              <a:path h="5651500">
                <a:moveTo>
                  <a:pt x="0" y="0"/>
                </a:moveTo>
                <a:lnTo>
                  <a:pt x="0" y="5651474"/>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7001764" y="580008"/>
            <a:ext cx="0" cy="5651500"/>
          </a:xfrm>
          <a:custGeom>
            <a:avLst/>
            <a:gdLst/>
            <a:ahLst/>
            <a:cxnLst/>
            <a:rect l="l" t="t" r="r" b="b"/>
            <a:pathLst>
              <a:path h="5651500">
                <a:moveTo>
                  <a:pt x="0" y="0"/>
                </a:moveTo>
                <a:lnTo>
                  <a:pt x="0" y="5651474"/>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9176639" y="580008"/>
            <a:ext cx="0" cy="5651500"/>
          </a:xfrm>
          <a:custGeom>
            <a:avLst/>
            <a:gdLst/>
            <a:ahLst/>
            <a:cxnLst/>
            <a:rect l="l" t="t" r="r" b="b"/>
            <a:pathLst>
              <a:path h="5651500">
                <a:moveTo>
                  <a:pt x="0" y="0"/>
                </a:moveTo>
                <a:lnTo>
                  <a:pt x="0" y="5651474"/>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1015720" y="1226438"/>
            <a:ext cx="10160635" cy="0"/>
          </a:xfrm>
          <a:custGeom>
            <a:avLst/>
            <a:gdLst/>
            <a:ahLst/>
            <a:cxnLst/>
            <a:rect l="l" t="t" r="r" b="b"/>
            <a:pathLst>
              <a:path w="10160635">
                <a:moveTo>
                  <a:pt x="0" y="0"/>
                </a:moveTo>
                <a:lnTo>
                  <a:pt x="10160533" y="0"/>
                </a:lnTo>
              </a:path>
            </a:pathLst>
          </a:custGeom>
          <a:ln w="381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1015720" y="2567558"/>
            <a:ext cx="8167370" cy="0"/>
          </a:xfrm>
          <a:custGeom>
            <a:avLst/>
            <a:gdLst/>
            <a:ahLst/>
            <a:cxnLst/>
            <a:rect l="l" t="t" r="r" b="b"/>
            <a:pathLst>
              <a:path w="8167370">
                <a:moveTo>
                  <a:pt x="0" y="0"/>
                </a:moveTo>
                <a:lnTo>
                  <a:pt x="8167268" y="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1015720" y="3481959"/>
            <a:ext cx="10160635" cy="0"/>
          </a:xfrm>
          <a:custGeom>
            <a:avLst/>
            <a:gdLst/>
            <a:ahLst/>
            <a:cxnLst/>
            <a:rect l="l" t="t" r="r" b="b"/>
            <a:pathLst>
              <a:path w="10160635">
                <a:moveTo>
                  <a:pt x="0" y="0"/>
                </a:moveTo>
                <a:lnTo>
                  <a:pt x="10160533" y="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1015720" y="4853559"/>
            <a:ext cx="10160635" cy="0"/>
          </a:xfrm>
          <a:custGeom>
            <a:avLst/>
            <a:gdLst/>
            <a:ahLst/>
            <a:cxnLst/>
            <a:rect l="l" t="t" r="r" b="b"/>
            <a:pathLst>
              <a:path w="10160635">
                <a:moveTo>
                  <a:pt x="0" y="0"/>
                </a:moveTo>
                <a:lnTo>
                  <a:pt x="10160533" y="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1022070" y="580008"/>
            <a:ext cx="0" cy="5651500"/>
          </a:xfrm>
          <a:custGeom>
            <a:avLst/>
            <a:gdLst/>
            <a:ahLst/>
            <a:cxnLst/>
            <a:rect l="l" t="t" r="r" b="b"/>
            <a:pathLst>
              <a:path h="5651500">
                <a:moveTo>
                  <a:pt x="0" y="0"/>
                </a:moveTo>
                <a:lnTo>
                  <a:pt x="0" y="5651474"/>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11169904" y="580008"/>
            <a:ext cx="0" cy="5651500"/>
          </a:xfrm>
          <a:custGeom>
            <a:avLst/>
            <a:gdLst/>
            <a:ahLst/>
            <a:cxnLst/>
            <a:rect l="l" t="t" r="r" b="b"/>
            <a:pathLst>
              <a:path h="5651500">
                <a:moveTo>
                  <a:pt x="0" y="0"/>
                </a:moveTo>
                <a:lnTo>
                  <a:pt x="0" y="5651474"/>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1015720" y="586358"/>
            <a:ext cx="10160635" cy="0"/>
          </a:xfrm>
          <a:custGeom>
            <a:avLst/>
            <a:gdLst/>
            <a:ahLst/>
            <a:cxnLst/>
            <a:rect l="l" t="t" r="r" b="b"/>
            <a:pathLst>
              <a:path w="10160635">
                <a:moveTo>
                  <a:pt x="0" y="0"/>
                </a:moveTo>
                <a:lnTo>
                  <a:pt x="10160533" y="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1015720" y="6225133"/>
            <a:ext cx="10160635" cy="0"/>
          </a:xfrm>
          <a:custGeom>
            <a:avLst/>
            <a:gdLst/>
            <a:ahLst/>
            <a:cxnLst/>
            <a:rect l="l" t="t" r="r" b="b"/>
            <a:pathLst>
              <a:path w="10160635">
                <a:moveTo>
                  <a:pt x="0" y="0"/>
                </a:moveTo>
                <a:lnTo>
                  <a:pt x="10160533" y="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1146047" y="554736"/>
            <a:ext cx="1763267" cy="51358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2601467" y="554736"/>
            <a:ext cx="359663" cy="51358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txBox="1">
            <a:spLocks noGrp="1"/>
          </p:cNvSpPr>
          <p:nvPr>
            <p:ph type="title"/>
          </p:nvPr>
        </p:nvSpPr>
        <p:spPr>
          <a:xfrm>
            <a:off x="853694" y="0"/>
            <a:ext cx="10484611" cy="944880"/>
          </a:xfrm>
          <a:prstGeom prst="rect">
            <a:avLst/>
          </a:prstGeom>
        </p:spPr>
        <p:txBody>
          <a:bodyPr vert="horz" wrap="square" lIns="0" tIns="280677" rIns="0" bIns="0" rtlCol="0">
            <a:spAutoFit/>
          </a:bodyPr>
          <a:lstStyle/>
          <a:p>
            <a:pPr marL="436880">
              <a:lnSpc>
                <a:spcPct val="100000"/>
              </a:lnSpc>
            </a:pPr>
            <a:r>
              <a:rPr sz="1800" dirty="0">
                <a:solidFill>
                  <a:srgbClr val="FFFFFF"/>
                </a:solidFill>
              </a:rPr>
              <a:t>ΟΝ</a:t>
            </a:r>
            <a:r>
              <a:rPr sz="1800" spc="-10" dirty="0">
                <a:solidFill>
                  <a:srgbClr val="FFFFFF"/>
                </a:solidFill>
              </a:rPr>
              <a:t>Ο</a:t>
            </a:r>
            <a:r>
              <a:rPr sz="1800" dirty="0">
                <a:solidFill>
                  <a:srgbClr val="FFFFFF"/>
                </a:solidFill>
              </a:rPr>
              <a:t>ΜΑ ΧΥΤ</a:t>
            </a:r>
            <a:r>
              <a:rPr sz="1800" spc="-20" dirty="0">
                <a:solidFill>
                  <a:srgbClr val="FFFFFF"/>
                </a:solidFill>
              </a:rPr>
              <a:t>Ε</a:t>
            </a:r>
            <a:r>
              <a:rPr sz="1800" dirty="0">
                <a:solidFill>
                  <a:srgbClr val="FFFFFF"/>
                </a:solidFill>
              </a:rPr>
              <a:t>Α</a:t>
            </a:r>
            <a:endParaRPr sz="1800" dirty="0"/>
          </a:p>
        </p:txBody>
      </p:sp>
      <p:sp>
        <p:nvSpPr>
          <p:cNvPr id="42" name="object 42"/>
          <p:cNvSpPr/>
          <p:nvPr/>
        </p:nvSpPr>
        <p:spPr>
          <a:xfrm>
            <a:off x="3461003" y="554736"/>
            <a:ext cx="1173479" cy="513588"/>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3265932" y="829055"/>
            <a:ext cx="1510284" cy="513588"/>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4468367" y="829055"/>
            <a:ext cx="359663" cy="51358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txBox="1"/>
          <p:nvPr/>
        </p:nvSpPr>
        <p:spPr>
          <a:xfrm>
            <a:off x="3398011" y="661416"/>
            <a:ext cx="1229360" cy="528320"/>
          </a:xfrm>
          <a:prstGeom prst="rect">
            <a:avLst/>
          </a:prstGeom>
        </p:spPr>
        <p:txBody>
          <a:bodyPr vert="horz" wrap="square" lIns="0" tIns="0" rIns="0" bIns="0" rtlCol="0">
            <a:spAutoFit/>
          </a:bodyPr>
          <a:lstStyle/>
          <a:p>
            <a:pPr marL="12700" marR="5080" lvl="0" indent="194945"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srgbClr val="FFFFFF"/>
                </a:solidFill>
                <a:effectLst/>
                <a:uLnTx/>
                <a:uFillTx/>
                <a:latin typeface="Calibri"/>
                <a:ea typeface="+mn-ea"/>
                <a:cs typeface="Calibri"/>
              </a:rPr>
              <a:t>Φ</a:t>
            </a:r>
            <a:r>
              <a:rPr kumimoji="0" sz="1800" b="1" i="0" u="none" strike="noStrike" kern="1200" cap="none" spc="-10" normalizeH="0" baseline="0" noProof="0" dirty="0">
                <a:ln>
                  <a:noFill/>
                </a:ln>
                <a:solidFill>
                  <a:srgbClr val="FFFFFF"/>
                </a:solidFill>
                <a:effectLst/>
                <a:uLnTx/>
                <a:uFillTx/>
                <a:latin typeface="Calibri"/>
                <a:ea typeface="+mn-ea"/>
                <a:cs typeface="Calibri"/>
              </a:rPr>
              <a:t>Ο</a:t>
            </a:r>
            <a:r>
              <a:rPr kumimoji="0" sz="1800" b="1" i="0" u="none" strike="noStrike" kern="1200" cap="none" spc="0" normalizeH="0" baseline="0" noProof="0" dirty="0">
                <a:ln>
                  <a:noFill/>
                </a:ln>
                <a:solidFill>
                  <a:srgbClr val="FFFFFF"/>
                </a:solidFill>
                <a:effectLst/>
                <a:uLnTx/>
                <a:uFillTx/>
                <a:latin typeface="Calibri"/>
                <a:ea typeface="+mn-ea"/>
                <a:cs typeface="Calibri"/>
              </a:rPr>
              <a:t>Ρ</a:t>
            </a:r>
            <a:r>
              <a:rPr kumimoji="0" sz="1800" b="1" i="0" u="none" strike="noStrike" kern="1200" cap="none" spc="-15" normalizeH="0" baseline="0" noProof="0" dirty="0">
                <a:ln>
                  <a:noFill/>
                </a:ln>
                <a:solidFill>
                  <a:srgbClr val="FFFFFF"/>
                </a:solidFill>
                <a:effectLst/>
                <a:uLnTx/>
                <a:uFillTx/>
                <a:latin typeface="Calibri"/>
                <a:ea typeface="+mn-ea"/>
                <a:cs typeface="Calibri"/>
              </a:rPr>
              <a:t>Ε</a:t>
            </a:r>
            <a:r>
              <a:rPr kumimoji="0" sz="1800" b="1" i="0" u="none" strike="noStrike" kern="1200" cap="none" spc="0" normalizeH="0" baseline="0" noProof="0" dirty="0">
                <a:ln>
                  <a:noFill/>
                </a:ln>
                <a:solidFill>
                  <a:srgbClr val="FFFFFF"/>
                </a:solidFill>
                <a:effectLst/>
                <a:uLnTx/>
                <a:uFillTx/>
                <a:latin typeface="Calibri"/>
                <a:ea typeface="+mn-ea"/>
                <a:cs typeface="Calibri"/>
              </a:rPr>
              <a:t>ΑΣ ΛΕΙ</a:t>
            </a:r>
            <a:r>
              <a:rPr kumimoji="0" sz="1800" b="1" i="0" u="none" strike="noStrike" kern="1200" cap="none" spc="-60" normalizeH="0" baseline="0" noProof="0" dirty="0">
                <a:ln>
                  <a:noFill/>
                </a:ln>
                <a:solidFill>
                  <a:srgbClr val="FFFFFF"/>
                </a:solidFill>
                <a:effectLst/>
                <a:uLnTx/>
                <a:uFillTx/>
                <a:latin typeface="Calibri"/>
                <a:ea typeface="+mn-ea"/>
                <a:cs typeface="Calibri"/>
              </a:rPr>
              <a:t>Τ</a:t>
            </a:r>
            <a:r>
              <a:rPr kumimoji="0" sz="1800" b="1" i="0" u="none" strike="noStrike" kern="1200" cap="none" spc="-55" normalizeH="0" baseline="0" noProof="0" dirty="0">
                <a:ln>
                  <a:noFill/>
                </a:ln>
                <a:solidFill>
                  <a:srgbClr val="FFFFFF"/>
                </a:solidFill>
                <a:effectLst/>
                <a:uLnTx/>
                <a:uFillTx/>
                <a:latin typeface="Calibri"/>
                <a:ea typeface="+mn-ea"/>
                <a:cs typeface="Calibri"/>
              </a:rPr>
              <a:t>Ο</a:t>
            </a:r>
            <a:r>
              <a:rPr kumimoji="0" sz="1800" b="1" i="0" u="none" strike="noStrike" kern="1200" cap="none" spc="0" normalizeH="0" baseline="0" noProof="0" dirty="0">
                <a:ln>
                  <a:noFill/>
                </a:ln>
                <a:solidFill>
                  <a:srgbClr val="FFFFFF"/>
                </a:solidFill>
                <a:effectLst/>
                <a:uLnTx/>
                <a:uFillTx/>
                <a:latin typeface="Calibri"/>
                <a:ea typeface="+mn-ea"/>
                <a:cs typeface="Calibri"/>
              </a:rPr>
              <a:t>ΥΡΓΙΑΣ</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46" name="object 46"/>
          <p:cNvSpPr/>
          <p:nvPr/>
        </p:nvSpPr>
        <p:spPr>
          <a:xfrm>
            <a:off x="5602223" y="554736"/>
            <a:ext cx="824484" cy="513588"/>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6118859" y="554736"/>
            <a:ext cx="359663" cy="51358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txBox="1"/>
          <p:nvPr/>
        </p:nvSpPr>
        <p:spPr>
          <a:xfrm>
            <a:off x="5734303" y="661416"/>
            <a:ext cx="541655"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srgbClr val="FFFFFF"/>
                </a:solidFill>
                <a:effectLst/>
                <a:uLnTx/>
                <a:uFillTx/>
                <a:latin typeface="Calibri"/>
                <a:ea typeface="+mn-ea"/>
                <a:cs typeface="Calibri"/>
              </a:rPr>
              <a:t>Θ</a:t>
            </a:r>
            <a:r>
              <a:rPr kumimoji="0" sz="1800" b="1" i="0" u="none" strike="noStrike" kern="1200" cap="none" spc="-10" normalizeH="0" baseline="0" noProof="0" dirty="0">
                <a:ln>
                  <a:noFill/>
                </a:ln>
                <a:solidFill>
                  <a:srgbClr val="FFFFFF"/>
                </a:solidFill>
                <a:effectLst/>
                <a:uLnTx/>
                <a:uFillTx/>
                <a:latin typeface="Calibri"/>
                <a:ea typeface="+mn-ea"/>
                <a:cs typeface="Calibri"/>
              </a:rPr>
              <a:t>ΕΣ</a:t>
            </a:r>
            <a:r>
              <a:rPr kumimoji="0" sz="1800" b="1" i="0" u="none" strike="noStrike" kern="1200" cap="none" spc="0" normalizeH="0" baseline="0" noProof="0" dirty="0">
                <a:ln>
                  <a:noFill/>
                </a:ln>
                <a:solidFill>
                  <a:srgbClr val="FFFFFF"/>
                </a:solidFill>
                <a:effectLst/>
                <a:uLnTx/>
                <a:uFillTx/>
                <a:latin typeface="Calibri"/>
                <a:ea typeface="+mn-ea"/>
                <a:cs typeface="Calibri"/>
              </a:rPr>
              <a:t>Η</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49" name="object 49"/>
          <p:cNvSpPr txBox="1"/>
          <p:nvPr/>
        </p:nvSpPr>
        <p:spPr>
          <a:xfrm>
            <a:off x="7306182" y="661416"/>
            <a:ext cx="1566545"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130" normalizeH="0" baseline="0" noProof="0" dirty="0">
                <a:ln>
                  <a:noFill/>
                </a:ln>
                <a:solidFill>
                  <a:srgbClr val="FFFFFF"/>
                </a:solidFill>
                <a:effectLst/>
                <a:uLnTx/>
                <a:uFillTx/>
                <a:latin typeface="Calibri"/>
                <a:ea typeface="+mn-ea"/>
                <a:cs typeface="Calibri"/>
              </a:rPr>
              <a:t>Δ</a:t>
            </a:r>
            <a:r>
              <a:rPr kumimoji="0" sz="1800" b="1" i="0" u="none" strike="noStrike" kern="1200" cap="none" spc="0" normalizeH="0" baseline="0" noProof="0" dirty="0">
                <a:ln>
                  <a:noFill/>
                </a:ln>
                <a:solidFill>
                  <a:srgbClr val="FFFFFF"/>
                </a:solidFill>
                <a:effectLst/>
                <a:uLnTx/>
                <a:uFillTx/>
                <a:latin typeface="Calibri"/>
                <a:ea typeface="+mn-ea"/>
                <a:cs typeface="Calibri"/>
              </a:rPr>
              <a:t>ΥΝΑΜΙ</a:t>
            </a:r>
            <a:r>
              <a:rPr kumimoji="0" sz="1800" b="1" i="0" u="none" strike="noStrike" kern="1200" cap="none" spc="-75" normalizeH="0" baseline="0" noProof="0" dirty="0">
                <a:ln>
                  <a:noFill/>
                </a:ln>
                <a:solidFill>
                  <a:srgbClr val="FFFFFF"/>
                </a:solidFill>
                <a:effectLst/>
                <a:uLnTx/>
                <a:uFillTx/>
                <a:latin typeface="Calibri"/>
                <a:ea typeface="+mn-ea"/>
                <a:cs typeface="Calibri"/>
              </a:rPr>
              <a:t>Κ</a:t>
            </a:r>
            <a:r>
              <a:rPr kumimoji="0" sz="1800" b="1" i="0" u="none" strike="noStrike" kern="1200" cap="none" spc="-45" normalizeH="0" baseline="0" noProof="0" dirty="0">
                <a:ln>
                  <a:noFill/>
                </a:ln>
                <a:solidFill>
                  <a:srgbClr val="FFFFFF"/>
                </a:solidFill>
                <a:effectLst/>
                <a:uLnTx/>
                <a:uFillTx/>
                <a:latin typeface="Calibri"/>
                <a:ea typeface="+mn-ea"/>
                <a:cs typeface="Calibri"/>
              </a:rPr>
              <a:t>Ο</a:t>
            </a:r>
            <a:r>
              <a:rPr kumimoji="0" sz="1800" b="1" i="0" u="none" strike="noStrike" kern="1200" cap="none" spc="0" normalizeH="0" baseline="0" noProof="0" dirty="0">
                <a:ln>
                  <a:noFill/>
                </a:ln>
                <a:solidFill>
                  <a:srgbClr val="FFFFFF"/>
                </a:solidFill>
                <a:effectLst/>
                <a:uLnTx/>
                <a:uFillTx/>
                <a:latin typeface="Calibri"/>
                <a:ea typeface="+mn-ea"/>
                <a:cs typeface="Calibri"/>
              </a:rPr>
              <a:t>ΤΗ</a:t>
            </a:r>
            <a:r>
              <a:rPr kumimoji="0" sz="1800" b="1" i="0" u="none" strike="noStrike" kern="1200" cap="none" spc="-150" normalizeH="0" baseline="0" noProof="0" dirty="0">
                <a:ln>
                  <a:noFill/>
                </a:ln>
                <a:solidFill>
                  <a:srgbClr val="FFFFFF"/>
                </a:solidFill>
                <a:effectLst/>
                <a:uLnTx/>
                <a:uFillTx/>
                <a:latin typeface="Calibri"/>
                <a:ea typeface="+mn-ea"/>
                <a:cs typeface="Calibri"/>
              </a:rPr>
              <a:t>Τ</a:t>
            </a:r>
            <a:r>
              <a:rPr kumimoji="0" sz="1800" b="1" i="0" u="none" strike="noStrike" kern="1200" cap="none" spc="0" normalizeH="0" baseline="0" noProof="0" dirty="0">
                <a:ln>
                  <a:noFill/>
                </a:ln>
                <a:solidFill>
                  <a:srgbClr val="FFFFFF"/>
                </a:solidFill>
                <a:effectLst/>
                <a:uLnTx/>
                <a:uFillTx/>
                <a:latin typeface="Calibri"/>
                <a:ea typeface="+mn-ea"/>
                <a:cs typeface="Calibri"/>
              </a:rPr>
              <a:t>Α</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50" name="object 50"/>
          <p:cNvSpPr txBox="1"/>
          <p:nvPr/>
        </p:nvSpPr>
        <p:spPr>
          <a:xfrm>
            <a:off x="9256521" y="661416"/>
            <a:ext cx="1447165"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srgbClr val="FFFFFF"/>
                </a:solidFill>
                <a:effectLst/>
                <a:uLnTx/>
                <a:uFillTx/>
                <a:latin typeface="Calibri"/>
                <a:ea typeface="+mn-ea"/>
                <a:cs typeface="Calibri"/>
              </a:rPr>
              <a:t>ΠΑ</a:t>
            </a:r>
            <a:r>
              <a:rPr kumimoji="0" sz="1800" b="1" i="0" u="none" strike="noStrike" kern="1200" cap="none" spc="-120" normalizeH="0" baseline="0" noProof="0" dirty="0">
                <a:ln>
                  <a:noFill/>
                </a:ln>
                <a:solidFill>
                  <a:srgbClr val="FFFFFF"/>
                </a:solidFill>
                <a:effectLst/>
                <a:uLnTx/>
                <a:uFillTx/>
                <a:latin typeface="Calibri"/>
                <a:ea typeface="+mn-ea"/>
                <a:cs typeface="Calibri"/>
              </a:rPr>
              <a:t>Ρ</a:t>
            </a:r>
            <a:r>
              <a:rPr kumimoji="0" sz="1800" b="1" i="0" u="none" strike="noStrike" kern="1200" cap="none" spc="-145" normalizeH="0" baseline="0" noProof="0" dirty="0">
                <a:ln>
                  <a:noFill/>
                </a:ln>
                <a:solidFill>
                  <a:srgbClr val="FFFFFF"/>
                </a:solidFill>
                <a:effectLst/>
                <a:uLnTx/>
                <a:uFillTx/>
                <a:latin typeface="Calibri"/>
                <a:ea typeface="+mn-ea"/>
                <a:cs typeface="Calibri"/>
              </a:rPr>
              <a:t>Α</a:t>
            </a:r>
            <a:r>
              <a:rPr kumimoji="0" sz="1800" b="1" i="0" u="none" strike="noStrike" kern="1200" cap="none" spc="0" normalizeH="0" baseline="0" noProof="0" dirty="0">
                <a:ln>
                  <a:noFill/>
                </a:ln>
                <a:solidFill>
                  <a:srgbClr val="FFFFFF"/>
                </a:solidFill>
                <a:effectLst/>
                <a:uLnTx/>
                <a:uFillTx/>
                <a:latin typeface="Calibri"/>
                <a:ea typeface="+mn-ea"/>
                <a:cs typeface="Calibri"/>
              </a:rPr>
              <a:t>ΤΗΡ</a:t>
            </a:r>
            <a:r>
              <a:rPr kumimoji="0" sz="1800" b="1" i="0" u="none" strike="noStrike" kern="1200" cap="none" spc="5" normalizeH="0" baseline="0" noProof="0" dirty="0">
                <a:ln>
                  <a:noFill/>
                </a:ln>
                <a:solidFill>
                  <a:srgbClr val="FFFFFF"/>
                </a:solidFill>
                <a:effectLst/>
                <a:uLnTx/>
                <a:uFillTx/>
                <a:latin typeface="Calibri"/>
                <a:ea typeface="+mn-ea"/>
                <a:cs typeface="Calibri"/>
              </a:rPr>
              <a:t>Η</a:t>
            </a:r>
            <a:r>
              <a:rPr kumimoji="0" sz="1800" b="1" i="0" u="none" strike="noStrike" kern="1200" cap="none" spc="-10" normalizeH="0" baseline="0" noProof="0" dirty="0">
                <a:ln>
                  <a:noFill/>
                </a:ln>
                <a:solidFill>
                  <a:srgbClr val="FFFFFF"/>
                </a:solidFill>
                <a:effectLst/>
                <a:uLnTx/>
                <a:uFillTx/>
                <a:latin typeface="Calibri"/>
                <a:ea typeface="+mn-ea"/>
                <a:cs typeface="Calibri"/>
              </a:rPr>
              <a:t>Σ</a:t>
            </a:r>
            <a:r>
              <a:rPr kumimoji="0" sz="1800" b="1" i="0" u="none" strike="noStrike" kern="1200" cap="none" spc="0" normalizeH="0" baseline="0" noProof="0" dirty="0">
                <a:ln>
                  <a:noFill/>
                </a:ln>
                <a:solidFill>
                  <a:srgbClr val="FFFFFF"/>
                </a:solidFill>
                <a:effectLst/>
                <a:uLnTx/>
                <a:uFillTx/>
                <a:latin typeface="Calibri"/>
                <a:ea typeface="+mn-ea"/>
                <a:cs typeface="Calibri"/>
              </a:rPr>
              <a:t>ΕΙΣ</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51" name="object 51"/>
          <p:cNvSpPr txBox="1"/>
          <p:nvPr/>
        </p:nvSpPr>
        <p:spPr>
          <a:xfrm>
            <a:off x="1483867" y="1301750"/>
            <a:ext cx="1070610"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ΧΥΤ</a:t>
            </a:r>
            <a:r>
              <a:rPr kumimoji="0" sz="1800" b="1" i="0" u="none" strike="noStrike" kern="1200" cap="none" spc="-15" normalizeH="0" baseline="0" noProof="0" dirty="0">
                <a:ln>
                  <a:noFill/>
                </a:ln>
                <a:solidFill>
                  <a:prstClr val="black"/>
                </a:solidFill>
                <a:effectLst/>
                <a:uLnTx/>
                <a:uFillTx/>
                <a:latin typeface="Calibri"/>
                <a:ea typeface="+mn-ea"/>
                <a:cs typeface="Calibri"/>
              </a:rPr>
              <a:t>Ε</a:t>
            </a:r>
            <a:r>
              <a:rPr kumimoji="0" sz="1800" b="1" i="0" u="none" strike="noStrike" kern="1200" cap="none" spc="0" normalizeH="0" baseline="0" noProof="0" dirty="0">
                <a:ln>
                  <a:noFill/>
                </a:ln>
                <a:solidFill>
                  <a:prstClr val="black"/>
                </a:solidFill>
                <a:effectLst/>
                <a:uLnTx/>
                <a:uFillTx/>
                <a:latin typeface="Calibri"/>
                <a:ea typeface="+mn-ea"/>
                <a:cs typeface="Calibri"/>
              </a:rPr>
              <a:t>Α</a:t>
            </a:r>
            <a:r>
              <a:rPr kumimoji="0" sz="1800" b="1" i="0" u="none" strike="noStrike" kern="1200" cap="none" spc="-1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ΔΕΗ</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52" name="object 52"/>
          <p:cNvSpPr txBox="1"/>
          <p:nvPr/>
        </p:nvSpPr>
        <p:spPr>
          <a:xfrm>
            <a:off x="1186688" y="1576069"/>
            <a:ext cx="1665605" cy="956310"/>
          </a:xfrm>
          <a:prstGeom prst="rect">
            <a:avLst/>
          </a:prstGeom>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a:t>
            </a:r>
            <a:r>
              <a:rPr kumimoji="0" sz="1800" b="1" i="0" u="none" strike="noStrike" kern="1200" cap="none" spc="5" normalizeH="0" baseline="0" noProof="0" dirty="0">
                <a:ln>
                  <a:noFill/>
                </a:ln>
                <a:solidFill>
                  <a:prstClr val="black"/>
                </a:solidFill>
                <a:effectLst/>
                <a:uLnTx/>
                <a:uFillTx/>
                <a:latin typeface="Calibri"/>
                <a:ea typeface="+mn-ea"/>
                <a:cs typeface="Calibri"/>
              </a:rPr>
              <a:t>Χ</a:t>
            </a:r>
            <a:r>
              <a:rPr kumimoji="0" sz="1800" b="1" i="0" u="none" strike="noStrike" kern="1200" cap="none" spc="0" normalizeH="0" baseline="0" noProof="0" dirty="0">
                <a:ln>
                  <a:noFill/>
                </a:ln>
                <a:solidFill>
                  <a:prstClr val="black"/>
                </a:solidFill>
                <a:effectLst/>
                <a:uLnTx/>
                <a:uFillTx/>
                <a:latin typeface="Calibri"/>
                <a:ea typeface="+mn-ea"/>
                <a:cs typeface="Calibri"/>
              </a:rPr>
              <a:t>Δ</a:t>
            </a:r>
            <a:r>
              <a:rPr kumimoji="0" sz="1800" b="1" i="0" u="none" strike="noStrike" kern="1200" cap="none" spc="-25" normalizeH="0" baseline="0" noProof="0" dirty="0">
                <a:ln>
                  <a:noFill/>
                </a:ln>
                <a:solidFill>
                  <a:prstClr val="black"/>
                </a:solidFill>
                <a:effectLst/>
                <a:uLnTx/>
                <a:uFillTx/>
                <a:latin typeface="Calibri"/>
                <a:ea typeface="+mn-ea"/>
                <a:cs typeface="Calibri"/>
              </a:rPr>
              <a:t>Β</a:t>
            </a:r>
            <a:r>
              <a:rPr kumimoji="0" sz="1800" b="1" i="0" u="none" strike="noStrike" kern="1200" cap="none" spc="0" normalizeH="0" baseline="0" noProof="0" dirty="0">
                <a:ln>
                  <a:noFill/>
                </a:ln>
                <a:solidFill>
                  <a:prstClr val="black"/>
                </a:solidFill>
                <a:effectLst/>
                <a:uLnTx/>
                <a:uFillTx/>
                <a:latin typeface="Calibri"/>
                <a:ea typeface="+mn-ea"/>
                <a:cs typeface="Calibri"/>
              </a:rPr>
              <a:t>Α*</a:t>
            </a:r>
            <a:r>
              <a:rPr kumimoji="0" sz="1800" b="1" i="0" u="none" strike="noStrike" kern="1200" cap="none" spc="-1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ΚΑ</a:t>
            </a:r>
            <a:r>
              <a:rPr kumimoji="0" sz="1800" b="1" i="0" u="none" strike="noStrike" kern="1200" cap="none" spc="-120" normalizeH="0" baseline="0" noProof="0" dirty="0">
                <a:ln>
                  <a:noFill/>
                </a:ln>
                <a:solidFill>
                  <a:prstClr val="black"/>
                </a:solidFill>
                <a:effectLst/>
                <a:uLnTx/>
                <a:uFillTx/>
                <a:latin typeface="Calibri"/>
                <a:ea typeface="+mn-ea"/>
                <a:cs typeface="Calibri"/>
              </a:rPr>
              <a:t>Ρ</a:t>
            </a:r>
            <a:r>
              <a:rPr kumimoji="0" sz="1800" b="1" i="0" u="none" strike="noStrike" kern="1200" cap="none" spc="0" normalizeH="0" baseline="0" noProof="0" dirty="0">
                <a:ln>
                  <a:noFill/>
                </a:ln>
                <a:solidFill>
                  <a:prstClr val="black"/>
                </a:solidFill>
                <a:effectLst/>
                <a:uLnTx/>
                <a:uFillTx/>
                <a:latin typeface="Calibri"/>
                <a:ea typeface="+mn-ea"/>
                <a:cs typeface="Calibri"/>
              </a:rPr>
              <a:t>ΔΙΑΣ)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a:t>
            </a:r>
            <a:r>
              <a:rPr kumimoji="0" sz="1400" b="1" i="0" u="none" strike="noStrike" kern="1200" cap="none" spc="-10" normalizeH="0" baseline="0" noProof="0" dirty="0">
                <a:ln>
                  <a:noFill/>
                </a:ln>
                <a:solidFill>
                  <a:prstClr val="black"/>
                </a:solidFill>
                <a:effectLst/>
                <a:uLnTx/>
                <a:uFillTx/>
                <a:latin typeface="Calibri"/>
                <a:ea typeface="+mn-ea"/>
                <a:cs typeface="Calibri"/>
              </a:rPr>
              <a:t>Χ</a:t>
            </a:r>
            <a:r>
              <a:rPr kumimoji="0" sz="1400" b="1" i="0" u="none" strike="noStrike" kern="1200" cap="none" spc="0" normalizeH="0" baseline="0" noProof="0" dirty="0">
                <a:ln>
                  <a:noFill/>
                </a:ln>
                <a:solidFill>
                  <a:prstClr val="black"/>
                </a:solidFill>
                <a:effectLst/>
                <a:uLnTx/>
                <a:uFillTx/>
                <a:latin typeface="Calibri"/>
                <a:ea typeface="+mn-ea"/>
                <a:cs typeface="Calibri"/>
              </a:rPr>
              <a:t>ώρος</a:t>
            </a:r>
            <a:r>
              <a:rPr kumimoji="0" sz="1400" b="1" i="0" u="none" strike="noStrike" kern="1200" cap="none" spc="-15" normalizeH="0" baseline="0" noProof="0" dirty="0">
                <a:ln>
                  <a:noFill/>
                </a:ln>
                <a:solidFill>
                  <a:prstClr val="black"/>
                </a:solidFill>
                <a:effectLst/>
                <a:uLnTx/>
                <a:uFillTx/>
                <a:latin typeface="Calibri"/>
                <a:ea typeface="+mn-ea"/>
                <a:cs typeface="Calibri"/>
              </a:rPr>
              <a:t> </a:t>
            </a:r>
            <a:r>
              <a:rPr kumimoji="0" sz="1400" b="1" i="0" u="none" strike="noStrike" kern="1200" cap="none" spc="0" normalizeH="0" baseline="0" noProof="0" dirty="0">
                <a:ln>
                  <a:noFill/>
                </a:ln>
                <a:solidFill>
                  <a:prstClr val="black"/>
                </a:solidFill>
                <a:effectLst/>
                <a:uLnTx/>
                <a:uFillTx/>
                <a:latin typeface="Calibri"/>
                <a:ea typeface="+mn-ea"/>
                <a:cs typeface="Calibri"/>
              </a:rPr>
              <a:t>Δ</a:t>
            </a:r>
            <a:r>
              <a:rPr kumimoji="0" sz="1400" b="1" i="0" u="none" strike="noStrike" kern="1200" cap="none" spc="-10" normalizeH="0" baseline="0" noProof="0" dirty="0">
                <a:ln>
                  <a:noFill/>
                </a:ln>
                <a:solidFill>
                  <a:prstClr val="black"/>
                </a:solidFill>
                <a:effectLst/>
                <a:uLnTx/>
                <a:uFillTx/>
                <a:latin typeface="Calibri"/>
                <a:ea typeface="+mn-ea"/>
                <a:cs typeface="Calibri"/>
              </a:rPr>
              <a:t>ι</a:t>
            </a:r>
            <a:r>
              <a:rPr kumimoji="0" sz="1400" b="1" i="0" u="none" strike="noStrike" kern="1200" cap="none" spc="0" normalizeH="0" baseline="0" noProof="0" dirty="0">
                <a:ln>
                  <a:noFill/>
                </a:ln>
                <a:solidFill>
                  <a:prstClr val="black"/>
                </a:solidFill>
                <a:effectLst/>
                <a:uLnTx/>
                <a:uFillTx/>
                <a:latin typeface="Calibri"/>
                <a:ea typeface="+mn-ea"/>
                <a:cs typeface="Calibri"/>
              </a:rPr>
              <a:t>α</a:t>
            </a:r>
            <a:r>
              <a:rPr kumimoji="0" sz="1400" b="1" i="0" u="none" strike="noStrike" kern="1200" cap="none" spc="-15" normalizeH="0" baseline="0" noProof="0" dirty="0">
                <a:ln>
                  <a:noFill/>
                </a:ln>
                <a:solidFill>
                  <a:prstClr val="black"/>
                </a:solidFill>
                <a:effectLst/>
                <a:uLnTx/>
                <a:uFillTx/>
                <a:latin typeface="Calibri"/>
                <a:ea typeface="+mn-ea"/>
                <a:cs typeface="Calibri"/>
              </a:rPr>
              <a:t>χ</a:t>
            </a:r>
            <a:r>
              <a:rPr kumimoji="0" sz="1400" b="1" i="0" u="none" strike="noStrike" kern="1200" cap="none" spc="0" normalizeH="0" baseline="0" noProof="0" dirty="0">
                <a:ln>
                  <a:noFill/>
                </a:ln>
                <a:solidFill>
                  <a:prstClr val="black"/>
                </a:solidFill>
                <a:effectLst/>
                <a:uLnTx/>
                <a:uFillTx/>
                <a:latin typeface="Calibri"/>
                <a:ea typeface="+mn-ea"/>
                <a:cs typeface="Calibri"/>
              </a:rPr>
              <a:t>ε</a:t>
            </a:r>
            <a:r>
              <a:rPr kumimoji="0" sz="1400" b="1" i="0" u="none" strike="noStrike" kern="1200" cap="none" spc="-10" normalizeH="0" baseline="0" noProof="0" dirty="0">
                <a:ln>
                  <a:noFill/>
                </a:ln>
                <a:solidFill>
                  <a:prstClr val="black"/>
                </a:solidFill>
                <a:effectLst/>
                <a:uLnTx/>
                <a:uFillTx/>
                <a:latin typeface="Calibri"/>
                <a:ea typeface="+mn-ea"/>
                <a:cs typeface="Calibri"/>
              </a:rPr>
              <a:t>ί</a:t>
            </a:r>
            <a:r>
              <a:rPr kumimoji="0" sz="1400" b="1" i="0" u="none" strike="noStrike" kern="1200" cap="none" spc="0" normalizeH="0" baseline="0" noProof="0" dirty="0">
                <a:ln>
                  <a:noFill/>
                </a:ln>
                <a:solidFill>
                  <a:prstClr val="black"/>
                </a:solidFill>
                <a:effectLst/>
                <a:uLnTx/>
                <a:uFillTx/>
                <a:latin typeface="Calibri"/>
                <a:ea typeface="+mn-ea"/>
                <a:cs typeface="Calibri"/>
              </a:rPr>
              <a:t>ρ</a:t>
            </a:r>
            <a:r>
              <a:rPr kumimoji="0" sz="1400" b="1" i="0" u="none" strike="noStrike" kern="1200" cap="none" spc="-10" normalizeH="0" baseline="0" noProof="0" dirty="0">
                <a:ln>
                  <a:noFill/>
                </a:ln>
                <a:solidFill>
                  <a:prstClr val="black"/>
                </a:solidFill>
                <a:effectLst/>
                <a:uLnTx/>
                <a:uFillTx/>
                <a:latin typeface="Calibri"/>
                <a:ea typeface="+mn-ea"/>
                <a:cs typeface="Calibri"/>
              </a:rPr>
              <a:t>ι</a:t>
            </a:r>
            <a:r>
              <a:rPr kumimoji="0" sz="1400" b="1" i="0" u="none" strike="noStrike" kern="1200" cap="none" spc="0" normalizeH="0" baseline="0" noProof="0" dirty="0">
                <a:ln>
                  <a:noFill/>
                </a:ln>
                <a:solidFill>
                  <a:prstClr val="black"/>
                </a:solidFill>
                <a:effectLst/>
                <a:uLnTx/>
                <a:uFillTx/>
                <a:latin typeface="Calibri"/>
                <a:ea typeface="+mn-ea"/>
                <a:cs typeface="Calibri"/>
              </a:rPr>
              <a:t>σης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04800" marR="297180" lvl="0" indent="0" algn="ctr" defTabSz="914400" rtl="0" eaLnBrk="1" fontAlgn="auto" latinLnBrk="0" hangingPunct="1">
              <a:lnSpc>
                <a:spcPct val="100000"/>
              </a:lnSpc>
              <a:spcBef>
                <a:spcPts val="25"/>
              </a:spcBef>
              <a:spcAft>
                <a:spcPts val="0"/>
              </a:spcAft>
              <a:buClrTx/>
              <a:buSzTx/>
              <a:buFontTx/>
              <a:buNone/>
              <a:tabLst/>
              <a:defRPr/>
            </a:pPr>
            <a:r>
              <a:rPr kumimoji="0" sz="1400" b="1" i="0" u="none" strike="noStrike" kern="1200" cap="none" spc="0" normalizeH="0" baseline="0" noProof="0" dirty="0">
                <a:ln>
                  <a:noFill/>
                </a:ln>
                <a:solidFill>
                  <a:prstClr val="black"/>
                </a:solidFill>
                <a:effectLst/>
                <a:uLnTx/>
                <a:uFillTx/>
                <a:latin typeface="Calibri"/>
                <a:ea typeface="+mn-ea"/>
                <a:cs typeface="Calibri"/>
              </a:rPr>
              <a:t>Β</a:t>
            </a:r>
            <a:r>
              <a:rPr kumimoji="0" sz="1400" b="1" i="0" u="none" strike="noStrike" kern="1200" cap="none" spc="-10" normalizeH="0" baseline="0" noProof="0" dirty="0">
                <a:ln>
                  <a:noFill/>
                </a:ln>
                <a:solidFill>
                  <a:prstClr val="black"/>
                </a:solidFill>
                <a:effectLst/>
                <a:uLnTx/>
                <a:uFillTx/>
                <a:latin typeface="Calibri"/>
                <a:ea typeface="+mn-ea"/>
                <a:cs typeface="Calibri"/>
              </a:rPr>
              <a:t>ι</a:t>
            </a:r>
            <a:r>
              <a:rPr kumimoji="0" sz="1400" b="1" i="0" u="none" strike="noStrike" kern="1200" cap="none" spc="0" normalizeH="0" baseline="0" noProof="0" dirty="0">
                <a:ln>
                  <a:noFill/>
                </a:ln>
                <a:solidFill>
                  <a:prstClr val="black"/>
                </a:solidFill>
                <a:effectLst/>
                <a:uLnTx/>
                <a:uFillTx/>
                <a:latin typeface="Calibri"/>
                <a:ea typeface="+mn-ea"/>
                <a:cs typeface="Calibri"/>
              </a:rPr>
              <a:t>ομ</a:t>
            </a:r>
            <a:r>
              <a:rPr kumimoji="0" sz="1400" b="1" i="0" u="none" strike="noStrike" kern="1200" cap="none" spc="5" normalizeH="0" baseline="0" noProof="0" dirty="0">
                <a:ln>
                  <a:noFill/>
                </a:ln>
                <a:solidFill>
                  <a:prstClr val="black"/>
                </a:solidFill>
                <a:effectLst/>
                <a:uLnTx/>
                <a:uFillTx/>
                <a:latin typeface="Calibri"/>
                <a:ea typeface="+mn-ea"/>
                <a:cs typeface="Calibri"/>
              </a:rPr>
              <a:t>η</a:t>
            </a:r>
            <a:r>
              <a:rPr kumimoji="0" sz="1400" b="1" i="0" u="none" strike="noStrike" kern="1200" cap="none" spc="-25" normalizeH="0" baseline="0" noProof="0" dirty="0">
                <a:ln>
                  <a:noFill/>
                </a:ln>
                <a:solidFill>
                  <a:prstClr val="black"/>
                </a:solidFill>
                <a:effectLst/>
                <a:uLnTx/>
                <a:uFillTx/>
                <a:latin typeface="Calibri"/>
                <a:ea typeface="+mn-ea"/>
                <a:cs typeface="Calibri"/>
              </a:rPr>
              <a:t>χ</a:t>
            </a:r>
            <a:r>
              <a:rPr kumimoji="0" sz="1400" b="1" i="0" u="none" strike="noStrike" kern="1200" cap="none" spc="0" normalizeH="0" baseline="0" noProof="0" dirty="0">
                <a:ln>
                  <a:noFill/>
                </a:ln>
                <a:solidFill>
                  <a:prstClr val="black"/>
                </a:solidFill>
                <a:effectLst/>
                <a:uLnTx/>
                <a:uFillTx/>
                <a:latin typeface="Calibri"/>
                <a:ea typeface="+mn-ea"/>
                <a:cs typeface="Calibri"/>
              </a:rPr>
              <a:t>αν</a:t>
            </a:r>
            <a:r>
              <a:rPr kumimoji="0" sz="1400" b="1" i="0" u="none" strike="noStrike" kern="1200" cap="none" spc="-10" normalizeH="0" baseline="0" noProof="0" dirty="0">
                <a:ln>
                  <a:noFill/>
                </a:ln>
                <a:solidFill>
                  <a:prstClr val="black"/>
                </a:solidFill>
                <a:effectLst/>
                <a:uLnTx/>
                <a:uFillTx/>
                <a:latin typeface="Calibri"/>
                <a:ea typeface="+mn-ea"/>
                <a:cs typeface="Calibri"/>
              </a:rPr>
              <a:t>ι</a:t>
            </a:r>
            <a:r>
              <a:rPr kumimoji="0" sz="1400" b="1" i="0" u="none" strike="noStrike" kern="1200" cap="none" spc="-30" normalizeH="0" baseline="0" noProof="0" dirty="0">
                <a:ln>
                  <a:noFill/>
                </a:ln>
                <a:solidFill>
                  <a:prstClr val="black"/>
                </a:solidFill>
                <a:effectLst/>
                <a:uLnTx/>
                <a:uFillTx/>
                <a:latin typeface="Calibri"/>
                <a:ea typeface="+mn-ea"/>
                <a:cs typeface="Calibri"/>
              </a:rPr>
              <a:t>κ</a:t>
            </a:r>
            <a:r>
              <a:rPr kumimoji="0" sz="1400" b="1" i="0" u="none" strike="noStrike" kern="1200" cap="none" spc="-15" normalizeH="0" baseline="0" noProof="0" dirty="0">
                <a:ln>
                  <a:noFill/>
                </a:ln>
                <a:solidFill>
                  <a:prstClr val="black"/>
                </a:solidFill>
                <a:effectLst/>
                <a:uLnTx/>
                <a:uFillTx/>
                <a:latin typeface="Calibri"/>
                <a:ea typeface="+mn-ea"/>
                <a:cs typeface="Calibri"/>
              </a:rPr>
              <a:t>ώ</a:t>
            </a:r>
            <a:r>
              <a:rPr kumimoji="0" sz="1400" b="1" i="0" u="none" strike="noStrike" kern="1200" cap="none" spc="0" normalizeH="0" baseline="0" noProof="0" dirty="0">
                <a:ln>
                  <a:noFill/>
                </a:ln>
                <a:solidFill>
                  <a:prstClr val="black"/>
                </a:solidFill>
                <a:effectLst/>
                <a:uLnTx/>
                <a:uFillTx/>
                <a:latin typeface="Calibri"/>
                <a:ea typeface="+mn-ea"/>
                <a:cs typeface="Calibri"/>
              </a:rPr>
              <a:t>ν Απο</a:t>
            </a:r>
            <a:r>
              <a:rPr kumimoji="0" sz="1400" b="1" i="0" u="none" strike="noStrike" kern="1200" cap="none" spc="-10" normalizeH="0" baseline="0" noProof="0" dirty="0">
                <a:ln>
                  <a:noFill/>
                </a:ln>
                <a:solidFill>
                  <a:prstClr val="black"/>
                </a:solidFill>
                <a:effectLst/>
                <a:uLnTx/>
                <a:uFillTx/>
                <a:latin typeface="Calibri"/>
                <a:ea typeface="+mn-ea"/>
                <a:cs typeface="Calibri"/>
              </a:rPr>
              <a:t>β</a:t>
            </a:r>
            <a:r>
              <a:rPr kumimoji="0" sz="1400" b="1" i="0" u="none" strike="noStrike" kern="1200" cap="none" spc="0" normalizeH="0" baseline="0" noProof="0" dirty="0">
                <a:ln>
                  <a:noFill/>
                </a:ln>
                <a:solidFill>
                  <a:prstClr val="black"/>
                </a:solidFill>
                <a:effectLst/>
                <a:uLnTx/>
                <a:uFillTx/>
                <a:latin typeface="Calibri"/>
                <a:ea typeface="+mn-ea"/>
                <a:cs typeface="Calibri"/>
              </a:rPr>
              <a:t>λ</a:t>
            </a:r>
            <a:r>
              <a:rPr kumimoji="0" sz="1400" b="1" i="0" u="none" strike="noStrike" kern="1200" cap="none" spc="-10" normalizeH="0" baseline="0" noProof="0" dirty="0">
                <a:ln>
                  <a:noFill/>
                </a:ln>
                <a:solidFill>
                  <a:prstClr val="black"/>
                </a:solidFill>
                <a:effectLst/>
                <a:uLnTx/>
                <a:uFillTx/>
                <a:latin typeface="Calibri"/>
                <a:ea typeface="+mn-ea"/>
                <a:cs typeface="Calibri"/>
              </a:rPr>
              <a:t>ή</a:t>
            </a:r>
            <a:r>
              <a:rPr kumimoji="0" sz="1400" b="1" i="0" u="none" strike="noStrike" kern="1200" cap="none" spc="-15" normalizeH="0" baseline="0" noProof="0" dirty="0">
                <a:ln>
                  <a:noFill/>
                </a:ln>
                <a:solidFill>
                  <a:prstClr val="black"/>
                </a:solidFill>
                <a:effectLst/>
                <a:uLnTx/>
                <a:uFillTx/>
                <a:latin typeface="Calibri"/>
                <a:ea typeface="+mn-ea"/>
                <a:cs typeface="Calibri"/>
              </a:rPr>
              <a:t>τω</a:t>
            </a:r>
            <a:r>
              <a:rPr kumimoji="0" sz="1400" b="1" i="0" u="none" strike="noStrike" kern="1200" cap="none" spc="0" normalizeH="0" baseline="0" noProof="0" dirty="0">
                <a:ln>
                  <a:noFill/>
                </a:ln>
                <a:solidFill>
                  <a:prstClr val="black"/>
                </a:solidFill>
                <a:effectLst/>
                <a:uLnTx/>
                <a:uFillTx/>
                <a:latin typeface="Calibri"/>
                <a:ea typeface="+mn-ea"/>
                <a:cs typeface="Calibri"/>
              </a:rPr>
              <a:t>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53" name="object 53"/>
          <p:cNvSpPr txBox="1"/>
          <p:nvPr/>
        </p:nvSpPr>
        <p:spPr>
          <a:xfrm>
            <a:off x="3593084" y="1301750"/>
            <a:ext cx="839469"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ΔΕΗ</a:t>
            </a:r>
            <a:r>
              <a:rPr kumimoji="0" sz="1800" b="1" i="0" u="none" strike="noStrike" kern="1200" cap="none" spc="5"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Α</a:t>
            </a:r>
            <a:r>
              <a:rPr kumimoji="0" sz="1800" b="1" i="0" u="none" strike="noStrike" kern="1200" cap="none" spc="0" normalizeH="0" baseline="0" noProof="0" dirty="0">
                <a:ln>
                  <a:noFill/>
                </a:ln>
                <a:solidFill>
                  <a:prstClr val="black"/>
                </a:solidFill>
                <a:effectLst/>
                <a:uLnTx/>
                <a:uFillTx/>
                <a:latin typeface="Calibri"/>
                <a:ea typeface="+mn-ea"/>
                <a:cs typeface="Calibri"/>
              </a:rPr>
              <a:t>.Ε.</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54" name="object 54"/>
          <p:cNvSpPr txBox="1"/>
          <p:nvPr/>
        </p:nvSpPr>
        <p:spPr>
          <a:xfrm>
            <a:off x="5167376" y="1301750"/>
            <a:ext cx="1677035" cy="1017269"/>
          </a:xfrm>
          <a:prstGeom prst="rect">
            <a:avLst/>
          </a:prstGeom>
        </p:spPr>
        <p:txBody>
          <a:bodyPr vert="horz" wrap="square" lIns="0" tIns="0" rIns="0" bIns="0" rtlCol="0">
            <a:spAutoFit/>
          </a:bodyPr>
          <a:lstStyle/>
          <a:p>
            <a:pPr marL="12700" marR="5080" lvl="0" indent="0" algn="ctr" defTabSz="914400" rtl="0" eaLnBrk="1" fontAlgn="auto" latinLnBrk="0" hangingPunct="1">
              <a:lnSpc>
                <a:spcPct val="100299"/>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Λ</a:t>
            </a:r>
            <a:r>
              <a:rPr kumimoji="0" sz="1800" b="1" i="0" u="none" strike="noStrike" kern="1200" cap="none" spc="-25" normalizeH="0" baseline="0" noProof="0" dirty="0">
                <a:ln>
                  <a:noFill/>
                </a:ln>
                <a:solidFill>
                  <a:prstClr val="black"/>
                </a:solidFill>
                <a:effectLst/>
                <a:uLnTx/>
                <a:uFillTx/>
                <a:latin typeface="Calibri"/>
                <a:ea typeface="+mn-ea"/>
                <a:cs typeface="Calibri"/>
              </a:rPr>
              <a:t>ι</a:t>
            </a:r>
            <a:r>
              <a:rPr kumimoji="0" sz="1800" b="1" i="0" u="none" strike="noStrike" kern="1200" cap="none" spc="5" normalizeH="0" baseline="0" noProof="0" dirty="0">
                <a:ln>
                  <a:noFill/>
                </a:ln>
                <a:solidFill>
                  <a:prstClr val="black"/>
                </a:solidFill>
                <a:effectLst/>
                <a:uLnTx/>
                <a:uFillTx/>
                <a:latin typeface="Calibri"/>
                <a:ea typeface="+mn-ea"/>
                <a:cs typeface="Calibri"/>
              </a:rPr>
              <a:t>γ</a:t>
            </a:r>
            <a:r>
              <a:rPr kumimoji="0" sz="1800" b="1" i="0" u="none" strike="noStrike" kern="1200" cap="none" spc="0" normalizeH="0" baseline="0" noProof="0" dirty="0">
                <a:ln>
                  <a:noFill/>
                </a:ln>
                <a:solidFill>
                  <a:prstClr val="black"/>
                </a:solidFill>
                <a:effectLst/>
                <a:uLnTx/>
                <a:uFillTx/>
                <a:latin typeface="Calibri"/>
                <a:ea typeface="+mn-ea"/>
                <a:cs typeface="Calibri"/>
              </a:rPr>
              <a:t>ν</a:t>
            </a:r>
            <a:r>
              <a:rPr kumimoji="0" sz="1800" b="1" i="0" u="none" strike="noStrike" kern="1200" cap="none" spc="-20" normalizeH="0" baseline="0" noProof="0" dirty="0">
                <a:ln>
                  <a:noFill/>
                </a:ln>
                <a:solidFill>
                  <a:prstClr val="black"/>
                </a:solidFill>
                <a:effectLst/>
                <a:uLnTx/>
                <a:uFillTx/>
                <a:latin typeface="Calibri"/>
                <a:ea typeface="+mn-ea"/>
                <a:cs typeface="Calibri"/>
              </a:rPr>
              <a:t>ι</a:t>
            </a:r>
            <a:r>
              <a:rPr kumimoji="0" sz="1800" b="1" i="0" u="none" strike="noStrike" kern="1200" cap="none" spc="0" normalizeH="0" baseline="0" noProof="0" dirty="0">
                <a:ln>
                  <a:noFill/>
                </a:ln>
                <a:solidFill>
                  <a:prstClr val="black"/>
                </a:solidFill>
                <a:effectLst/>
                <a:uLnTx/>
                <a:uFillTx/>
                <a:latin typeface="Calibri"/>
                <a:ea typeface="+mn-ea"/>
                <a:cs typeface="Calibri"/>
              </a:rPr>
              <a:t>τι</a:t>
            </a:r>
            <a:r>
              <a:rPr kumimoji="0" sz="1800" b="1" i="0" u="none" strike="noStrike" kern="1200" cap="none" spc="-50" normalizeH="0" baseline="0" noProof="0" dirty="0">
                <a:ln>
                  <a:noFill/>
                </a:ln>
                <a:solidFill>
                  <a:prstClr val="black"/>
                </a:solidFill>
                <a:effectLst/>
                <a:uLnTx/>
                <a:uFillTx/>
                <a:latin typeface="Calibri"/>
                <a:ea typeface="+mn-ea"/>
                <a:cs typeface="Calibri"/>
              </a:rPr>
              <a:t>κ</a:t>
            </a:r>
            <a:r>
              <a:rPr kumimoji="0" sz="1800" b="1" i="0" u="none" strike="noStrike" kern="1200" cap="none" spc="0" normalizeH="0" baseline="0" noProof="0" dirty="0">
                <a:ln>
                  <a:noFill/>
                </a:ln>
                <a:solidFill>
                  <a:prstClr val="black"/>
                </a:solidFill>
                <a:effectLst/>
                <a:uLnTx/>
                <a:uFillTx/>
                <a:latin typeface="Calibri"/>
                <a:ea typeface="+mn-ea"/>
                <a:cs typeface="Calibri"/>
              </a:rPr>
              <a:t>ό</a:t>
            </a:r>
            <a:r>
              <a:rPr kumimoji="0" sz="1800" b="1" i="0" u="none" strike="noStrike" kern="1200" cap="none" spc="-2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Κέ</a:t>
            </a:r>
            <a:r>
              <a:rPr kumimoji="0" sz="1800" b="1" i="0" u="none" strike="noStrike" kern="1200" cap="none" spc="15" normalizeH="0" baseline="0" noProof="0" dirty="0">
                <a:ln>
                  <a:noFill/>
                </a:ln>
                <a:solidFill>
                  <a:prstClr val="black"/>
                </a:solidFill>
                <a:effectLst/>
                <a:uLnTx/>
                <a:uFillTx/>
                <a:latin typeface="Calibri"/>
                <a:ea typeface="+mn-ea"/>
                <a:cs typeface="Calibri"/>
              </a:rPr>
              <a:t>ν</a:t>
            </a:r>
            <a:r>
              <a:rPr kumimoji="0" sz="1800" b="1" i="0" u="none" strike="noStrike" kern="1200" cap="none" spc="-15" normalizeH="0" baseline="0" noProof="0" dirty="0">
                <a:ln>
                  <a:noFill/>
                </a:ln>
                <a:solidFill>
                  <a:prstClr val="black"/>
                </a:solidFill>
                <a:effectLst/>
                <a:uLnTx/>
                <a:uFillTx/>
                <a:latin typeface="Calibri"/>
                <a:ea typeface="+mn-ea"/>
                <a:cs typeface="Calibri"/>
              </a:rPr>
              <a:t>τ</a:t>
            </a:r>
            <a:r>
              <a:rPr kumimoji="0" sz="1800" b="1" i="0" u="none" strike="noStrike" kern="1200" cap="none" spc="0" normalizeH="0" baseline="0" noProof="0" dirty="0">
                <a:ln>
                  <a:noFill/>
                </a:ln>
                <a:solidFill>
                  <a:prstClr val="black"/>
                </a:solidFill>
                <a:effectLst/>
                <a:uLnTx/>
                <a:uFillTx/>
                <a:latin typeface="Calibri"/>
                <a:ea typeface="+mn-ea"/>
                <a:cs typeface="Calibri"/>
              </a:rPr>
              <a:t>ρο Δυτ. Μα</a:t>
            </a:r>
            <a:r>
              <a:rPr kumimoji="0" sz="1800" b="1" i="0" u="none" strike="noStrike" kern="1200" cap="none" spc="-20" normalizeH="0" baseline="0" noProof="0" dirty="0">
                <a:ln>
                  <a:noFill/>
                </a:ln>
                <a:solidFill>
                  <a:prstClr val="black"/>
                </a:solidFill>
                <a:effectLst/>
                <a:uLnTx/>
                <a:uFillTx/>
                <a:latin typeface="Calibri"/>
                <a:ea typeface="+mn-ea"/>
                <a:cs typeface="Calibri"/>
              </a:rPr>
              <a:t>κε</a:t>
            </a:r>
            <a:r>
              <a:rPr kumimoji="0" sz="1800" b="1" i="0" u="none" strike="noStrike" kern="1200" cap="none" spc="0" normalizeH="0" baseline="0" noProof="0" dirty="0">
                <a:ln>
                  <a:noFill/>
                </a:ln>
                <a:solidFill>
                  <a:prstClr val="black"/>
                </a:solidFill>
                <a:effectLst/>
                <a:uLnTx/>
                <a:uFillTx/>
                <a:latin typeface="Calibri"/>
                <a:ea typeface="+mn-ea"/>
                <a:cs typeface="Calibri"/>
              </a:rPr>
              <a:t>δο</a:t>
            </a:r>
            <a:r>
              <a:rPr kumimoji="0" sz="1800" b="1" i="0" u="none" strike="noStrike" kern="1200" cap="none" spc="5" normalizeH="0" baseline="0" noProof="0" dirty="0">
                <a:ln>
                  <a:noFill/>
                </a:ln>
                <a:solidFill>
                  <a:prstClr val="black"/>
                </a:solidFill>
                <a:effectLst/>
                <a:uLnTx/>
                <a:uFillTx/>
                <a:latin typeface="Calibri"/>
                <a:ea typeface="+mn-ea"/>
                <a:cs typeface="Calibri"/>
              </a:rPr>
              <a:t>ν</a:t>
            </a:r>
            <a:r>
              <a:rPr kumimoji="0" sz="1800" b="1" i="0" u="none" strike="noStrike" kern="1200" cap="none" spc="0" normalizeH="0" baseline="0" noProof="0" dirty="0">
                <a:ln>
                  <a:noFill/>
                </a:ln>
                <a:solidFill>
                  <a:prstClr val="black"/>
                </a:solidFill>
                <a:effectLst/>
                <a:uLnTx/>
                <a:uFillTx/>
                <a:latin typeface="Calibri"/>
                <a:ea typeface="+mn-ea"/>
                <a:cs typeface="Calibri"/>
              </a:rPr>
              <a:t>ίας </a:t>
            </a:r>
            <a:r>
              <a:rPr kumimoji="0" sz="1600" b="1" i="0" u="none" strike="noStrike" kern="1200" cap="none" spc="-15" normalizeH="0" baseline="0" noProof="0" dirty="0">
                <a:ln>
                  <a:noFill/>
                </a:ln>
                <a:solidFill>
                  <a:prstClr val="black"/>
                </a:solidFill>
                <a:effectLst/>
                <a:uLnTx/>
                <a:uFillTx/>
                <a:latin typeface="Calibri"/>
                <a:ea typeface="+mn-ea"/>
                <a:cs typeface="Calibri"/>
              </a:rPr>
              <a:t>23</a:t>
            </a:r>
            <a:r>
              <a:rPr kumimoji="0" sz="1600" b="1" i="0" u="none" strike="noStrike" kern="1200" cap="none" spc="-10" normalizeH="0" baseline="0" noProof="0" dirty="0">
                <a:ln>
                  <a:noFill/>
                </a:ln>
                <a:solidFill>
                  <a:prstClr val="black"/>
                </a:solidFill>
                <a:effectLst/>
                <a:uLnTx/>
                <a:uFillTx/>
                <a:latin typeface="Calibri"/>
                <a:ea typeface="+mn-ea"/>
                <a:cs typeface="Calibri"/>
              </a:rPr>
              <a:t>ο</a:t>
            </a:r>
            <a:r>
              <a:rPr kumimoji="0" sz="1600" b="1" i="0" u="none" strike="noStrike" kern="1200" cap="none" spc="10" normalizeH="0" baseline="0" noProof="0" dirty="0">
                <a:ln>
                  <a:noFill/>
                </a:ln>
                <a:solidFill>
                  <a:prstClr val="black"/>
                </a:solidFill>
                <a:effectLst/>
                <a:uLnTx/>
                <a:uFillTx/>
                <a:latin typeface="Calibri"/>
                <a:ea typeface="+mn-ea"/>
                <a:cs typeface="Calibri"/>
              </a:rPr>
              <a:t> </a:t>
            </a:r>
            <a:r>
              <a:rPr kumimoji="0" sz="1600" b="1" i="0" u="none" strike="noStrike" kern="1200" cap="none" spc="-35" normalizeH="0" baseline="0" noProof="0" dirty="0">
                <a:ln>
                  <a:noFill/>
                </a:ln>
                <a:solidFill>
                  <a:prstClr val="black"/>
                </a:solidFill>
                <a:effectLst/>
                <a:uLnTx/>
                <a:uFillTx/>
                <a:latin typeface="Calibri"/>
                <a:ea typeface="+mn-ea"/>
                <a:cs typeface="Calibri"/>
              </a:rPr>
              <a:t>χ</a:t>
            </a:r>
            <a:r>
              <a:rPr kumimoji="0" sz="1600" b="1" i="0" u="none" strike="noStrike" kern="1200" cap="none" spc="-10" normalizeH="0" baseline="0" noProof="0" dirty="0">
                <a:ln>
                  <a:noFill/>
                </a:ln>
                <a:solidFill>
                  <a:prstClr val="black"/>
                </a:solidFill>
                <a:effectLst/>
                <a:uLnTx/>
                <a:uFillTx/>
                <a:latin typeface="Calibri"/>
                <a:ea typeface="+mn-ea"/>
                <a:cs typeface="Calibri"/>
              </a:rPr>
              <a:t>λμ.</a:t>
            </a:r>
            <a:r>
              <a:rPr kumimoji="0" sz="1600" b="1" i="0" u="none" strike="noStrike" kern="1200" cap="none" spc="0" normalizeH="0" baseline="0" noProof="0" dirty="0">
                <a:ln>
                  <a:noFill/>
                </a:ln>
                <a:solidFill>
                  <a:prstClr val="black"/>
                </a:solidFill>
                <a:effectLst/>
                <a:uLnTx/>
                <a:uFillTx/>
                <a:latin typeface="Calibri"/>
                <a:ea typeface="+mn-ea"/>
                <a:cs typeface="Calibri"/>
              </a:rPr>
              <a:t> </a:t>
            </a:r>
            <a:r>
              <a:rPr kumimoji="0" sz="1600" b="1" i="0" u="none" strike="noStrike" kern="1200" cap="none" spc="-60" normalizeH="0" baseline="0" noProof="0" dirty="0">
                <a:ln>
                  <a:noFill/>
                </a:ln>
                <a:solidFill>
                  <a:prstClr val="black"/>
                </a:solidFill>
                <a:effectLst/>
                <a:uLnTx/>
                <a:uFillTx/>
                <a:latin typeface="Calibri"/>
                <a:ea typeface="+mn-ea"/>
                <a:cs typeface="Calibri"/>
              </a:rPr>
              <a:t>Κ</a:t>
            </a:r>
            <a:r>
              <a:rPr kumimoji="0" sz="1600" b="1" i="0" u="none" strike="noStrike" kern="1200" cap="none" spc="-10" normalizeH="0" baseline="0" noProof="0" dirty="0">
                <a:ln>
                  <a:noFill/>
                </a:ln>
                <a:solidFill>
                  <a:prstClr val="black"/>
                </a:solidFill>
                <a:effectLst/>
                <a:uLnTx/>
                <a:uFillTx/>
                <a:latin typeface="Calibri"/>
                <a:ea typeface="+mn-ea"/>
                <a:cs typeface="Calibri"/>
              </a:rPr>
              <a:t>ο</a:t>
            </a:r>
            <a:r>
              <a:rPr kumimoji="0" sz="1600" b="1" i="0" u="none" strike="noStrike" kern="1200" cap="none" spc="-55" normalizeH="0" baseline="0" noProof="0" dirty="0">
                <a:ln>
                  <a:noFill/>
                </a:ln>
                <a:solidFill>
                  <a:prstClr val="black"/>
                </a:solidFill>
                <a:effectLst/>
                <a:uLnTx/>
                <a:uFillTx/>
                <a:latin typeface="Calibri"/>
                <a:ea typeface="+mn-ea"/>
                <a:cs typeface="Calibri"/>
              </a:rPr>
              <a:t>ζ</a:t>
            </a:r>
            <a:r>
              <a:rPr kumimoji="0" sz="1600" b="1" i="0" u="none" strike="noStrike" kern="1200" cap="none" spc="-10" normalizeH="0" baseline="0" noProof="0" dirty="0">
                <a:ln>
                  <a:noFill/>
                </a:ln>
                <a:solidFill>
                  <a:prstClr val="black"/>
                </a:solidFill>
                <a:effectLst/>
                <a:uLnTx/>
                <a:uFillTx/>
                <a:latin typeface="Calibri"/>
                <a:ea typeface="+mn-ea"/>
                <a:cs typeface="Calibri"/>
              </a:rPr>
              <a:t>ά</a:t>
            </a:r>
            <a:r>
              <a:rPr kumimoji="0" sz="1600" b="1" i="0" u="none" strike="noStrike" kern="1200" cap="none" spc="-5" normalizeH="0" baseline="0" noProof="0" dirty="0">
                <a:ln>
                  <a:noFill/>
                </a:ln>
                <a:solidFill>
                  <a:prstClr val="black"/>
                </a:solidFill>
                <a:effectLst/>
                <a:uLnTx/>
                <a:uFillTx/>
                <a:latin typeface="Calibri"/>
                <a:ea typeface="+mn-ea"/>
                <a:cs typeface="Calibri"/>
              </a:rPr>
              <a:t>ν</a:t>
            </a:r>
            <a:r>
              <a:rPr kumimoji="0" sz="1600" b="1" i="0" u="none" strike="noStrike" kern="1200" cap="none" spc="-10" normalizeH="0" baseline="0" noProof="0" dirty="0">
                <a:ln>
                  <a:noFill/>
                </a:ln>
                <a:solidFill>
                  <a:prstClr val="black"/>
                </a:solidFill>
                <a:effectLst/>
                <a:uLnTx/>
                <a:uFillTx/>
                <a:latin typeface="Calibri"/>
                <a:ea typeface="+mn-ea"/>
                <a:cs typeface="Calibri"/>
              </a:rPr>
              <a:t>ης</a:t>
            </a:r>
            <a:r>
              <a:rPr kumimoji="0" sz="1600" b="1" i="0" u="none" strike="noStrike" kern="1200" cap="none" spc="25"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Π</a:t>
            </a:r>
            <a:r>
              <a:rPr kumimoji="0" sz="1600" b="1" i="0" u="none" strike="noStrike" kern="1200" cap="none" spc="-25" normalizeH="0" baseline="0" noProof="0" dirty="0">
                <a:ln>
                  <a:noFill/>
                </a:ln>
                <a:solidFill>
                  <a:prstClr val="black"/>
                </a:solidFill>
                <a:effectLst/>
                <a:uLnTx/>
                <a:uFillTx/>
                <a:latin typeface="Calibri"/>
                <a:ea typeface="+mn-ea"/>
                <a:cs typeface="Calibri"/>
              </a:rPr>
              <a:t>τ</a:t>
            </a:r>
            <a:r>
              <a:rPr kumimoji="0" sz="1600" b="1" i="0" u="none" strike="noStrike" kern="1200" cap="none" spc="-20" normalizeH="0" baseline="0" noProof="0" dirty="0">
                <a:ln>
                  <a:noFill/>
                </a:ln>
                <a:solidFill>
                  <a:prstClr val="black"/>
                </a:solidFill>
                <a:effectLst/>
                <a:uLnTx/>
                <a:uFillTx/>
                <a:latin typeface="Calibri"/>
                <a:ea typeface="+mn-ea"/>
                <a:cs typeface="Calibri"/>
              </a:rPr>
              <a:t>ο</a:t>
            </a:r>
            <a:r>
              <a:rPr kumimoji="0" sz="1600" b="1" i="0" u="none" strike="noStrike" kern="1200" cap="none" spc="-10" normalizeH="0" baseline="0" noProof="0" dirty="0">
                <a:ln>
                  <a:noFill/>
                </a:ln>
                <a:solidFill>
                  <a:prstClr val="black"/>
                </a:solidFill>
                <a:effectLst/>
                <a:uLnTx/>
                <a:uFillTx/>
                <a:latin typeface="Calibri"/>
                <a:ea typeface="+mn-ea"/>
                <a:cs typeface="Calibri"/>
              </a:rPr>
              <a:t>λε</a:t>
            </a:r>
            <a:r>
              <a:rPr kumimoji="0" sz="1600" b="1" i="0" u="none" strike="noStrike" kern="1200" cap="none" spc="-25" normalizeH="0" baseline="0" noProof="0" dirty="0">
                <a:ln>
                  <a:noFill/>
                </a:ln>
                <a:solidFill>
                  <a:prstClr val="black"/>
                </a:solidFill>
                <a:effectLst/>
                <a:uLnTx/>
                <a:uFillTx/>
                <a:latin typeface="Calibri"/>
                <a:ea typeface="+mn-ea"/>
                <a:cs typeface="Calibri"/>
              </a:rPr>
              <a:t>μ</a:t>
            </a:r>
            <a:r>
              <a:rPr kumimoji="0" sz="1600" b="1" i="0" u="none" strike="noStrike" kern="1200" cap="none" spc="-10" normalizeH="0" baseline="0" noProof="0" dirty="0">
                <a:ln>
                  <a:noFill/>
                </a:ln>
                <a:solidFill>
                  <a:prstClr val="black"/>
                </a:solidFill>
                <a:effectLst/>
                <a:uLnTx/>
                <a:uFillTx/>
                <a:latin typeface="Calibri"/>
                <a:ea typeface="+mn-ea"/>
                <a:cs typeface="Calibri"/>
              </a:rPr>
              <a:t>α</a:t>
            </a:r>
            <a:r>
              <a:rPr kumimoji="0" sz="1600" b="1" i="0" u="none" strike="noStrike" kern="1200" cap="none" spc="-15" normalizeH="0" baseline="0" noProof="0" dirty="0">
                <a:ln>
                  <a:noFill/>
                </a:ln>
                <a:solidFill>
                  <a:prstClr val="black"/>
                </a:solidFill>
                <a:effectLst/>
                <a:uLnTx/>
                <a:uFillTx/>
                <a:latin typeface="Calibri"/>
                <a:ea typeface="+mn-ea"/>
                <a:cs typeface="Calibri"/>
              </a:rPr>
              <a:t>ΐ</a:t>
            </a:r>
            <a:r>
              <a:rPr kumimoji="0" sz="1600" b="1" i="0" u="none" strike="noStrike" kern="1200" cap="none" spc="-10" normalizeH="0" baseline="0" noProof="0" dirty="0">
                <a:ln>
                  <a:noFill/>
                </a:ln>
                <a:solidFill>
                  <a:prstClr val="black"/>
                </a:solidFill>
                <a:effectLst/>
                <a:uLnTx/>
                <a:uFillTx/>
                <a:latin typeface="Calibri"/>
                <a:ea typeface="+mn-ea"/>
                <a:cs typeface="Calibri"/>
              </a:rPr>
              <a:t>δας</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55" name="object 55"/>
          <p:cNvSpPr txBox="1"/>
          <p:nvPr/>
        </p:nvSpPr>
        <p:spPr>
          <a:xfrm>
            <a:off x="7540879" y="1290319"/>
            <a:ext cx="1096645" cy="26543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10" normalizeH="0" baseline="0" noProof="0" dirty="0">
                <a:ln>
                  <a:noFill/>
                </a:ln>
                <a:solidFill>
                  <a:prstClr val="black"/>
                </a:solidFill>
                <a:effectLst/>
                <a:uLnTx/>
                <a:uFillTx/>
                <a:latin typeface="Calibri"/>
                <a:ea typeface="+mn-ea"/>
                <a:cs typeface="Calibri"/>
              </a:rPr>
              <a:t>176.200</a:t>
            </a:r>
            <a:r>
              <a:rPr kumimoji="0" sz="1800" b="1" i="0" u="none" strike="noStrike" kern="1200" cap="none" spc="-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m</a:t>
            </a:r>
            <a:r>
              <a:rPr kumimoji="0" sz="1800" b="1" i="0" u="none" strike="noStrike" kern="1200" cap="none" spc="-15" normalizeH="0" baseline="25462" noProof="0" dirty="0">
                <a:ln>
                  <a:noFill/>
                </a:ln>
                <a:solidFill>
                  <a:prstClr val="black"/>
                </a:solidFill>
                <a:effectLst/>
                <a:uLnTx/>
                <a:uFillTx/>
                <a:latin typeface="Calibri"/>
                <a:ea typeface="+mn-ea"/>
                <a:cs typeface="Calibri"/>
              </a:rPr>
              <a:t>3</a:t>
            </a:r>
            <a:endParaRPr kumimoji="0" sz="1800" b="0" i="0" u="none" strike="noStrike" kern="1200" cap="none" spc="0" normalizeH="0" baseline="25462" noProof="0" dirty="0">
              <a:ln>
                <a:noFill/>
              </a:ln>
              <a:solidFill>
                <a:prstClr val="black"/>
              </a:solidFill>
              <a:effectLst/>
              <a:uLnTx/>
              <a:uFillTx/>
              <a:latin typeface="Calibri"/>
              <a:ea typeface="+mn-ea"/>
              <a:cs typeface="Calibri"/>
            </a:endParaRPr>
          </a:p>
        </p:txBody>
      </p:sp>
      <p:sp>
        <p:nvSpPr>
          <p:cNvPr id="56" name="object 56"/>
          <p:cNvSpPr txBox="1"/>
          <p:nvPr/>
        </p:nvSpPr>
        <p:spPr>
          <a:xfrm>
            <a:off x="9351391" y="1947545"/>
            <a:ext cx="1647189" cy="844550"/>
          </a:xfrm>
          <a:prstGeom prst="rect">
            <a:avLst/>
          </a:prstGeom>
        </p:spPr>
        <p:txBody>
          <a:bodyPr vert="horz" wrap="square" lIns="0" tIns="0" rIns="0" bIns="0" rtlCol="0">
            <a:spAutoFit/>
          </a:bodyPr>
          <a:lstStyle/>
          <a:p>
            <a:pPr marL="12700" marR="5080" lvl="0" indent="0" algn="ctr" defTabSz="914400" rtl="0" eaLnBrk="1" fontAlgn="auto" latinLnBrk="0" hangingPunct="1">
              <a:lnSpc>
                <a:spcPct val="100000"/>
              </a:lnSpc>
              <a:spcBef>
                <a:spcPts val="0"/>
              </a:spcBef>
              <a:spcAft>
                <a:spcPts val="0"/>
              </a:spcAft>
              <a:buClrTx/>
              <a:buSzTx/>
              <a:buFontTx/>
              <a:buNone/>
              <a:tabLst/>
              <a:defRPr/>
            </a:pPr>
            <a:r>
              <a:rPr kumimoji="0" sz="1400" b="1" i="1" u="none" strike="noStrike" kern="1200" cap="none" spc="0" normalizeH="0" baseline="0" noProof="0" dirty="0">
                <a:ln>
                  <a:noFill/>
                </a:ln>
                <a:solidFill>
                  <a:prstClr val="black"/>
                </a:solidFill>
                <a:effectLst/>
                <a:uLnTx/>
                <a:uFillTx/>
                <a:latin typeface="Calibri"/>
                <a:ea typeface="+mn-ea"/>
                <a:cs typeface="Calibri"/>
              </a:rPr>
              <a:t>Οι</a:t>
            </a:r>
            <a:r>
              <a:rPr kumimoji="0" sz="1400" b="1" i="1" u="none" strike="noStrike" kern="1200" cap="none" spc="-15" normalizeH="0" baseline="0" noProof="0" dirty="0">
                <a:ln>
                  <a:noFill/>
                </a:ln>
                <a:solidFill>
                  <a:prstClr val="black"/>
                </a:solidFill>
                <a:effectLst/>
                <a:uLnTx/>
                <a:uFillTx/>
                <a:latin typeface="Calibri"/>
                <a:ea typeface="+mn-ea"/>
                <a:cs typeface="Calibri"/>
              </a:rPr>
              <a:t> </a:t>
            </a:r>
            <a:r>
              <a:rPr kumimoji="0" sz="1400" b="1" i="1" u="none" strike="noStrike" kern="1200" cap="none" spc="-10" normalizeH="0" baseline="0" noProof="0" dirty="0">
                <a:ln>
                  <a:noFill/>
                </a:ln>
                <a:solidFill>
                  <a:prstClr val="black"/>
                </a:solidFill>
                <a:effectLst/>
                <a:uLnTx/>
                <a:uFillTx/>
                <a:latin typeface="Calibri"/>
                <a:ea typeface="+mn-ea"/>
                <a:cs typeface="Calibri"/>
              </a:rPr>
              <a:t>χ</a:t>
            </a:r>
            <a:r>
              <a:rPr kumimoji="0" sz="1400" b="1" i="1" u="none" strike="noStrike" kern="1200" cap="none" spc="0" normalizeH="0" baseline="0" noProof="0" dirty="0">
                <a:ln>
                  <a:noFill/>
                </a:ln>
                <a:solidFill>
                  <a:prstClr val="black"/>
                </a:solidFill>
                <a:effectLst/>
                <a:uLnTx/>
                <a:uFillTx/>
                <a:latin typeface="Calibri"/>
                <a:ea typeface="+mn-ea"/>
                <a:cs typeface="Calibri"/>
              </a:rPr>
              <a:t>ώροι</a:t>
            </a:r>
            <a:r>
              <a:rPr kumimoji="0" sz="1400" b="1" i="1" u="none" strike="noStrike" kern="1200" cap="none" spc="-30" normalizeH="0" baseline="0" noProof="0" dirty="0">
                <a:ln>
                  <a:noFill/>
                </a:ln>
                <a:solidFill>
                  <a:prstClr val="black"/>
                </a:solidFill>
                <a:effectLst/>
                <a:uLnTx/>
                <a:uFillTx/>
                <a:latin typeface="Calibri"/>
                <a:ea typeface="+mn-ea"/>
                <a:cs typeface="Calibri"/>
              </a:rPr>
              <a:t> </a:t>
            </a:r>
            <a:r>
              <a:rPr kumimoji="0" sz="1400" b="1" i="1" u="none" strike="noStrike" kern="1200" cap="none" spc="0" normalizeH="0" baseline="0" noProof="0" dirty="0">
                <a:ln>
                  <a:noFill/>
                </a:ln>
                <a:solidFill>
                  <a:prstClr val="black"/>
                </a:solidFill>
                <a:effectLst/>
                <a:uLnTx/>
                <a:uFillTx/>
                <a:latin typeface="Calibri"/>
                <a:ea typeface="+mn-ea"/>
                <a:cs typeface="Calibri"/>
              </a:rPr>
              <a:t>λ</a:t>
            </a:r>
            <a:r>
              <a:rPr kumimoji="0" sz="1400" b="1" i="1" u="none" strike="noStrike" kern="1200" cap="none" spc="5" normalizeH="0" baseline="0" noProof="0" dirty="0">
                <a:ln>
                  <a:noFill/>
                </a:ln>
                <a:solidFill>
                  <a:prstClr val="black"/>
                </a:solidFill>
                <a:effectLst/>
                <a:uLnTx/>
                <a:uFillTx/>
                <a:latin typeface="Calibri"/>
                <a:ea typeface="+mn-ea"/>
                <a:cs typeface="Calibri"/>
              </a:rPr>
              <a:t>ε</a:t>
            </a:r>
            <a:r>
              <a:rPr kumimoji="0" sz="1400" b="1" i="1" u="none" strike="noStrike" kern="1200" cap="none" spc="-30" normalizeH="0" baseline="0" noProof="0" dirty="0">
                <a:ln>
                  <a:noFill/>
                </a:ln>
                <a:solidFill>
                  <a:prstClr val="black"/>
                </a:solidFill>
                <a:effectLst/>
                <a:uLnTx/>
                <a:uFillTx/>
                <a:latin typeface="Calibri"/>
                <a:ea typeface="+mn-ea"/>
                <a:cs typeface="Calibri"/>
              </a:rPr>
              <a:t>ι</a:t>
            </a:r>
            <a:r>
              <a:rPr kumimoji="0" sz="1400" b="1" i="1" u="none" strike="noStrike" kern="1200" cap="none" spc="0" normalizeH="0" baseline="0" noProof="0" dirty="0">
                <a:ln>
                  <a:noFill/>
                </a:ln>
                <a:solidFill>
                  <a:prstClr val="black"/>
                </a:solidFill>
                <a:effectLst/>
                <a:uLnTx/>
                <a:uFillTx/>
                <a:latin typeface="Calibri"/>
                <a:ea typeface="+mn-ea"/>
                <a:cs typeface="Calibri"/>
              </a:rPr>
              <a:t>του</a:t>
            </a:r>
            <a:r>
              <a:rPr kumimoji="0" sz="1400" b="1" i="1" u="none" strike="noStrike" kern="1200" cap="none" spc="-15" normalizeH="0" baseline="0" noProof="0" dirty="0">
                <a:ln>
                  <a:noFill/>
                </a:ln>
                <a:solidFill>
                  <a:prstClr val="black"/>
                </a:solidFill>
                <a:effectLst/>
                <a:uLnTx/>
                <a:uFillTx/>
                <a:latin typeface="Calibri"/>
                <a:ea typeface="+mn-ea"/>
                <a:cs typeface="Calibri"/>
              </a:rPr>
              <a:t>ρ</a:t>
            </a:r>
            <a:r>
              <a:rPr kumimoji="0" sz="1400" b="1" i="1" u="none" strike="noStrike" kern="1200" cap="none" spc="0" normalizeH="0" baseline="0" noProof="0" dirty="0">
                <a:ln>
                  <a:noFill/>
                </a:ln>
                <a:solidFill>
                  <a:prstClr val="black"/>
                </a:solidFill>
                <a:effectLst/>
                <a:uLnTx/>
                <a:uFillTx/>
                <a:latin typeface="Calibri"/>
                <a:ea typeface="+mn-ea"/>
                <a:cs typeface="Calibri"/>
              </a:rPr>
              <a:t>γ</a:t>
            </a:r>
            <a:r>
              <a:rPr kumimoji="0" sz="1400" b="1" i="1" u="none" strike="noStrike" kern="1200" cap="none" spc="-10" normalizeH="0" baseline="0" noProof="0" dirty="0">
                <a:ln>
                  <a:noFill/>
                </a:ln>
                <a:solidFill>
                  <a:prstClr val="black"/>
                </a:solidFill>
                <a:effectLst/>
                <a:uLnTx/>
                <a:uFillTx/>
                <a:latin typeface="Calibri"/>
                <a:ea typeface="+mn-ea"/>
                <a:cs typeface="Calibri"/>
              </a:rPr>
              <a:t>ο</a:t>
            </a:r>
            <a:r>
              <a:rPr kumimoji="0" sz="1400" b="1" i="1" u="none" strike="noStrike" kern="1200" cap="none" spc="0" normalizeH="0" baseline="0" noProof="0" dirty="0">
                <a:ln>
                  <a:noFill/>
                </a:ln>
                <a:solidFill>
                  <a:prstClr val="black"/>
                </a:solidFill>
                <a:effectLst/>
                <a:uLnTx/>
                <a:uFillTx/>
                <a:latin typeface="Calibri"/>
                <a:ea typeface="+mn-ea"/>
                <a:cs typeface="Calibri"/>
              </a:rPr>
              <a:t>ύν γ</a:t>
            </a:r>
            <a:r>
              <a:rPr kumimoji="0" sz="1400" b="1" i="1" u="none" strike="noStrike" kern="1200" cap="none" spc="-10" normalizeH="0" baseline="0" noProof="0" dirty="0">
                <a:ln>
                  <a:noFill/>
                </a:ln>
                <a:solidFill>
                  <a:prstClr val="black"/>
                </a:solidFill>
                <a:effectLst/>
                <a:uLnTx/>
                <a:uFillTx/>
                <a:latin typeface="Calibri"/>
                <a:ea typeface="+mn-ea"/>
                <a:cs typeface="Calibri"/>
              </a:rPr>
              <a:t>ι</a:t>
            </a:r>
            <a:r>
              <a:rPr kumimoji="0" sz="1400" b="1" i="1" u="none" strike="noStrike" kern="1200" cap="none" spc="0" normalizeH="0" baseline="0" noProof="0" dirty="0">
                <a:ln>
                  <a:noFill/>
                </a:ln>
                <a:solidFill>
                  <a:prstClr val="black"/>
                </a:solidFill>
                <a:effectLst/>
                <a:uLnTx/>
                <a:uFillTx/>
                <a:latin typeface="Calibri"/>
                <a:ea typeface="+mn-ea"/>
                <a:cs typeface="Calibri"/>
              </a:rPr>
              <a:t>α</a:t>
            </a:r>
            <a:r>
              <a:rPr kumimoji="0" sz="1400" b="1" i="1" u="none" strike="noStrike" kern="1200" cap="none" spc="-25" normalizeH="0" baseline="0" noProof="0" dirty="0">
                <a:ln>
                  <a:noFill/>
                </a:ln>
                <a:solidFill>
                  <a:prstClr val="black"/>
                </a:solidFill>
                <a:effectLst/>
                <a:uLnTx/>
                <a:uFillTx/>
                <a:latin typeface="Calibri"/>
                <a:ea typeface="+mn-ea"/>
                <a:cs typeface="Calibri"/>
              </a:rPr>
              <a:t> </a:t>
            </a:r>
            <a:r>
              <a:rPr kumimoji="0" sz="1400" b="1" i="1" u="none" strike="noStrike" kern="1200" cap="none" spc="0" normalizeH="0" baseline="0" noProof="0" dirty="0">
                <a:ln>
                  <a:noFill/>
                </a:ln>
                <a:solidFill>
                  <a:prstClr val="black"/>
                </a:solidFill>
                <a:effectLst/>
                <a:uLnTx/>
                <a:uFillTx/>
                <a:latin typeface="Calibri"/>
                <a:ea typeface="+mn-ea"/>
                <a:cs typeface="Calibri"/>
              </a:rPr>
              <a:t>τ</a:t>
            </a:r>
            <a:r>
              <a:rPr kumimoji="0" sz="1400" b="1" i="1" u="none" strike="noStrike" kern="1200" cap="none" spc="-10" normalizeH="0" baseline="0" noProof="0" dirty="0">
                <a:ln>
                  <a:noFill/>
                </a:ln>
                <a:solidFill>
                  <a:prstClr val="black"/>
                </a:solidFill>
                <a:effectLst/>
                <a:uLnTx/>
                <a:uFillTx/>
                <a:latin typeface="Calibri"/>
                <a:ea typeface="+mn-ea"/>
                <a:cs typeface="Calibri"/>
              </a:rPr>
              <a:t>ι</a:t>
            </a:r>
            <a:r>
              <a:rPr kumimoji="0" sz="1400" b="1" i="1" u="none" strike="noStrike" kern="1200" cap="none" spc="0" normalizeH="0" baseline="0" noProof="0" dirty="0">
                <a:ln>
                  <a:noFill/>
                </a:ln>
                <a:solidFill>
                  <a:prstClr val="black"/>
                </a:solidFill>
                <a:effectLst/>
                <a:uLnTx/>
                <a:uFillTx/>
                <a:latin typeface="Calibri"/>
                <a:ea typeface="+mn-ea"/>
                <a:cs typeface="Calibri"/>
              </a:rPr>
              <a:t>ς</a:t>
            </a:r>
            <a:r>
              <a:rPr kumimoji="0" sz="1400" b="1" i="1" u="none" strike="noStrike" kern="1200" cap="none" spc="-5" normalizeH="0" baseline="0" noProof="0" dirty="0">
                <a:ln>
                  <a:noFill/>
                </a:ln>
                <a:solidFill>
                  <a:prstClr val="black"/>
                </a:solidFill>
                <a:effectLst/>
                <a:uLnTx/>
                <a:uFillTx/>
                <a:latin typeface="Calibri"/>
                <a:ea typeface="+mn-ea"/>
                <a:cs typeface="Calibri"/>
              </a:rPr>
              <a:t> </a:t>
            </a:r>
            <a:r>
              <a:rPr kumimoji="0" sz="1400" b="1" i="1" u="none" strike="noStrike" kern="1200" cap="none" spc="0" normalizeH="0" baseline="0" noProof="0" dirty="0">
                <a:ln>
                  <a:noFill/>
                </a:ln>
                <a:solidFill>
                  <a:prstClr val="black"/>
                </a:solidFill>
                <a:effectLst/>
                <a:uLnTx/>
                <a:uFillTx/>
                <a:latin typeface="Calibri"/>
                <a:ea typeface="+mn-ea"/>
                <a:cs typeface="Calibri"/>
              </a:rPr>
              <a:t>α</a:t>
            </a:r>
            <a:r>
              <a:rPr kumimoji="0" sz="1400" b="1" i="1" u="none" strike="noStrike" kern="1200" cap="none" spc="-10" normalizeH="0" baseline="0" noProof="0" dirty="0">
                <a:ln>
                  <a:noFill/>
                </a:ln>
                <a:solidFill>
                  <a:prstClr val="black"/>
                </a:solidFill>
                <a:effectLst/>
                <a:uLnTx/>
                <a:uFillTx/>
                <a:latin typeface="Calibri"/>
                <a:ea typeface="+mn-ea"/>
                <a:cs typeface="Calibri"/>
              </a:rPr>
              <a:t>ν</a:t>
            </a:r>
            <a:r>
              <a:rPr kumimoji="0" sz="1400" b="1" i="1" u="none" strike="noStrike" kern="1200" cap="none" spc="0" normalizeH="0" baseline="0" noProof="0" dirty="0">
                <a:ln>
                  <a:noFill/>
                </a:ln>
                <a:solidFill>
                  <a:prstClr val="black"/>
                </a:solidFill>
                <a:effectLst/>
                <a:uLnTx/>
                <a:uFillTx/>
                <a:latin typeface="Calibri"/>
                <a:ea typeface="+mn-ea"/>
                <a:cs typeface="Calibri"/>
              </a:rPr>
              <a:t>άγ</a:t>
            </a:r>
            <a:r>
              <a:rPr kumimoji="0" sz="1400" b="1" i="1" u="none" strike="noStrike" kern="1200" cap="none" spc="-15" normalizeH="0" baseline="0" noProof="0" dirty="0">
                <a:ln>
                  <a:noFill/>
                </a:ln>
                <a:solidFill>
                  <a:prstClr val="black"/>
                </a:solidFill>
                <a:effectLst/>
                <a:uLnTx/>
                <a:uFillTx/>
                <a:latin typeface="Calibri"/>
                <a:ea typeface="+mn-ea"/>
                <a:cs typeface="Calibri"/>
              </a:rPr>
              <a:t>κ</a:t>
            </a:r>
            <a:r>
              <a:rPr kumimoji="0" sz="1400" b="1" i="1" u="none" strike="noStrike" kern="1200" cap="none" spc="0" normalizeH="0" baseline="0" noProof="0" dirty="0">
                <a:ln>
                  <a:noFill/>
                </a:ln>
                <a:solidFill>
                  <a:prstClr val="black"/>
                </a:solidFill>
                <a:effectLst/>
                <a:uLnTx/>
                <a:uFillTx/>
                <a:latin typeface="Calibri"/>
                <a:ea typeface="+mn-ea"/>
                <a:cs typeface="Calibri"/>
              </a:rPr>
              <a:t>ες</a:t>
            </a:r>
            <a:r>
              <a:rPr kumimoji="0" sz="1400" b="1" i="1" u="none" strike="noStrike" kern="1200" cap="none" spc="-30" normalizeH="0" baseline="0" noProof="0" dirty="0">
                <a:ln>
                  <a:noFill/>
                </a:ln>
                <a:solidFill>
                  <a:prstClr val="black"/>
                </a:solidFill>
                <a:effectLst/>
                <a:uLnTx/>
                <a:uFillTx/>
                <a:latin typeface="Calibri"/>
                <a:ea typeface="+mn-ea"/>
                <a:cs typeface="Calibri"/>
              </a:rPr>
              <a:t> </a:t>
            </a:r>
            <a:r>
              <a:rPr kumimoji="0" sz="1400" b="1" i="1" u="none" strike="noStrike" kern="1200" cap="none" spc="0" normalizeH="0" baseline="0" noProof="0" dirty="0">
                <a:ln>
                  <a:noFill/>
                </a:ln>
                <a:solidFill>
                  <a:prstClr val="black"/>
                </a:solidFill>
                <a:effectLst/>
                <a:uLnTx/>
                <a:uFillTx/>
                <a:latin typeface="Calibri"/>
                <a:ea typeface="+mn-ea"/>
                <a:cs typeface="Calibri"/>
              </a:rPr>
              <a:t>των ετα</a:t>
            </a:r>
            <a:r>
              <a:rPr kumimoji="0" sz="1400" b="1" i="1" u="none" strike="noStrike" kern="1200" cap="none" spc="-10" normalizeH="0" baseline="0" noProof="0" dirty="0">
                <a:ln>
                  <a:noFill/>
                </a:ln>
                <a:solidFill>
                  <a:prstClr val="black"/>
                </a:solidFill>
                <a:effectLst/>
                <a:uLnTx/>
                <a:uFillTx/>
                <a:latin typeface="Calibri"/>
                <a:ea typeface="+mn-ea"/>
                <a:cs typeface="Calibri"/>
              </a:rPr>
              <a:t>ι</a:t>
            </a:r>
            <a:r>
              <a:rPr kumimoji="0" sz="1400" b="1" i="1" u="none" strike="noStrike" kern="1200" cap="none" spc="0" normalizeH="0" baseline="0" noProof="0" dirty="0">
                <a:ln>
                  <a:noFill/>
                </a:ln>
                <a:solidFill>
                  <a:prstClr val="black"/>
                </a:solidFill>
                <a:effectLst/>
                <a:uLnTx/>
                <a:uFillTx/>
                <a:latin typeface="Calibri"/>
                <a:ea typeface="+mn-ea"/>
                <a:cs typeface="Calibri"/>
              </a:rPr>
              <a:t>ρε</a:t>
            </a:r>
            <a:r>
              <a:rPr kumimoji="0" sz="1400" b="1" i="1" u="none" strike="noStrike" kern="1200" cap="none" spc="-10" normalizeH="0" baseline="0" noProof="0" dirty="0">
                <a:ln>
                  <a:noFill/>
                </a:ln>
                <a:solidFill>
                  <a:prstClr val="black"/>
                </a:solidFill>
                <a:effectLst/>
                <a:uLnTx/>
                <a:uFillTx/>
                <a:latin typeface="Calibri"/>
                <a:ea typeface="+mn-ea"/>
                <a:cs typeface="Calibri"/>
              </a:rPr>
              <a:t>ι</a:t>
            </a:r>
            <a:r>
              <a:rPr kumimoji="0" sz="1400" b="1" i="1" u="none" strike="noStrike" kern="1200" cap="none" spc="-15" normalizeH="0" baseline="0" noProof="0" dirty="0">
                <a:ln>
                  <a:noFill/>
                </a:ln>
                <a:solidFill>
                  <a:prstClr val="black"/>
                </a:solidFill>
                <a:effectLst/>
                <a:uLnTx/>
                <a:uFillTx/>
                <a:latin typeface="Calibri"/>
                <a:ea typeface="+mn-ea"/>
                <a:cs typeface="Calibri"/>
              </a:rPr>
              <a:t>ώ</a:t>
            </a:r>
            <a:r>
              <a:rPr kumimoji="0" sz="1400" b="1" i="1" u="none" strike="noStrike" kern="1200" cap="none" spc="0" normalizeH="0" baseline="0" noProof="0" dirty="0">
                <a:ln>
                  <a:noFill/>
                </a:ln>
                <a:solidFill>
                  <a:prstClr val="black"/>
                </a:solidFill>
                <a:effectLst/>
                <a:uLnTx/>
                <a:uFillTx/>
                <a:latin typeface="Calibri"/>
                <a:ea typeface="+mn-ea"/>
                <a:cs typeface="Calibri"/>
              </a:rPr>
              <a:t>ν</a:t>
            </a:r>
            <a:r>
              <a:rPr kumimoji="0" sz="1400" b="1" i="1" u="none" strike="noStrike" kern="1200" cap="none" spc="-45" normalizeH="0" baseline="0" noProof="0" dirty="0">
                <a:ln>
                  <a:noFill/>
                </a:ln>
                <a:solidFill>
                  <a:prstClr val="black"/>
                </a:solidFill>
                <a:effectLst/>
                <a:uLnTx/>
                <a:uFillTx/>
                <a:latin typeface="Calibri"/>
                <a:ea typeface="+mn-ea"/>
                <a:cs typeface="Calibri"/>
              </a:rPr>
              <a:t> </a:t>
            </a:r>
            <a:r>
              <a:rPr kumimoji="0" sz="1400" b="1" i="1" u="none" strike="noStrike" kern="1200" cap="none" spc="0" normalizeH="0" baseline="0" noProof="0" dirty="0">
                <a:ln>
                  <a:noFill/>
                </a:ln>
                <a:solidFill>
                  <a:prstClr val="black"/>
                </a:solidFill>
                <a:effectLst/>
                <a:uLnTx/>
                <a:uFillTx/>
                <a:latin typeface="Calibri"/>
                <a:ea typeface="+mn-ea"/>
                <a:cs typeface="Calibri"/>
              </a:rPr>
              <a:t>π</a:t>
            </a:r>
            <a:r>
              <a:rPr kumimoji="0" sz="1400" b="1" i="1" u="none" strike="noStrike" kern="1200" cap="none" spc="5" normalizeH="0" baseline="0" noProof="0" dirty="0">
                <a:ln>
                  <a:noFill/>
                </a:ln>
                <a:solidFill>
                  <a:prstClr val="black"/>
                </a:solidFill>
                <a:effectLst/>
                <a:uLnTx/>
                <a:uFillTx/>
                <a:latin typeface="Calibri"/>
                <a:ea typeface="+mn-ea"/>
                <a:cs typeface="Calibri"/>
              </a:rPr>
              <a:t>ο</a:t>
            </a:r>
            <a:r>
              <a:rPr kumimoji="0" sz="1400" b="1" i="1" u="none" strike="noStrike" kern="1200" cap="none" spc="0" normalizeH="0" baseline="0" noProof="0" dirty="0">
                <a:ln>
                  <a:noFill/>
                </a:ln>
                <a:solidFill>
                  <a:prstClr val="black"/>
                </a:solidFill>
                <a:effectLst/>
                <a:uLnTx/>
                <a:uFillTx/>
                <a:latin typeface="Calibri"/>
                <a:ea typeface="+mn-ea"/>
                <a:cs typeface="Calibri"/>
              </a:rPr>
              <a:t>υ</a:t>
            </a:r>
            <a:r>
              <a:rPr kumimoji="0" sz="1400" b="1" i="1" u="none" strike="noStrike" kern="1200" cap="none" spc="-20" normalizeH="0" baseline="0" noProof="0" dirty="0">
                <a:ln>
                  <a:noFill/>
                </a:ln>
                <a:solidFill>
                  <a:prstClr val="black"/>
                </a:solidFill>
                <a:effectLst/>
                <a:uLnTx/>
                <a:uFillTx/>
                <a:latin typeface="Calibri"/>
                <a:ea typeface="+mn-ea"/>
                <a:cs typeface="Calibri"/>
              </a:rPr>
              <a:t> </a:t>
            </a:r>
            <a:r>
              <a:rPr kumimoji="0" sz="1400" b="1" i="1" u="none" strike="noStrike" kern="1200" cap="none" spc="0" normalizeH="0" baseline="0" noProof="0" dirty="0">
                <a:ln>
                  <a:noFill/>
                </a:ln>
                <a:solidFill>
                  <a:prstClr val="black"/>
                </a:solidFill>
                <a:effectLst/>
                <a:uLnTx/>
                <a:uFillTx/>
                <a:latin typeface="Calibri"/>
                <a:ea typeface="+mn-ea"/>
                <a:cs typeface="Calibri"/>
              </a:rPr>
              <a:t>τους </a:t>
            </a:r>
            <a:r>
              <a:rPr kumimoji="0" sz="1400" b="1" i="1" u="none" strike="noStrike" kern="1200" cap="none" spc="-5" normalizeH="0" baseline="0" noProof="0" dirty="0">
                <a:ln>
                  <a:noFill/>
                </a:ln>
                <a:solidFill>
                  <a:prstClr val="black"/>
                </a:solidFill>
                <a:effectLst/>
                <a:uLnTx/>
                <a:uFillTx/>
                <a:latin typeface="Calibri"/>
                <a:ea typeface="+mn-ea"/>
                <a:cs typeface="Calibri"/>
              </a:rPr>
              <a:t>δ</a:t>
            </a:r>
            <a:r>
              <a:rPr kumimoji="0" sz="1400" b="1" i="1" u="none" strike="noStrike" kern="1200" cap="none" spc="-10" normalizeH="0" baseline="0" noProof="0" dirty="0">
                <a:ln>
                  <a:noFill/>
                </a:ln>
                <a:solidFill>
                  <a:prstClr val="black"/>
                </a:solidFill>
                <a:effectLst/>
                <a:uLnTx/>
                <a:uFillTx/>
                <a:latin typeface="Calibri"/>
                <a:ea typeface="+mn-ea"/>
                <a:cs typeface="Calibri"/>
              </a:rPr>
              <a:t>ι</a:t>
            </a:r>
            <a:r>
              <a:rPr kumimoji="0" sz="1400" b="1" i="1" u="none" strike="noStrike" kern="1200" cap="none" spc="0" normalizeH="0" baseline="0" noProof="0" dirty="0">
                <a:ln>
                  <a:noFill/>
                </a:ln>
                <a:solidFill>
                  <a:prstClr val="black"/>
                </a:solidFill>
                <a:effectLst/>
                <a:uLnTx/>
                <a:uFillTx/>
                <a:latin typeface="Calibri"/>
                <a:ea typeface="+mn-ea"/>
                <a:cs typeface="Calibri"/>
              </a:rPr>
              <a:t>α</a:t>
            </a:r>
            <a:r>
              <a:rPr kumimoji="0" sz="1400" b="1" i="1" u="none" strike="noStrike" kern="1200" cap="none" spc="-15" normalizeH="0" baseline="0" noProof="0" dirty="0">
                <a:ln>
                  <a:noFill/>
                </a:ln>
                <a:solidFill>
                  <a:prstClr val="black"/>
                </a:solidFill>
                <a:effectLst/>
                <a:uLnTx/>
                <a:uFillTx/>
                <a:latin typeface="Calibri"/>
                <a:ea typeface="+mn-ea"/>
                <a:cs typeface="Calibri"/>
              </a:rPr>
              <a:t>χ</a:t>
            </a:r>
            <a:r>
              <a:rPr kumimoji="0" sz="1400" b="1" i="1" u="none" strike="noStrike" kern="1200" cap="none" spc="0" normalizeH="0" baseline="0" noProof="0" dirty="0">
                <a:ln>
                  <a:noFill/>
                </a:ln>
                <a:solidFill>
                  <a:prstClr val="black"/>
                </a:solidFill>
                <a:effectLst/>
                <a:uLnTx/>
                <a:uFillTx/>
                <a:latin typeface="Calibri"/>
                <a:ea typeface="+mn-ea"/>
                <a:cs typeface="Calibri"/>
              </a:rPr>
              <a:t>ε</a:t>
            </a:r>
            <a:r>
              <a:rPr kumimoji="0" sz="1400" b="1" i="1" u="none" strike="noStrike" kern="1200" cap="none" spc="-10" normalizeH="0" baseline="0" noProof="0" dirty="0">
                <a:ln>
                  <a:noFill/>
                </a:ln>
                <a:solidFill>
                  <a:prstClr val="black"/>
                </a:solidFill>
                <a:effectLst/>
                <a:uLnTx/>
                <a:uFillTx/>
                <a:latin typeface="Calibri"/>
                <a:ea typeface="+mn-ea"/>
                <a:cs typeface="Calibri"/>
              </a:rPr>
              <a:t>ι</a:t>
            </a:r>
            <a:r>
              <a:rPr kumimoji="0" sz="1400" b="1" i="1" u="none" strike="noStrike" kern="1200" cap="none" spc="0" normalizeH="0" baseline="0" noProof="0" dirty="0">
                <a:ln>
                  <a:noFill/>
                </a:ln>
                <a:solidFill>
                  <a:prstClr val="black"/>
                </a:solidFill>
                <a:effectLst/>
                <a:uLnTx/>
                <a:uFillTx/>
                <a:latin typeface="Calibri"/>
                <a:ea typeface="+mn-ea"/>
                <a:cs typeface="Calibri"/>
              </a:rPr>
              <a:t>ρ</a:t>
            </a:r>
            <a:r>
              <a:rPr kumimoji="0" sz="1400" b="1" i="1" u="none" strike="noStrike" kern="1200" cap="none" spc="-10" normalizeH="0" baseline="0" noProof="0" dirty="0">
                <a:ln>
                  <a:noFill/>
                </a:ln>
                <a:solidFill>
                  <a:prstClr val="black"/>
                </a:solidFill>
                <a:effectLst/>
                <a:uLnTx/>
                <a:uFillTx/>
                <a:latin typeface="Calibri"/>
                <a:ea typeface="+mn-ea"/>
                <a:cs typeface="Calibri"/>
              </a:rPr>
              <a:t>ί</a:t>
            </a:r>
            <a:r>
              <a:rPr kumimoji="0" sz="1400" b="1" i="1" u="none" strike="noStrike" kern="1200" cap="none" spc="0" normalizeH="0" baseline="0" noProof="0" dirty="0">
                <a:ln>
                  <a:noFill/>
                </a:ln>
                <a:solidFill>
                  <a:prstClr val="black"/>
                </a:solidFill>
                <a:effectLst/>
                <a:uLnTx/>
                <a:uFillTx/>
                <a:latin typeface="Calibri"/>
                <a:ea typeface="+mn-ea"/>
                <a:cs typeface="Calibri"/>
              </a:rPr>
              <a:t>ζο</a:t>
            </a:r>
            <a:r>
              <a:rPr kumimoji="0" sz="1400" b="1" i="1" u="none" strike="noStrike" kern="1200" cap="none" spc="10" normalizeH="0" baseline="0" noProof="0" dirty="0">
                <a:ln>
                  <a:noFill/>
                </a:ln>
                <a:solidFill>
                  <a:prstClr val="black"/>
                </a:solidFill>
                <a:effectLst/>
                <a:uLnTx/>
                <a:uFillTx/>
                <a:latin typeface="Calibri"/>
                <a:ea typeface="+mn-ea"/>
                <a:cs typeface="Calibri"/>
              </a:rPr>
              <a:t>ν</a:t>
            </a:r>
            <a:r>
              <a:rPr kumimoji="0" sz="1400" b="1" i="1" u="none" strike="noStrike" kern="1200" cap="none" spc="0" normalizeH="0" baseline="0" noProof="0" dirty="0">
                <a:ln>
                  <a:noFill/>
                </a:ln>
                <a:solidFill>
                  <a:prstClr val="black"/>
                </a:solidFill>
                <a:effectLst/>
                <a:uLnTx/>
                <a:uFillTx/>
                <a:latin typeface="Calibri"/>
                <a:ea typeface="+mn-ea"/>
                <a:cs typeface="Calibri"/>
              </a:rPr>
              <a:t>ται</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57" name="object 57"/>
          <p:cNvSpPr txBox="1"/>
          <p:nvPr/>
        </p:nvSpPr>
        <p:spPr>
          <a:xfrm>
            <a:off x="1140967" y="2643123"/>
            <a:ext cx="1755775" cy="802640"/>
          </a:xfrm>
          <a:prstGeom prst="rect">
            <a:avLst/>
          </a:prstGeom>
        </p:spPr>
        <p:txBody>
          <a:bodyPr vert="horz" wrap="square" lIns="0" tIns="0" rIns="0" bIns="0" rtlCol="0">
            <a:spAutoFit/>
          </a:bodyPr>
          <a:lstStyle/>
          <a:p>
            <a:pPr marL="12700" marR="5080" lvl="0" indent="635"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ΧΥΤ</a:t>
            </a:r>
            <a:r>
              <a:rPr kumimoji="0" sz="1800" b="1" i="0" u="none" strike="noStrike" kern="1200" cap="none" spc="-15" normalizeH="0" baseline="0" noProof="0" dirty="0">
                <a:ln>
                  <a:noFill/>
                </a:ln>
                <a:solidFill>
                  <a:prstClr val="black"/>
                </a:solidFill>
                <a:effectLst/>
                <a:uLnTx/>
                <a:uFillTx/>
                <a:latin typeface="Calibri"/>
                <a:ea typeface="+mn-ea"/>
                <a:cs typeface="Calibri"/>
              </a:rPr>
              <a:t>Ε</a:t>
            </a:r>
            <a:r>
              <a:rPr kumimoji="0" sz="1800" b="1" i="0" u="none" strike="noStrike" kern="1200" cap="none" spc="0" normalizeH="0" baseline="0" noProof="0" dirty="0">
                <a:ln>
                  <a:noFill/>
                </a:ln>
                <a:solidFill>
                  <a:prstClr val="black"/>
                </a:solidFill>
                <a:effectLst/>
                <a:uLnTx/>
                <a:uFillTx/>
                <a:latin typeface="Calibri"/>
                <a:ea typeface="+mn-ea"/>
                <a:cs typeface="Calibri"/>
              </a:rPr>
              <a:t>Α Α</a:t>
            </a:r>
            <a:r>
              <a:rPr kumimoji="0" sz="1800" b="1" i="0" u="none" strike="noStrike" kern="1200" cap="none" spc="-40" normalizeH="0" baseline="0" noProof="0" dirty="0">
                <a:ln>
                  <a:noFill/>
                </a:ln>
                <a:solidFill>
                  <a:prstClr val="black"/>
                </a:solidFill>
                <a:effectLst/>
                <a:uLnTx/>
                <a:uFillTx/>
                <a:latin typeface="Calibri"/>
                <a:ea typeface="+mn-ea"/>
                <a:cs typeface="Calibri"/>
              </a:rPr>
              <a:t>Λ</a:t>
            </a:r>
            <a:r>
              <a:rPr kumimoji="0" sz="1800" b="1" i="0" u="none" strike="noStrike" kern="1200" cap="none" spc="-55" normalizeH="0" baseline="0" noProof="0" dirty="0">
                <a:ln>
                  <a:noFill/>
                </a:ln>
                <a:solidFill>
                  <a:prstClr val="black"/>
                </a:solidFill>
                <a:effectLst/>
                <a:uLnTx/>
                <a:uFillTx/>
                <a:latin typeface="Calibri"/>
                <a:ea typeface="+mn-ea"/>
                <a:cs typeface="Calibri"/>
              </a:rPr>
              <a:t>Ο</a:t>
            </a:r>
            <a:r>
              <a:rPr kumimoji="0" sz="1800" b="1" i="0" u="none" strike="noStrike" kern="1200" cap="none" spc="0" normalizeH="0" baseline="0" noProof="0" dirty="0">
                <a:ln>
                  <a:noFill/>
                </a:ln>
                <a:solidFill>
                  <a:prstClr val="black"/>
                </a:solidFill>
                <a:effectLst/>
                <a:uLnTx/>
                <a:uFillTx/>
                <a:latin typeface="Calibri"/>
                <a:ea typeface="+mn-ea"/>
                <a:cs typeface="Calibri"/>
              </a:rPr>
              <a:t>ΥΜΙΝΙ</a:t>
            </a:r>
            <a:r>
              <a:rPr kumimoji="0" sz="1800" b="1" i="0" u="none" strike="noStrike" kern="1200" cap="none" spc="-10" normalizeH="0" baseline="0" noProof="0" dirty="0">
                <a:ln>
                  <a:noFill/>
                </a:ln>
                <a:solidFill>
                  <a:prstClr val="black"/>
                </a:solidFill>
                <a:effectLst/>
                <a:uLnTx/>
                <a:uFillTx/>
                <a:latin typeface="Calibri"/>
                <a:ea typeface="+mn-ea"/>
                <a:cs typeface="Calibri"/>
              </a:rPr>
              <a:t>Ο</a:t>
            </a:r>
            <a:r>
              <a:rPr kumimoji="0" sz="1800" b="1" i="0" u="none" strike="noStrike" kern="1200" cap="none" spc="0" normalizeH="0" baseline="0" noProof="0" dirty="0">
                <a:ln>
                  <a:noFill/>
                </a:ln>
                <a:solidFill>
                  <a:prstClr val="black"/>
                </a:solidFill>
                <a:effectLst/>
                <a:uLnTx/>
                <a:uFillTx/>
                <a:latin typeface="Calibri"/>
                <a:ea typeface="+mn-ea"/>
                <a:cs typeface="Calibri"/>
              </a:rPr>
              <a:t>Ν ΤΗΣ </a:t>
            </a:r>
            <a:r>
              <a:rPr kumimoji="0" sz="1800" b="1" i="0" u="none" strike="noStrike" kern="1200" cap="none" spc="-15" normalizeH="0" baseline="0" noProof="0" dirty="0">
                <a:ln>
                  <a:noFill/>
                </a:ln>
                <a:solidFill>
                  <a:prstClr val="black"/>
                </a:solidFill>
                <a:effectLst/>
                <a:uLnTx/>
                <a:uFillTx/>
                <a:latin typeface="Calibri"/>
                <a:ea typeface="+mn-ea"/>
                <a:cs typeface="Calibri"/>
              </a:rPr>
              <a:t>Ε</a:t>
            </a:r>
            <a:r>
              <a:rPr kumimoji="0" sz="1800" b="1" i="0" u="none" strike="noStrike" kern="1200" cap="none" spc="0" normalizeH="0" baseline="0" noProof="0" dirty="0">
                <a:ln>
                  <a:noFill/>
                </a:ln>
                <a:solidFill>
                  <a:prstClr val="black"/>
                </a:solidFill>
                <a:effectLst/>
                <a:uLnTx/>
                <a:uFillTx/>
                <a:latin typeface="Calibri"/>
                <a:ea typeface="+mn-ea"/>
                <a:cs typeface="Calibri"/>
              </a:rPr>
              <a:t>ΛΛΑ</a:t>
            </a:r>
            <a:r>
              <a:rPr kumimoji="0" sz="1800" b="1" i="0" u="none" strike="noStrike" kern="1200" cap="none" spc="-35" normalizeH="0" baseline="0" noProof="0" dirty="0">
                <a:ln>
                  <a:noFill/>
                </a:ln>
                <a:solidFill>
                  <a:prstClr val="black"/>
                </a:solidFill>
                <a:effectLst/>
                <a:uLnTx/>
                <a:uFillTx/>
                <a:latin typeface="Calibri"/>
                <a:ea typeface="+mn-ea"/>
                <a:cs typeface="Calibri"/>
              </a:rPr>
              <a:t>Δ</a:t>
            </a:r>
            <a:r>
              <a:rPr kumimoji="0" sz="1800" b="1" i="0" u="none" strike="noStrike" kern="1200" cap="none" spc="0" normalizeH="0" baseline="0" noProof="0" dirty="0">
                <a:ln>
                  <a:noFill/>
                </a:ln>
                <a:solidFill>
                  <a:prstClr val="black"/>
                </a:solidFill>
                <a:effectLst/>
                <a:uLnTx/>
                <a:uFillTx/>
                <a:latin typeface="Calibri"/>
                <a:ea typeface="+mn-ea"/>
                <a:cs typeface="Calibri"/>
              </a:rPr>
              <a:t>ΟΣ</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58" name="object 58"/>
          <p:cNvSpPr txBox="1"/>
          <p:nvPr/>
        </p:nvSpPr>
        <p:spPr>
          <a:xfrm>
            <a:off x="3134360" y="2643123"/>
            <a:ext cx="1755775" cy="528320"/>
          </a:xfrm>
          <a:prstGeom prst="rect">
            <a:avLst/>
          </a:prstGeom>
        </p:spPr>
        <p:txBody>
          <a:bodyPr vert="horz" wrap="square" lIns="0" tIns="0" rIns="0" bIns="0" rtlCol="0">
            <a:spAutoFit/>
          </a:bodyPr>
          <a:lstStyle/>
          <a:p>
            <a:pPr marL="152400" marR="5080" lvl="0" indent="-140335"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Α</a:t>
            </a:r>
            <a:r>
              <a:rPr kumimoji="0" sz="1800" b="1" i="0" u="none" strike="noStrike" kern="1200" cap="none" spc="-40" normalizeH="0" baseline="0" noProof="0" dirty="0">
                <a:ln>
                  <a:noFill/>
                </a:ln>
                <a:solidFill>
                  <a:prstClr val="black"/>
                </a:solidFill>
                <a:effectLst/>
                <a:uLnTx/>
                <a:uFillTx/>
                <a:latin typeface="Calibri"/>
                <a:ea typeface="+mn-ea"/>
                <a:cs typeface="Calibri"/>
              </a:rPr>
              <a:t>Λ</a:t>
            </a:r>
            <a:r>
              <a:rPr kumimoji="0" sz="1800" b="1" i="0" u="none" strike="noStrike" kern="1200" cap="none" spc="-55" normalizeH="0" baseline="0" noProof="0" dirty="0">
                <a:ln>
                  <a:noFill/>
                </a:ln>
                <a:solidFill>
                  <a:prstClr val="black"/>
                </a:solidFill>
                <a:effectLst/>
                <a:uLnTx/>
                <a:uFillTx/>
                <a:latin typeface="Calibri"/>
                <a:ea typeface="+mn-ea"/>
                <a:cs typeface="Calibri"/>
              </a:rPr>
              <a:t>Ο</a:t>
            </a:r>
            <a:r>
              <a:rPr kumimoji="0" sz="1800" b="1" i="0" u="none" strike="noStrike" kern="1200" cap="none" spc="0" normalizeH="0" baseline="0" noProof="0" dirty="0">
                <a:ln>
                  <a:noFill/>
                </a:ln>
                <a:solidFill>
                  <a:prstClr val="black"/>
                </a:solidFill>
                <a:effectLst/>
                <a:uLnTx/>
                <a:uFillTx/>
                <a:latin typeface="Calibri"/>
                <a:ea typeface="+mn-ea"/>
                <a:cs typeface="Calibri"/>
              </a:rPr>
              <a:t>ΥΜΙΝΙ</a:t>
            </a:r>
            <a:r>
              <a:rPr kumimoji="0" sz="1800" b="1" i="0" u="none" strike="noStrike" kern="1200" cap="none" spc="-10" normalizeH="0" baseline="0" noProof="0" dirty="0">
                <a:ln>
                  <a:noFill/>
                </a:ln>
                <a:solidFill>
                  <a:prstClr val="black"/>
                </a:solidFill>
                <a:effectLst/>
                <a:uLnTx/>
                <a:uFillTx/>
                <a:latin typeface="Calibri"/>
                <a:ea typeface="+mn-ea"/>
                <a:cs typeface="Calibri"/>
              </a:rPr>
              <a:t>Ο</a:t>
            </a:r>
            <a:r>
              <a:rPr kumimoji="0" sz="1800" b="1" i="0" u="none" strike="noStrike" kern="1200" cap="none" spc="0" normalizeH="0" baseline="0" noProof="0" dirty="0">
                <a:ln>
                  <a:noFill/>
                </a:ln>
                <a:solidFill>
                  <a:prstClr val="black"/>
                </a:solidFill>
                <a:effectLst/>
                <a:uLnTx/>
                <a:uFillTx/>
                <a:latin typeface="Calibri"/>
                <a:ea typeface="+mn-ea"/>
                <a:cs typeface="Calibri"/>
              </a:rPr>
              <a:t>Ν ΤΗΣ </a:t>
            </a:r>
            <a:r>
              <a:rPr kumimoji="0" sz="1800" b="1" i="0" u="none" strike="noStrike" kern="1200" cap="none" spc="-15" normalizeH="0" baseline="0" noProof="0" dirty="0">
                <a:ln>
                  <a:noFill/>
                </a:ln>
                <a:solidFill>
                  <a:prstClr val="black"/>
                </a:solidFill>
                <a:effectLst/>
                <a:uLnTx/>
                <a:uFillTx/>
                <a:latin typeface="Calibri"/>
                <a:ea typeface="+mn-ea"/>
                <a:cs typeface="Calibri"/>
              </a:rPr>
              <a:t>Ε</a:t>
            </a:r>
            <a:r>
              <a:rPr kumimoji="0" sz="1800" b="1" i="0" u="none" strike="noStrike" kern="1200" cap="none" spc="0" normalizeH="0" baseline="0" noProof="0" dirty="0">
                <a:ln>
                  <a:noFill/>
                </a:ln>
                <a:solidFill>
                  <a:prstClr val="black"/>
                </a:solidFill>
                <a:effectLst/>
                <a:uLnTx/>
                <a:uFillTx/>
                <a:latin typeface="Calibri"/>
                <a:ea typeface="+mn-ea"/>
                <a:cs typeface="Calibri"/>
              </a:rPr>
              <a:t>ΛΛΑ</a:t>
            </a:r>
            <a:r>
              <a:rPr kumimoji="0" sz="1800" b="1" i="0" u="none" strike="noStrike" kern="1200" cap="none" spc="-35" normalizeH="0" baseline="0" noProof="0" dirty="0">
                <a:ln>
                  <a:noFill/>
                </a:ln>
                <a:solidFill>
                  <a:prstClr val="black"/>
                </a:solidFill>
                <a:effectLst/>
                <a:uLnTx/>
                <a:uFillTx/>
                <a:latin typeface="Calibri"/>
                <a:ea typeface="+mn-ea"/>
                <a:cs typeface="Calibri"/>
              </a:rPr>
              <a:t>Δ</a:t>
            </a:r>
            <a:r>
              <a:rPr kumimoji="0" sz="1800" b="1" i="0" u="none" strike="noStrike" kern="1200" cap="none" spc="0" normalizeH="0" baseline="0" noProof="0" dirty="0">
                <a:ln>
                  <a:noFill/>
                </a:ln>
                <a:solidFill>
                  <a:prstClr val="black"/>
                </a:solidFill>
                <a:effectLst/>
                <a:uLnTx/>
                <a:uFillTx/>
                <a:latin typeface="Calibri"/>
                <a:ea typeface="+mn-ea"/>
                <a:cs typeface="Calibri"/>
              </a:rPr>
              <a:t>ΟΣ ΑΒΕΕ</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59" name="object 59"/>
          <p:cNvSpPr txBox="1"/>
          <p:nvPr/>
        </p:nvSpPr>
        <p:spPr>
          <a:xfrm>
            <a:off x="5181091" y="2643123"/>
            <a:ext cx="1650364" cy="528320"/>
          </a:xfrm>
          <a:prstGeom prst="rect">
            <a:avLst/>
          </a:prstGeom>
        </p:spPr>
        <p:txBody>
          <a:bodyPr vert="horz" wrap="square" lIns="0" tIns="0" rIns="0" bIns="0" rtlCol="0">
            <a:spAutoFit/>
          </a:bodyPr>
          <a:lstStyle/>
          <a:p>
            <a:pPr marL="437515" marR="5080" lvl="0" indent="-42545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Άγιος</a:t>
            </a:r>
            <a:r>
              <a:rPr kumimoji="0" sz="1800" b="1" i="0" u="none" strike="noStrike" kern="1200" cap="none" spc="-1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Αθ</a:t>
            </a:r>
            <a:r>
              <a:rPr kumimoji="0" sz="1800" b="1" i="0" u="none" strike="noStrike" kern="1200" cap="none" spc="5" normalizeH="0" baseline="0" noProof="0" dirty="0">
                <a:ln>
                  <a:noFill/>
                </a:ln>
                <a:solidFill>
                  <a:prstClr val="black"/>
                </a:solidFill>
                <a:effectLst/>
                <a:uLnTx/>
                <a:uFillTx/>
                <a:latin typeface="Calibri"/>
                <a:ea typeface="+mn-ea"/>
                <a:cs typeface="Calibri"/>
              </a:rPr>
              <a:t>α</a:t>
            </a:r>
            <a:r>
              <a:rPr kumimoji="0" sz="1800" b="1" i="0" u="none" strike="noStrike" kern="1200" cap="none" spc="0" normalizeH="0" baseline="0" noProof="0" dirty="0">
                <a:ln>
                  <a:noFill/>
                </a:ln>
                <a:solidFill>
                  <a:prstClr val="black"/>
                </a:solidFill>
                <a:effectLst/>
                <a:uLnTx/>
                <a:uFillTx/>
                <a:latin typeface="Calibri"/>
                <a:ea typeface="+mn-ea"/>
                <a:cs typeface="Calibri"/>
              </a:rPr>
              <a:t>νάσι</a:t>
            </a:r>
            <a:r>
              <a:rPr kumimoji="0" sz="1800" b="1" i="0" u="none" strike="noStrike" kern="1200" cap="none" spc="-10" normalizeH="0" baseline="0" noProof="0" dirty="0">
                <a:ln>
                  <a:noFill/>
                </a:ln>
                <a:solidFill>
                  <a:prstClr val="black"/>
                </a:solidFill>
                <a:effectLst/>
                <a:uLnTx/>
                <a:uFillTx/>
                <a:latin typeface="Calibri"/>
                <a:ea typeface="+mn-ea"/>
                <a:cs typeface="Calibri"/>
              </a:rPr>
              <a:t>ο</a:t>
            </a:r>
            <a:r>
              <a:rPr kumimoji="0" sz="1800" b="1" i="0" u="none" strike="noStrike" kern="1200" cap="none" spc="0" normalizeH="0" baseline="0" noProof="0" dirty="0">
                <a:ln>
                  <a:noFill/>
                </a:ln>
                <a:solidFill>
                  <a:prstClr val="black"/>
                </a:solidFill>
                <a:effectLst/>
                <a:uLnTx/>
                <a:uFillTx/>
                <a:latin typeface="Calibri"/>
                <a:ea typeface="+mn-ea"/>
                <a:cs typeface="Calibri"/>
              </a:rPr>
              <a:t>ς Βοι</a:t>
            </a:r>
            <a:r>
              <a:rPr kumimoji="0" sz="1800" b="1" i="0" u="none" strike="noStrike" kern="1200" cap="none" spc="5" normalizeH="0" baseline="0" noProof="0" dirty="0">
                <a:ln>
                  <a:noFill/>
                </a:ln>
                <a:solidFill>
                  <a:prstClr val="black"/>
                </a:solidFill>
                <a:effectLst/>
                <a:uLnTx/>
                <a:uFillTx/>
                <a:latin typeface="Calibri"/>
                <a:ea typeface="+mn-ea"/>
                <a:cs typeface="Calibri"/>
              </a:rPr>
              <a:t>ω</a:t>
            </a:r>
            <a:r>
              <a:rPr kumimoji="0" sz="1800" b="1" i="0" u="none" strike="noStrike" kern="1200" cap="none" spc="0" normalizeH="0" baseline="0" noProof="0" dirty="0">
                <a:ln>
                  <a:noFill/>
                </a:ln>
                <a:solidFill>
                  <a:prstClr val="black"/>
                </a:solidFill>
                <a:effectLst/>
                <a:uLnTx/>
                <a:uFillTx/>
                <a:latin typeface="Calibri"/>
                <a:ea typeface="+mn-ea"/>
                <a:cs typeface="Calibri"/>
              </a:rPr>
              <a:t>τία</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60" name="object 60"/>
          <p:cNvSpPr txBox="1"/>
          <p:nvPr/>
        </p:nvSpPr>
        <p:spPr>
          <a:xfrm>
            <a:off x="7598791" y="2631694"/>
            <a:ext cx="981075" cy="26543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10" normalizeH="0" baseline="0" noProof="0" dirty="0">
                <a:ln>
                  <a:noFill/>
                </a:ln>
                <a:solidFill>
                  <a:prstClr val="black"/>
                </a:solidFill>
                <a:effectLst/>
                <a:uLnTx/>
                <a:uFillTx/>
                <a:latin typeface="Calibri"/>
                <a:ea typeface="+mn-ea"/>
                <a:cs typeface="Calibri"/>
              </a:rPr>
              <a:t>40.000</a:t>
            </a:r>
            <a:r>
              <a:rPr kumimoji="0" sz="1800" b="1" i="0" u="none" strike="noStrike" kern="1200" cap="none" spc="-5" normalizeH="0" baseline="0" noProof="0" dirty="0">
                <a:ln>
                  <a:noFill/>
                </a:ln>
                <a:solidFill>
                  <a:prstClr val="black"/>
                </a:solidFill>
                <a:effectLst/>
                <a:uLnTx/>
                <a:uFillTx/>
                <a:latin typeface="Calibri"/>
                <a:ea typeface="+mn-ea"/>
                <a:cs typeface="Calibri"/>
              </a:rPr>
              <a:t> m</a:t>
            </a:r>
            <a:r>
              <a:rPr kumimoji="0" sz="1800" b="1" i="0" u="none" strike="noStrike" kern="1200" cap="none" spc="-15" normalizeH="0" baseline="25462" noProof="0" dirty="0">
                <a:ln>
                  <a:noFill/>
                </a:ln>
                <a:solidFill>
                  <a:prstClr val="black"/>
                </a:solidFill>
                <a:effectLst/>
                <a:uLnTx/>
                <a:uFillTx/>
                <a:latin typeface="Calibri"/>
                <a:ea typeface="+mn-ea"/>
                <a:cs typeface="Calibri"/>
              </a:rPr>
              <a:t>3</a:t>
            </a:r>
            <a:endParaRPr kumimoji="0" sz="1800" b="0" i="0" u="none" strike="noStrike" kern="1200" cap="none" spc="0" normalizeH="0" baseline="25462" noProof="0">
              <a:ln>
                <a:noFill/>
              </a:ln>
              <a:solidFill>
                <a:prstClr val="black"/>
              </a:solidFill>
              <a:effectLst/>
              <a:uLnTx/>
              <a:uFillTx/>
              <a:latin typeface="Calibri"/>
              <a:ea typeface="+mn-ea"/>
              <a:cs typeface="Calibri"/>
            </a:endParaRPr>
          </a:p>
        </p:txBody>
      </p:sp>
      <p:sp>
        <p:nvSpPr>
          <p:cNvPr id="61" name="object 61"/>
          <p:cNvSpPr txBox="1"/>
          <p:nvPr/>
        </p:nvSpPr>
        <p:spPr>
          <a:xfrm>
            <a:off x="1325372" y="3557523"/>
            <a:ext cx="1388110" cy="528955"/>
          </a:xfrm>
          <a:prstGeom prst="rect">
            <a:avLst/>
          </a:prstGeom>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Χ</a:t>
            </a:r>
            <a:r>
              <a:rPr kumimoji="0" sz="1800" b="1" i="0" u="none" strike="noStrike" kern="1200" cap="none" spc="5" normalizeH="0" baseline="0" noProof="0" dirty="0">
                <a:ln>
                  <a:noFill/>
                </a:ln>
                <a:solidFill>
                  <a:prstClr val="black"/>
                </a:solidFill>
                <a:effectLst/>
                <a:uLnTx/>
                <a:uFillTx/>
                <a:latin typeface="Calibri"/>
                <a:ea typeface="+mn-ea"/>
                <a:cs typeface="Calibri"/>
              </a:rPr>
              <a:t>Δ</a:t>
            </a:r>
            <a:r>
              <a:rPr kumimoji="0" sz="1800" b="1" i="0" u="none" strike="noStrike" kern="1200" cap="none" spc="-30" normalizeH="0" baseline="0" noProof="0" dirty="0">
                <a:ln>
                  <a:noFill/>
                </a:ln>
                <a:solidFill>
                  <a:prstClr val="black"/>
                </a:solidFill>
                <a:effectLst/>
                <a:uLnTx/>
                <a:uFillTx/>
                <a:latin typeface="Calibri"/>
                <a:ea typeface="+mn-ea"/>
                <a:cs typeface="Calibri"/>
              </a:rPr>
              <a:t>Β</a:t>
            </a:r>
            <a:r>
              <a:rPr kumimoji="0" sz="1800" b="1" i="0" u="none" strike="noStrike" kern="1200" cap="none" spc="0" normalizeH="0" baseline="0" noProof="0" dirty="0">
                <a:ln>
                  <a:noFill/>
                </a:ln>
                <a:solidFill>
                  <a:prstClr val="black"/>
                </a:solidFill>
                <a:effectLst/>
                <a:uLnTx/>
                <a:uFillTx/>
                <a:latin typeface="Calibri"/>
                <a:ea typeface="+mn-ea"/>
                <a:cs typeface="Calibri"/>
              </a:rPr>
              <a:t>Α</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Μεγ</a:t>
            </a:r>
            <a:r>
              <a:rPr kumimoji="0" sz="1800" b="1" i="0" u="none" strike="noStrike" kern="1200" cap="none" spc="10" normalizeH="0" baseline="0" noProof="0" dirty="0">
                <a:ln>
                  <a:noFill/>
                </a:ln>
                <a:solidFill>
                  <a:prstClr val="black"/>
                </a:solidFill>
                <a:effectLst/>
                <a:uLnTx/>
                <a:uFillTx/>
                <a:latin typeface="Calibri"/>
                <a:ea typeface="+mn-ea"/>
                <a:cs typeface="Calibri"/>
              </a:rPr>
              <a:t>α</a:t>
            </a:r>
            <a:r>
              <a:rPr kumimoji="0" sz="1800" b="1" i="0" u="none" strike="noStrike" kern="1200" cap="none" spc="-15" normalizeH="0" baseline="0" noProof="0" dirty="0">
                <a:ln>
                  <a:noFill/>
                </a:ln>
                <a:solidFill>
                  <a:prstClr val="black"/>
                </a:solidFill>
                <a:effectLst/>
                <a:uLnTx/>
                <a:uFillTx/>
                <a:latin typeface="Calibri"/>
                <a:ea typeface="+mn-ea"/>
                <a:cs typeface="Calibri"/>
              </a:rPr>
              <a:t>λ</a:t>
            </a:r>
            <a:r>
              <a:rPr kumimoji="0" sz="1800" b="1" i="0" u="none" strike="noStrike" kern="1200" cap="none" spc="0" normalizeH="0" baseline="0" noProof="0" dirty="0">
                <a:ln>
                  <a:noFill/>
                </a:ln>
                <a:solidFill>
                  <a:prstClr val="black"/>
                </a:solidFill>
                <a:effectLst/>
                <a:uLnTx/>
                <a:uFillTx/>
                <a:latin typeface="Calibri"/>
                <a:ea typeface="+mn-ea"/>
                <a:cs typeface="Calibri"/>
              </a:rPr>
              <a:t>όπ</a:t>
            </a:r>
            <a:r>
              <a:rPr kumimoji="0" sz="1800" b="1" i="0" u="none" strike="noStrike" kern="1200" cap="none" spc="-20" normalizeH="0" baseline="0" noProof="0" dirty="0">
                <a:ln>
                  <a:noFill/>
                </a:ln>
                <a:solidFill>
                  <a:prstClr val="black"/>
                </a:solidFill>
                <a:effectLst/>
                <a:uLnTx/>
                <a:uFillTx/>
                <a:latin typeface="Calibri"/>
                <a:ea typeface="+mn-ea"/>
                <a:cs typeface="Calibri"/>
              </a:rPr>
              <a:t>ο</a:t>
            </a:r>
            <a:r>
              <a:rPr kumimoji="0" sz="1800" b="1" i="0" u="none" strike="noStrike" kern="1200" cap="none" spc="0" normalizeH="0" baseline="0" noProof="0" dirty="0">
                <a:ln>
                  <a:noFill/>
                </a:ln>
                <a:solidFill>
                  <a:prstClr val="black"/>
                </a:solidFill>
                <a:effectLst/>
                <a:uLnTx/>
                <a:uFillTx/>
                <a:latin typeface="Calibri"/>
                <a:ea typeface="+mn-ea"/>
                <a:cs typeface="Calibri"/>
              </a:rPr>
              <a:t>λ</a:t>
            </a:r>
            <a:r>
              <a:rPr kumimoji="0" sz="1800" b="1" i="0" u="none" strike="noStrike" kern="1200" cap="none" spc="-10" normalizeH="0" baseline="0" noProof="0" dirty="0">
                <a:ln>
                  <a:noFill/>
                </a:ln>
                <a:solidFill>
                  <a:prstClr val="black"/>
                </a:solidFill>
                <a:effectLst/>
                <a:uLnTx/>
                <a:uFillTx/>
                <a:latin typeface="Calibri"/>
                <a:ea typeface="+mn-ea"/>
                <a:cs typeface="Calibri"/>
              </a:rPr>
              <a:t>η</a:t>
            </a:r>
            <a:r>
              <a:rPr kumimoji="0" sz="1800" b="1" i="0" u="none" strike="noStrike" kern="1200" cap="none" spc="0" normalizeH="0" baseline="0" noProof="0" dirty="0">
                <a:ln>
                  <a:noFill/>
                </a:ln>
                <a:solidFill>
                  <a:prstClr val="black"/>
                </a:solidFill>
                <a:effectLst/>
                <a:uLnTx/>
                <a:uFillTx/>
                <a:latin typeface="Calibri"/>
                <a:ea typeface="+mn-ea"/>
                <a:cs typeface="Calibri"/>
              </a:rPr>
              <a:t>ς</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62" name="object 62"/>
          <p:cNvSpPr txBox="1"/>
          <p:nvPr/>
        </p:nvSpPr>
        <p:spPr>
          <a:xfrm>
            <a:off x="3593084" y="3557523"/>
            <a:ext cx="839469"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ΔΕΗ</a:t>
            </a:r>
            <a:r>
              <a:rPr kumimoji="0" sz="1800" b="1" i="0" u="none" strike="noStrike" kern="1200" cap="none" spc="5"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Α</a:t>
            </a:r>
            <a:r>
              <a:rPr kumimoji="0" sz="1800" b="1" i="0" u="none" strike="noStrike" kern="1200" cap="none" spc="0" normalizeH="0" baseline="0" noProof="0" dirty="0">
                <a:ln>
                  <a:noFill/>
                </a:ln>
                <a:solidFill>
                  <a:prstClr val="black"/>
                </a:solidFill>
                <a:effectLst/>
                <a:uLnTx/>
                <a:uFillTx/>
                <a:latin typeface="Calibri"/>
                <a:ea typeface="+mn-ea"/>
                <a:cs typeface="Calibri"/>
              </a:rPr>
              <a:t>.Ε.</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63" name="object 63"/>
          <p:cNvSpPr txBox="1"/>
          <p:nvPr/>
        </p:nvSpPr>
        <p:spPr>
          <a:xfrm>
            <a:off x="5202428" y="3557523"/>
            <a:ext cx="1607185" cy="528955"/>
          </a:xfrm>
          <a:prstGeom prst="rect">
            <a:avLst/>
          </a:prstGeom>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Λ</a:t>
            </a:r>
            <a:r>
              <a:rPr kumimoji="0" sz="1800" b="1" i="0" u="none" strike="noStrike" kern="1200" cap="none" spc="-25" normalizeH="0" baseline="0" noProof="0" dirty="0">
                <a:ln>
                  <a:noFill/>
                </a:ln>
                <a:solidFill>
                  <a:prstClr val="black"/>
                </a:solidFill>
                <a:effectLst/>
                <a:uLnTx/>
                <a:uFillTx/>
                <a:latin typeface="Calibri"/>
                <a:ea typeface="+mn-ea"/>
                <a:cs typeface="Calibri"/>
              </a:rPr>
              <a:t>ι</a:t>
            </a:r>
            <a:r>
              <a:rPr kumimoji="0" sz="1800" b="1" i="0" u="none" strike="noStrike" kern="1200" cap="none" spc="5" normalizeH="0" baseline="0" noProof="0" dirty="0">
                <a:ln>
                  <a:noFill/>
                </a:ln>
                <a:solidFill>
                  <a:prstClr val="black"/>
                </a:solidFill>
                <a:effectLst/>
                <a:uLnTx/>
                <a:uFillTx/>
                <a:latin typeface="Calibri"/>
                <a:ea typeface="+mn-ea"/>
                <a:cs typeface="Calibri"/>
              </a:rPr>
              <a:t>γ</a:t>
            </a:r>
            <a:r>
              <a:rPr kumimoji="0" sz="1800" b="1" i="0" u="none" strike="noStrike" kern="1200" cap="none" spc="0" normalizeH="0" baseline="0" noProof="0" dirty="0">
                <a:ln>
                  <a:noFill/>
                </a:ln>
                <a:solidFill>
                  <a:prstClr val="black"/>
                </a:solidFill>
                <a:effectLst/>
                <a:uLnTx/>
                <a:uFillTx/>
                <a:latin typeface="Calibri"/>
                <a:ea typeface="+mn-ea"/>
                <a:cs typeface="Calibri"/>
              </a:rPr>
              <a:t>ν</a:t>
            </a:r>
            <a:r>
              <a:rPr kumimoji="0" sz="1800" b="1" i="0" u="none" strike="noStrike" kern="1200" cap="none" spc="-20" normalizeH="0" baseline="0" noProof="0" dirty="0">
                <a:ln>
                  <a:noFill/>
                </a:ln>
                <a:solidFill>
                  <a:prstClr val="black"/>
                </a:solidFill>
                <a:effectLst/>
                <a:uLnTx/>
                <a:uFillTx/>
                <a:latin typeface="Calibri"/>
                <a:ea typeface="+mn-ea"/>
                <a:cs typeface="Calibri"/>
              </a:rPr>
              <a:t>ι</a:t>
            </a:r>
            <a:r>
              <a:rPr kumimoji="0" sz="1800" b="1" i="0" u="none" strike="noStrike" kern="1200" cap="none" spc="0" normalizeH="0" baseline="0" noProof="0" dirty="0">
                <a:ln>
                  <a:noFill/>
                </a:ln>
                <a:solidFill>
                  <a:prstClr val="black"/>
                </a:solidFill>
                <a:effectLst/>
                <a:uLnTx/>
                <a:uFillTx/>
                <a:latin typeface="Calibri"/>
                <a:ea typeface="+mn-ea"/>
                <a:cs typeface="Calibri"/>
              </a:rPr>
              <a:t>τι</a:t>
            </a:r>
            <a:r>
              <a:rPr kumimoji="0" sz="1800" b="1" i="0" u="none" strike="noStrike" kern="1200" cap="none" spc="-50" normalizeH="0" baseline="0" noProof="0" dirty="0">
                <a:ln>
                  <a:noFill/>
                </a:ln>
                <a:solidFill>
                  <a:prstClr val="black"/>
                </a:solidFill>
                <a:effectLst/>
                <a:uLnTx/>
                <a:uFillTx/>
                <a:latin typeface="Calibri"/>
                <a:ea typeface="+mn-ea"/>
                <a:cs typeface="Calibri"/>
              </a:rPr>
              <a:t>κ</a:t>
            </a:r>
            <a:r>
              <a:rPr kumimoji="0" sz="1800" b="1" i="0" u="none" strike="noStrike" kern="1200" cap="none" spc="0" normalizeH="0" baseline="0" noProof="0" dirty="0">
                <a:ln>
                  <a:noFill/>
                </a:ln>
                <a:solidFill>
                  <a:prstClr val="black"/>
                </a:solidFill>
                <a:effectLst/>
                <a:uLnTx/>
                <a:uFillTx/>
                <a:latin typeface="Calibri"/>
                <a:ea typeface="+mn-ea"/>
                <a:cs typeface="Calibri"/>
              </a:rPr>
              <a:t>ό</a:t>
            </a:r>
            <a:r>
              <a:rPr kumimoji="0" sz="1800" b="1" i="0" u="none" strike="noStrike" kern="1200" cap="none" spc="-2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Κέ</a:t>
            </a:r>
            <a:r>
              <a:rPr kumimoji="0" sz="1800" b="1" i="0" u="none" strike="noStrike" kern="1200" cap="none" spc="15" normalizeH="0" baseline="0" noProof="0" dirty="0">
                <a:ln>
                  <a:noFill/>
                </a:ln>
                <a:solidFill>
                  <a:prstClr val="black"/>
                </a:solidFill>
                <a:effectLst/>
                <a:uLnTx/>
                <a:uFillTx/>
                <a:latin typeface="Calibri"/>
                <a:ea typeface="+mn-ea"/>
                <a:cs typeface="Calibri"/>
              </a:rPr>
              <a:t>ν</a:t>
            </a:r>
            <a:r>
              <a:rPr kumimoji="0" sz="1800" b="1" i="0" u="none" strike="noStrike" kern="1200" cap="none" spc="-15" normalizeH="0" baseline="0" noProof="0" dirty="0">
                <a:ln>
                  <a:noFill/>
                </a:ln>
                <a:solidFill>
                  <a:prstClr val="black"/>
                </a:solidFill>
                <a:effectLst/>
                <a:uLnTx/>
                <a:uFillTx/>
                <a:latin typeface="Calibri"/>
                <a:ea typeface="+mn-ea"/>
                <a:cs typeface="Calibri"/>
              </a:rPr>
              <a:t>τ</a:t>
            </a:r>
            <a:r>
              <a:rPr kumimoji="0" sz="1800" b="1" i="0" u="none" strike="noStrike" kern="1200" cap="none" spc="0" normalizeH="0" baseline="0" noProof="0" dirty="0">
                <a:ln>
                  <a:noFill/>
                </a:ln>
                <a:solidFill>
                  <a:prstClr val="black"/>
                </a:solidFill>
                <a:effectLst/>
                <a:uLnTx/>
                <a:uFillTx/>
                <a:latin typeface="Calibri"/>
                <a:ea typeface="+mn-ea"/>
                <a:cs typeface="Calibri"/>
              </a:rPr>
              <a:t>ρο</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Μεγ</a:t>
            </a:r>
            <a:r>
              <a:rPr kumimoji="0" sz="1800" b="1" i="0" u="none" strike="noStrike" kern="1200" cap="none" spc="10" normalizeH="0" baseline="0" noProof="0" dirty="0">
                <a:ln>
                  <a:noFill/>
                </a:ln>
                <a:solidFill>
                  <a:prstClr val="black"/>
                </a:solidFill>
                <a:effectLst/>
                <a:uLnTx/>
                <a:uFillTx/>
                <a:latin typeface="Calibri"/>
                <a:ea typeface="+mn-ea"/>
                <a:cs typeface="Calibri"/>
              </a:rPr>
              <a:t>α</a:t>
            </a:r>
            <a:r>
              <a:rPr kumimoji="0" sz="1800" b="1" i="0" u="none" strike="noStrike" kern="1200" cap="none" spc="-15" normalizeH="0" baseline="0" noProof="0" dirty="0">
                <a:ln>
                  <a:noFill/>
                </a:ln>
                <a:solidFill>
                  <a:prstClr val="black"/>
                </a:solidFill>
                <a:effectLst/>
                <a:uLnTx/>
                <a:uFillTx/>
                <a:latin typeface="Calibri"/>
                <a:ea typeface="+mn-ea"/>
                <a:cs typeface="Calibri"/>
              </a:rPr>
              <a:t>λ</a:t>
            </a:r>
            <a:r>
              <a:rPr kumimoji="0" sz="1800" b="1" i="0" u="none" strike="noStrike" kern="1200" cap="none" spc="0" normalizeH="0" baseline="0" noProof="0" dirty="0">
                <a:ln>
                  <a:noFill/>
                </a:ln>
                <a:solidFill>
                  <a:prstClr val="black"/>
                </a:solidFill>
                <a:effectLst/>
                <a:uLnTx/>
                <a:uFillTx/>
                <a:latin typeface="Calibri"/>
                <a:ea typeface="+mn-ea"/>
                <a:cs typeface="Calibri"/>
              </a:rPr>
              <a:t>όπ</a:t>
            </a:r>
            <a:r>
              <a:rPr kumimoji="0" sz="1800" b="1" i="0" u="none" strike="noStrike" kern="1200" cap="none" spc="-20" normalizeH="0" baseline="0" noProof="0" dirty="0">
                <a:ln>
                  <a:noFill/>
                </a:ln>
                <a:solidFill>
                  <a:prstClr val="black"/>
                </a:solidFill>
                <a:effectLst/>
                <a:uLnTx/>
                <a:uFillTx/>
                <a:latin typeface="Calibri"/>
                <a:ea typeface="+mn-ea"/>
                <a:cs typeface="Calibri"/>
              </a:rPr>
              <a:t>ο</a:t>
            </a:r>
            <a:r>
              <a:rPr kumimoji="0" sz="1800" b="1" i="0" u="none" strike="noStrike" kern="1200" cap="none" spc="0" normalizeH="0" baseline="0" noProof="0" dirty="0">
                <a:ln>
                  <a:noFill/>
                </a:ln>
                <a:solidFill>
                  <a:prstClr val="black"/>
                </a:solidFill>
                <a:effectLst/>
                <a:uLnTx/>
                <a:uFillTx/>
                <a:latin typeface="Calibri"/>
                <a:ea typeface="+mn-ea"/>
                <a:cs typeface="Calibri"/>
              </a:rPr>
              <a:t>λ</a:t>
            </a:r>
            <a:r>
              <a:rPr kumimoji="0" sz="1800" b="1" i="0" u="none" strike="noStrike" kern="1200" cap="none" spc="-10" normalizeH="0" baseline="0" noProof="0" dirty="0">
                <a:ln>
                  <a:noFill/>
                </a:ln>
                <a:solidFill>
                  <a:prstClr val="black"/>
                </a:solidFill>
                <a:effectLst/>
                <a:uLnTx/>
                <a:uFillTx/>
                <a:latin typeface="Calibri"/>
                <a:ea typeface="+mn-ea"/>
                <a:cs typeface="Calibri"/>
              </a:rPr>
              <a:t>η</a:t>
            </a:r>
            <a:r>
              <a:rPr kumimoji="0" sz="1800" b="1" i="0" u="none" strike="noStrike" kern="1200" cap="none" spc="0" normalizeH="0" baseline="0" noProof="0" dirty="0">
                <a:ln>
                  <a:noFill/>
                </a:ln>
                <a:solidFill>
                  <a:prstClr val="black"/>
                </a:solidFill>
                <a:effectLst/>
                <a:uLnTx/>
                <a:uFillTx/>
                <a:latin typeface="Calibri"/>
                <a:ea typeface="+mn-ea"/>
                <a:cs typeface="Calibri"/>
              </a:rPr>
              <a:t>ς</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64" name="object 64"/>
          <p:cNvSpPr txBox="1"/>
          <p:nvPr/>
        </p:nvSpPr>
        <p:spPr>
          <a:xfrm>
            <a:off x="7540879" y="3546094"/>
            <a:ext cx="1096645" cy="26543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10" normalizeH="0" baseline="0" noProof="0" dirty="0">
                <a:ln>
                  <a:noFill/>
                </a:ln>
                <a:solidFill>
                  <a:prstClr val="black"/>
                </a:solidFill>
                <a:effectLst/>
                <a:uLnTx/>
                <a:uFillTx/>
                <a:latin typeface="Calibri"/>
                <a:ea typeface="+mn-ea"/>
                <a:cs typeface="Calibri"/>
              </a:rPr>
              <a:t>113.000</a:t>
            </a:r>
            <a:r>
              <a:rPr kumimoji="0" sz="1800" b="1" i="0" u="none" strike="noStrike" kern="1200" cap="none" spc="-5" normalizeH="0" baseline="0" noProof="0" dirty="0">
                <a:ln>
                  <a:noFill/>
                </a:ln>
                <a:solidFill>
                  <a:prstClr val="black"/>
                </a:solidFill>
                <a:effectLst/>
                <a:uLnTx/>
                <a:uFillTx/>
                <a:latin typeface="Calibri"/>
                <a:ea typeface="+mn-ea"/>
                <a:cs typeface="Calibri"/>
              </a:rPr>
              <a:t> m</a:t>
            </a:r>
            <a:r>
              <a:rPr kumimoji="0" sz="1800" b="1" i="0" u="none" strike="noStrike" kern="1200" cap="none" spc="-15" normalizeH="0" baseline="25462" noProof="0" dirty="0">
                <a:ln>
                  <a:noFill/>
                </a:ln>
                <a:solidFill>
                  <a:prstClr val="black"/>
                </a:solidFill>
                <a:effectLst/>
                <a:uLnTx/>
                <a:uFillTx/>
                <a:latin typeface="Calibri"/>
                <a:ea typeface="+mn-ea"/>
                <a:cs typeface="Calibri"/>
              </a:rPr>
              <a:t>3</a:t>
            </a:r>
            <a:endParaRPr kumimoji="0" sz="1800" b="0" i="0" u="none" strike="noStrike" kern="1200" cap="none" spc="0" normalizeH="0" baseline="25462" noProof="0">
              <a:ln>
                <a:noFill/>
              </a:ln>
              <a:solidFill>
                <a:prstClr val="black"/>
              </a:solidFill>
              <a:effectLst/>
              <a:uLnTx/>
              <a:uFillTx/>
              <a:latin typeface="Calibri"/>
              <a:ea typeface="+mn-ea"/>
              <a:cs typeface="Calibri"/>
            </a:endParaRPr>
          </a:p>
        </p:txBody>
      </p:sp>
      <p:sp>
        <p:nvSpPr>
          <p:cNvPr id="65" name="object 65"/>
          <p:cNvSpPr/>
          <p:nvPr/>
        </p:nvSpPr>
        <p:spPr>
          <a:xfrm>
            <a:off x="9595104" y="4535423"/>
            <a:ext cx="1173479" cy="400812"/>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p:cNvSpPr/>
          <p:nvPr/>
        </p:nvSpPr>
        <p:spPr>
          <a:xfrm>
            <a:off x="10527792" y="4535423"/>
            <a:ext cx="280416" cy="400812"/>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p:cNvSpPr txBox="1"/>
          <p:nvPr/>
        </p:nvSpPr>
        <p:spPr>
          <a:xfrm>
            <a:off x="9360534" y="3547998"/>
            <a:ext cx="1627505" cy="1271270"/>
          </a:xfrm>
          <a:prstGeom prst="rect">
            <a:avLst/>
          </a:prstGeom>
        </p:spPr>
        <p:txBody>
          <a:bodyPr vert="horz" wrap="square" lIns="0" tIns="0" rIns="0" bIns="0" rtlCol="0">
            <a:spAutoFit/>
          </a:bodyPr>
          <a:lstStyle/>
          <a:p>
            <a:pPr marL="12700" marR="5080" lvl="0" indent="-1905" algn="ctr" defTabSz="914400" rtl="0" eaLnBrk="1" fontAlgn="auto" latinLnBrk="0" hangingPunct="1">
              <a:lnSpc>
                <a:spcPct val="100000"/>
              </a:lnSpc>
              <a:spcBef>
                <a:spcPts val="0"/>
              </a:spcBef>
              <a:spcAft>
                <a:spcPts val="0"/>
              </a:spcAft>
              <a:buClrTx/>
              <a:buSzTx/>
              <a:buFontTx/>
              <a:buNone/>
              <a:tabLst/>
              <a:defRPr/>
            </a:pPr>
            <a:r>
              <a:rPr kumimoji="0" sz="1400" b="1" i="1" u="none" strike="noStrike" kern="1200" cap="none" spc="0" normalizeH="0" baseline="0" noProof="0" dirty="0">
                <a:ln>
                  <a:noFill/>
                </a:ln>
                <a:solidFill>
                  <a:prstClr val="black"/>
                </a:solidFill>
                <a:effectLst/>
                <a:uLnTx/>
                <a:uFillTx/>
                <a:latin typeface="Calibri"/>
                <a:ea typeface="+mn-ea"/>
                <a:cs typeface="Calibri"/>
              </a:rPr>
              <a:t>ΑΕΠΟ-Δ</a:t>
            </a:r>
            <a:r>
              <a:rPr kumimoji="0" sz="1400" b="1" i="1" u="none" strike="noStrike" kern="1200" cap="none" spc="-10" normalizeH="0" baseline="0" noProof="0" dirty="0">
                <a:ln>
                  <a:noFill/>
                </a:ln>
                <a:solidFill>
                  <a:prstClr val="black"/>
                </a:solidFill>
                <a:effectLst/>
                <a:uLnTx/>
                <a:uFillTx/>
                <a:latin typeface="Calibri"/>
                <a:ea typeface="+mn-ea"/>
                <a:cs typeface="Calibri"/>
              </a:rPr>
              <a:t>ι</a:t>
            </a:r>
            <a:r>
              <a:rPr kumimoji="0" sz="1400" b="1" i="1" u="none" strike="noStrike" kern="1200" cap="none" spc="0" normalizeH="0" baseline="0" noProof="0" dirty="0">
                <a:ln>
                  <a:noFill/>
                </a:ln>
                <a:solidFill>
                  <a:prstClr val="black"/>
                </a:solidFill>
                <a:effectLst/>
                <a:uLnTx/>
                <a:uFillTx/>
                <a:latin typeface="Calibri"/>
                <a:ea typeface="+mn-ea"/>
                <a:cs typeface="Calibri"/>
              </a:rPr>
              <a:t>άθ</a:t>
            </a:r>
            <a:r>
              <a:rPr kumimoji="0" sz="1400" b="1" i="1" u="none" strike="noStrike" kern="1200" cap="none" spc="-20" normalizeH="0" baseline="0" noProof="0" dirty="0">
                <a:ln>
                  <a:noFill/>
                </a:ln>
                <a:solidFill>
                  <a:prstClr val="black"/>
                </a:solidFill>
                <a:effectLst/>
                <a:uLnTx/>
                <a:uFillTx/>
                <a:latin typeface="Calibri"/>
                <a:ea typeface="+mn-ea"/>
                <a:cs typeface="Calibri"/>
              </a:rPr>
              <a:t>ε</a:t>
            </a:r>
            <a:r>
              <a:rPr kumimoji="0" sz="1400" b="1" i="1" u="none" strike="noStrike" kern="1200" cap="none" spc="0" normalizeH="0" baseline="0" noProof="0" dirty="0">
                <a:ln>
                  <a:noFill/>
                </a:ln>
                <a:solidFill>
                  <a:prstClr val="black"/>
                </a:solidFill>
                <a:effectLst/>
                <a:uLnTx/>
                <a:uFillTx/>
                <a:latin typeface="Calibri"/>
                <a:ea typeface="+mn-ea"/>
                <a:cs typeface="Calibri"/>
              </a:rPr>
              <a:t>ση απο</a:t>
            </a:r>
            <a:r>
              <a:rPr kumimoji="0" sz="1400" b="1" i="1" u="none" strike="noStrike" kern="1200" cap="none" spc="-15" normalizeH="0" baseline="0" noProof="0" dirty="0">
                <a:ln>
                  <a:noFill/>
                </a:ln>
                <a:solidFill>
                  <a:prstClr val="black"/>
                </a:solidFill>
                <a:effectLst/>
                <a:uLnTx/>
                <a:uFillTx/>
                <a:latin typeface="Calibri"/>
                <a:ea typeface="+mn-ea"/>
                <a:cs typeface="Calibri"/>
              </a:rPr>
              <a:t>β</a:t>
            </a:r>
            <a:r>
              <a:rPr kumimoji="0" sz="1400" b="1" i="1" u="none" strike="noStrike" kern="1200" cap="none" spc="0" normalizeH="0" baseline="0" noProof="0" dirty="0">
                <a:ln>
                  <a:noFill/>
                </a:ln>
                <a:solidFill>
                  <a:prstClr val="black"/>
                </a:solidFill>
                <a:effectLst/>
                <a:uLnTx/>
                <a:uFillTx/>
                <a:latin typeface="Calibri"/>
                <a:ea typeface="+mn-ea"/>
                <a:cs typeface="Calibri"/>
              </a:rPr>
              <a:t>λ</a:t>
            </a:r>
            <a:r>
              <a:rPr kumimoji="0" sz="1400" b="1" i="1" u="none" strike="noStrike" kern="1200" cap="none" spc="-20" normalizeH="0" baseline="0" noProof="0" dirty="0">
                <a:ln>
                  <a:noFill/>
                </a:ln>
                <a:solidFill>
                  <a:prstClr val="black"/>
                </a:solidFill>
                <a:effectLst/>
                <a:uLnTx/>
                <a:uFillTx/>
                <a:latin typeface="Calibri"/>
                <a:ea typeface="+mn-ea"/>
                <a:cs typeface="Calibri"/>
              </a:rPr>
              <a:t>ή</a:t>
            </a:r>
            <a:r>
              <a:rPr kumimoji="0" sz="1400" b="1" i="1" u="none" strike="noStrike" kern="1200" cap="none" spc="0" normalizeH="0" baseline="0" noProof="0" dirty="0">
                <a:ln>
                  <a:noFill/>
                </a:ln>
                <a:solidFill>
                  <a:prstClr val="black"/>
                </a:solidFill>
                <a:effectLst/>
                <a:uLnTx/>
                <a:uFillTx/>
                <a:latin typeface="Calibri"/>
                <a:ea typeface="+mn-ea"/>
                <a:cs typeface="Calibri"/>
              </a:rPr>
              <a:t>των</a:t>
            </a:r>
            <a:r>
              <a:rPr kumimoji="0" sz="1400" b="1" i="1" u="none" strike="noStrike" kern="1200" cap="none" spc="-45" normalizeH="0" baseline="0" noProof="0" dirty="0">
                <a:ln>
                  <a:noFill/>
                </a:ln>
                <a:solidFill>
                  <a:prstClr val="black"/>
                </a:solidFill>
                <a:effectLst/>
                <a:uLnTx/>
                <a:uFillTx/>
                <a:latin typeface="Calibri"/>
                <a:ea typeface="+mn-ea"/>
                <a:cs typeface="Calibri"/>
              </a:rPr>
              <a:t> </a:t>
            </a:r>
            <a:r>
              <a:rPr kumimoji="0" sz="1400" b="1" i="1" u="none" strike="noStrike" kern="1200" cap="none" spc="0" normalizeH="0" baseline="0" noProof="0" dirty="0">
                <a:ln>
                  <a:noFill/>
                </a:ln>
                <a:solidFill>
                  <a:prstClr val="black"/>
                </a:solidFill>
                <a:effectLst/>
                <a:uLnTx/>
                <a:uFillTx/>
                <a:latin typeface="Calibri"/>
                <a:ea typeface="+mn-ea"/>
                <a:cs typeface="Calibri"/>
              </a:rPr>
              <a:t>αμ</a:t>
            </a:r>
            <a:r>
              <a:rPr kumimoji="0" sz="1400" b="1" i="1" u="none" strike="noStrike" kern="1200" cap="none" spc="-10" normalizeH="0" baseline="0" noProof="0" dirty="0">
                <a:ln>
                  <a:noFill/>
                </a:ln>
                <a:solidFill>
                  <a:prstClr val="black"/>
                </a:solidFill>
                <a:effectLst/>
                <a:uLnTx/>
                <a:uFillTx/>
                <a:latin typeface="Calibri"/>
                <a:ea typeface="+mn-ea"/>
                <a:cs typeface="Calibri"/>
              </a:rPr>
              <a:t>ι</a:t>
            </a:r>
            <a:r>
              <a:rPr kumimoji="0" sz="1400" b="1" i="1" u="none" strike="noStrike" kern="1200" cap="none" spc="0" normalizeH="0" baseline="0" noProof="0" dirty="0">
                <a:ln>
                  <a:noFill/>
                </a:ln>
                <a:solidFill>
                  <a:prstClr val="black"/>
                </a:solidFill>
                <a:effectLst/>
                <a:uLnTx/>
                <a:uFillTx/>
                <a:latin typeface="Calibri"/>
                <a:ea typeface="+mn-ea"/>
                <a:cs typeface="Calibri"/>
              </a:rPr>
              <a:t>ά</a:t>
            </a:r>
            <a:r>
              <a:rPr kumimoji="0" sz="1400" b="1" i="1" u="none" strike="noStrike" kern="1200" cap="none" spc="5" normalizeH="0" baseline="0" noProof="0" dirty="0">
                <a:ln>
                  <a:noFill/>
                </a:ln>
                <a:solidFill>
                  <a:prstClr val="black"/>
                </a:solidFill>
                <a:effectLst/>
                <a:uLnTx/>
                <a:uFillTx/>
                <a:latin typeface="Calibri"/>
                <a:ea typeface="+mn-ea"/>
                <a:cs typeface="Calibri"/>
              </a:rPr>
              <a:t>ν</a:t>
            </a:r>
            <a:r>
              <a:rPr kumimoji="0" sz="1400" b="1" i="1" u="none" strike="noStrike" kern="1200" cap="none" spc="0" normalizeH="0" baseline="0" noProof="0" dirty="0">
                <a:ln>
                  <a:noFill/>
                </a:ln>
                <a:solidFill>
                  <a:prstClr val="black"/>
                </a:solidFill>
                <a:effectLst/>
                <a:uLnTx/>
                <a:uFillTx/>
                <a:latin typeface="Calibri"/>
                <a:ea typeface="+mn-ea"/>
                <a:cs typeface="Calibri"/>
              </a:rPr>
              <a:t>του </a:t>
            </a:r>
            <a:r>
              <a:rPr kumimoji="0" sz="1400" b="1" i="1" u="none" strike="noStrike" kern="1200" cap="none" spc="-10" normalizeH="0" baseline="0" noProof="0" dirty="0">
                <a:ln>
                  <a:noFill/>
                </a:ln>
                <a:solidFill>
                  <a:prstClr val="black"/>
                </a:solidFill>
                <a:effectLst/>
                <a:uLnTx/>
                <a:uFillTx/>
                <a:latin typeface="Calibri"/>
                <a:ea typeface="+mn-ea"/>
                <a:cs typeface="Calibri"/>
              </a:rPr>
              <a:t>α</a:t>
            </a:r>
            <a:r>
              <a:rPr kumimoji="0" sz="1400" b="1" i="1" u="none" strike="noStrike" kern="1200" cap="none" spc="0" normalizeH="0" baseline="0" noProof="0" dirty="0">
                <a:ln>
                  <a:noFill/>
                </a:ln>
                <a:solidFill>
                  <a:prstClr val="black"/>
                </a:solidFill>
                <a:effectLst/>
                <a:uLnTx/>
                <a:uFillTx/>
                <a:latin typeface="Calibri"/>
                <a:ea typeface="+mn-ea"/>
                <a:cs typeface="Calibri"/>
              </a:rPr>
              <a:t>πό</a:t>
            </a:r>
            <a:r>
              <a:rPr kumimoji="0" sz="1400" b="1" i="1" u="none" strike="noStrike" kern="1200" cap="none" spc="-15" normalizeH="0" baseline="0" noProof="0" dirty="0">
                <a:ln>
                  <a:noFill/>
                </a:ln>
                <a:solidFill>
                  <a:prstClr val="black"/>
                </a:solidFill>
                <a:effectLst/>
                <a:uLnTx/>
                <a:uFillTx/>
                <a:latin typeface="Calibri"/>
                <a:ea typeface="+mn-ea"/>
                <a:cs typeface="Calibri"/>
              </a:rPr>
              <a:t> </a:t>
            </a:r>
            <a:r>
              <a:rPr kumimoji="0" sz="1400" b="1" i="1" u="none" strike="noStrike" kern="1200" cap="none" spc="0" normalizeH="0" baseline="0" noProof="0" dirty="0">
                <a:ln>
                  <a:noFill/>
                </a:ln>
                <a:solidFill>
                  <a:prstClr val="black"/>
                </a:solidFill>
                <a:effectLst/>
                <a:uLnTx/>
                <a:uFillTx/>
                <a:latin typeface="Calibri"/>
                <a:ea typeface="+mn-ea"/>
                <a:cs typeface="Calibri"/>
              </a:rPr>
              <a:t>ΔΕΗ</a:t>
            </a:r>
            <a:r>
              <a:rPr kumimoji="0" sz="1400" b="1" i="1" u="none" strike="noStrike" kern="1200" cap="none" spc="-5" normalizeH="0" baseline="0" noProof="0" dirty="0">
                <a:ln>
                  <a:noFill/>
                </a:ln>
                <a:solidFill>
                  <a:prstClr val="black"/>
                </a:solidFill>
                <a:effectLst/>
                <a:uLnTx/>
                <a:uFillTx/>
                <a:latin typeface="Calibri"/>
                <a:ea typeface="+mn-ea"/>
                <a:cs typeface="Calibri"/>
              </a:rPr>
              <a:t> </a:t>
            </a:r>
            <a:r>
              <a:rPr kumimoji="0" sz="1400" b="1" i="1" u="none" strike="noStrike" kern="1200" cap="none" spc="-40" normalizeH="0" baseline="0" noProof="0" dirty="0">
                <a:ln>
                  <a:noFill/>
                </a:ln>
                <a:solidFill>
                  <a:prstClr val="black"/>
                </a:solidFill>
                <a:effectLst/>
                <a:uLnTx/>
                <a:uFillTx/>
                <a:latin typeface="Calibri"/>
                <a:ea typeface="+mn-ea"/>
                <a:cs typeface="Calibri"/>
              </a:rPr>
              <a:t>κ</a:t>
            </a:r>
            <a:r>
              <a:rPr kumimoji="0" sz="1400" b="1" i="1" u="none" strike="noStrike" kern="1200" cap="none" spc="-10" normalizeH="0" baseline="0" noProof="0" dirty="0">
                <a:ln>
                  <a:noFill/>
                </a:ln>
                <a:solidFill>
                  <a:prstClr val="black"/>
                </a:solidFill>
                <a:effectLst/>
                <a:uLnTx/>
                <a:uFillTx/>
                <a:latin typeface="Calibri"/>
                <a:ea typeface="+mn-ea"/>
                <a:cs typeface="Calibri"/>
              </a:rPr>
              <a:t>α</a:t>
            </a:r>
            <a:r>
              <a:rPr kumimoji="0" sz="1400" b="1" i="1" u="none" strike="noStrike" kern="1200" cap="none" spc="0" normalizeH="0" baseline="0" noProof="0" dirty="0">
                <a:ln>
                  <a:noFill/>
                </a:ln>
                <a:solidFill>
                  <a:prstClr val="black"/>
                </a:solidFill>
                <a:effectLst/>
                <a:uLnTx/>
                <a:uFillTx/>
                <a:latin typeface="Calibri"/>
                <a:ea typeface="+mn-ea"/>
                <a:cs typeface="Calibri"/>
              </a:rPr>
              <a:t>ι</a:t>
            </a:r>
            <a:r>
              <a:rPr kumimoji="0" sz="1400" b="1" i="1" u="none" strike="noStrike" kern="1200" cap="none" spc="-10" normalizeH="0" baseline="0" noProof="0" dirty="0">
                <a:ln>
                  <a:noFill/>
                </a:ln>
                <a:solidFill>
                  <a:prstClr val="black"/>
                </a:solidFill>
                <a:effectLst/>
                <a:uLnTx/>
                <a:uFillTx/>
                <a:latin typeface="Calibri"/>
                <a:ea typeface="+mn-ea"/>
                <a:cs typeface="Calibri"/>
              </a:rPr>
              <a:t> </a:t>
            </a:r>
            <a:r>
              <a:rPr kumimoji="0" sz="1400" b="1" i="1" u="none" strike="noStrike" kern="1200" cap="none" spc="0" normalizeH="0" baseline="0" noProof="0" dirty="0">
                <a:ln>
                  <a:noFill/>
                </a:ln>
                <a:solidFill>
                  <a:prstClr val="black"/>
                </a:solidFill>
                <a:effectLst/>
                <a:uLnTx/>
                <a:uFillTx/>
                <a:latin typeface="Calibri"/>
                <a:ea typeface="+mn-ea"/>
                <a:cs typeface="Calibri"/>
              </a:rPr>
              <a:t>Δ</a:t>
            </a:r>
            <a:r>
              <a:rPr kumimoji="0" sz="1400" b="1" i="1" u="none" strike="noStrike" kern="1200" cap="none" spc="5" normalizeH="0" baseline="0" noProof="0" dirty="0">
                <a:ln>
                  <a:noFill/>
                </a:ln>
                <a:solidFill>
                  <a:prstClr val="black"/>
                </a:solidFill>
                <a:effectLst/>
                <a:uLnTx/>
                <a:uFillTx/>
                <a:latin typeface="Calibri"/>
                <a:ea typeface="+mn-ea"/>
                <a:cs typeface="Calibri"/>
              </a:rPr>
              <a:t>η</a:t>
            </a:r>
            <a:r>
              <a:rPr kumimoji="0" sz="1400" b="1" i="1" u="none" strike="noStrike" kern="1200" cap="none" spc="0" normalizeH="0" baseline="0" noProof="0" dirty="0">
                <a:ln>
                  <a:noFill/>
                </a:ln>
                <a:solidFill>
                  <a:prstClr val="black"/>
                </a:solidFill>
                <a:effectLst/>
                <a:uLnTx/>
                <a:uFillTx/>
                <a:latin typeface="Calibri"/>
                <a:ea typeface="+mn-ea"/>
                <a:cs typeface="Calibri"/>
              </a:rPr>
              <a:t>μό</a:t>
            </a:r>
            <a:r>
              <a:rPr kumimoji="0" sz="1400" b="1" i="1" u="none" strike="noStrike" kern="1200" cap="none" spc="5" normalizeH="0" baseline="0" noProof="0" dirty="0">
                <a:ln>
                  <a:noFill/>
                </a:ln>
                <a:solidFill>
                  <a:prstClr val="black"/>
                </a:solidFill>
                <a:effectLst/>
                <a:uLnTx/>
                <a:uFillTx/>
                <a:latin typeface="Calibri"/>
                <a:ea typeface="+mn-ea"/>
                <a:cs typeface="Calibri"/>
              </a:rPr>
              <a:t>σ</a:t>
            </a:r>
            <a:r>
              <a:rPr kumimoji="0" sz="1400" b="1" i="1" u="none" strike="noStrike" kern="1200" cap="none" spc="-10" normalizeH="0" baseline="0" noProof="0" dirty="0">
                <a:ln>
                  <a:noFill/>
                </a:ln>
                <a:solidFill>
                  <a:prstClr val="black"/>
                </a:solidFill>
                <a:effectLst/>
                <a:uLnTx/>
                <a:uFillTx/>
                <a:latin typeface="Calibri"/>
                <a:ea typeface="+mn-ea"/>
                <a:cs typeface="Calibri"/>
              </a:rPr>
              <a:t>ι</a:t>
            </a:r>
            <a:r>
              <a:rPr kumimoji="0" sz="1400" b="1" i="1" u="none" strike="noStrike" kern="1200" cap="none" spc="0" normalizeH="0" baseline="0" noProof="0" dirty="0">
                <a:ln>
                  <a:noFill/>
                </a:ln>
                <a:solidFill>
                  <a:prstClr val="black"/>
                </a:solidFill>
                <a:effectLst/>
                <a:uLnTx/>
                <a:uFillTx/>
                <a:latin typeface="Calibri"/>
                <a:ea typeface="+mn-ea"/>
                <a:cs typeface="Calibri"/>
              </a:rPr>
              <a:t>α Κτ</a:t>
            </a:r>
            <a:r>
              <a:rPr kumimoji="0" sz="1400" b="1" i="1" u="none" strike="noStrike" kern="1200" cap="none" spc="-10" normalizeH="0" baseline="0" noProof="0" dirty="0">
                <a:ln>
                  <a:noFill/>
                </a:ln>
                <a:solidFill>
                  <a:prstClr val="black"/>
                </a:solidFill>
                <a:effectLst/>
                <a:uLnTx/>
                <a:uFillTx/>
                <a:latin typeface="Calibri"/>
                <a:ea typeface="+mn-ea"/>
                <a:cs typeface="Calibri"/>
              </a:rPr>
              <a:t>ί</a:t>
            </a:r>
            <a:r>
              <a:rPr kumimoji="0" sz="1400" b="1" i="1" u="none" strike="noStrike" kern="1200" cap="none" spc="0" normalizeH="0" baseline="0" noProof="0" dirty="0">
                <a:ln>
                  <a:noFill/>
                </a:ln>
                <a:solidFill>
                  <a:prstClr val="black"/>
                </a:solidFill>
                <a:effectLst/>
                <a:uLnTx/>
                <a:uFillTx/>
                <a:latin typeface="Calibri"/>
                <a:ea typeface="+mn-ea"/>
                <a:cs typeface="Calibri"/>
              </a:rPr>
              <a:t>ρ</a:t>
            </a:r>
            <a:r>
              <a:rPr kumimoji="0" sz="1400" b="1" i="1" u="none" strike="noStrike" kern="1200" cap="none" spc="-10" normalizeH="0" baseline="0" noProof="0" dirty="0">
                <a:ln>
                  <a:noFill/>
                </a:ln>
                <a:solidFill>
                  <a:prstClr val="black"/>
                </a:solidFill>
                <a:effectLst/>
                <a:uLnTx/>
                <a:uFillTx/>
                <a:latin typeface="Calibri"/>
                <a:ea typeface="+mn-ea"/>
                <a:cs typeface="Calibri"/>
              </a:rPr>
              <a:t>ι</a:t>
            </a:r>
            <a:r>
              <a:rPr kumimoji="0" sz="1400" b="1" i="1" u="none" strike="noStrike" kern="1200" cap="none" spc="0" normalizeH="0" baseline="0" noProof="0" dirty="0">
                <a:ln>
                  <a:noFill/>
                </a:ln>
                <a:solidFill>
                  <a:prstClr val="black"/>
                </a:solidFill>
                <a:effectLst/>
                <a:uLnTx/>
                <a:uFillTx/>
                <a:latin typeface="Calibri"/>
                <a:ea typeface="+mn-ea"/>
                <a:cs typeface="Calibri"/>
              </a:rPr>
              <a:t>α</a:t>
            </a:r>
            <a:r>
              <a:rPr kumimoji="0" sz="1400" b="1" i="1" u="none" strike="noStrike" kern="1200" cap="none" spc="-25" normalizeH="0" baseline="0" noProof="0" dirty="0">
                <a:ln>
                  <a:noFill/>
                </a:ln>
                <a:solidFill>
                  <a:prstClr val="black"/>
                </a:solidFill>
                <a:effectLst/>
                <a:uLnTx/>
                <a:uFillTx/>
                <a:latin typeface="Calibri"/>
                <a:ea typeface="+mn-ea"/>
                <a:cs typeface="Calibri"/>
              </a:rPr>
              <a:t> </a:t>
            </a:r>
            <a:r>
              <a:rPr kumimoji="0" sz="1400" b="1" i="1" u="none" strike="noStrike" kern="1200" cap="none" spc="0" normalizeH="0" baseline="0" noProof="0" dirty="0">
                <a:ln>
                  <a:noFill/>
                </a:ln>
                <a:solidFill>
                  <a:prstClr val="black"/>
                </a:solidFill>
                <a:effectLst/>
                <a:uLnTx/>
                <a:uFillTx/>
                <a:latin typeface="Calibri"/>
                <a:ea typeface="+mn-ea"/>
                <a:cs typeface="Calibri"/>
              </a:rPr>
              <a:t>Π. Π</a:t>
            </a:r>
            <a:r>
              <a:rPr kumimoji="0" sz="1400" b="1" i="1" u="none" strike="noStrike" kern="1200" cap="none" spc="5" normalizeH="0" baseline="0" noProof="0" dirty="0">
                <a:ln>
                  <a:noFill/>
                </a:ln>
                <a:solidFill>
                  <a:prstClr val="black"/>
                </a:solidFill>
                <a:effectLst/>
                <a:uLnTx/>
                <a:uFillTx/>
                <a:latin typeface="Calibri"/>
                <a:ea typeface="+mn-ea"/>
                <a:cs typeface="Calibri"/>
              </a:rPr>
              <a:t>ε</a:t>
            </a:r>
            <a:r>
              <a:rPr kumimoji="0" sz="1400" b="1" i="1" u="none" strike="noStrike" kern="1200" cap="none" spc="-10" normalizeH="0" baseline="0" noProof="0" dirty="0">
                <a:ln>
                  <a:noFill/>
                </a:ln>
                <a:solidFill>
                  <a:prstClr val="black"/>
                </a:solidFill>
                <a:effectLst/>
                <a:uLnTx/>
                <a:uFillTx/>
                <a:latin typeface="Calibri"/>
                <a:ea typeface="+mn-ea"/>
                <a:cs typeface="Calibri"/>
              </a:rPr>
              <a:t>λ</a:t>
            </a:r>
            <a:r>
              <a:rPr kumimoji="0" sz="1400" b="1" i="1" u="none" strike="noStrike" kern="1200" cap="none" spc="0" normalizeH="0" baseline="0" noProof="0" dirty="0">
                <a:ln>
                  <a:noFill/>
                </a:ln>
                <a:solidFill>
                  <a:prstClr val="black"/>
                </a:solidFill>
                <a:effectLst/>
                <a:uLnTx/>
                <a:uFillTx/>
                <a:latin typeface="Calibri"/>
                <a:ea typeface="+mn-ea"/>
                <a:cs typeface="Calibri"/>
              </a:rPr>
              <a:t>ο</a:t>
            </a:r>
            <a:r>
              <a:rPr kumimoji="0" sz="1400" b="1" i="1" u="none" strike="noStrike" kern="1200" cap="none" spc="5" normalizeH="0" baseline="0" noProof="0" dirty="0">
                <a:ln>
                  <a:noFill/>
                </a:ln>
                <a:solidFill>
                  <a:prstClr val="black"/>
                </a:solidFill>
                <a:effectLst/>
                <a:uLnTx/>
                <a:uFillTx/>
                <a:latin typeface="Calibri"/>
                <a:ea typeface="+mn-ea"/>
                <a:cs typeface="Calibri"/>
              </a:rPr>
              <a:t>π</a:t>
            </a:r>
            <a:r>
              <a:rPr kumimoji="0" sz="1400" b="1" i="1" u="none" strike="noStrike" kern="1200" cap="none" spc="0" normalizeH="0" baseline="0" noProof="0" dirty="0">
                <a:ln>
                  <a:noFill/>
                </a:ln>
                <a:solidFill>
                  <a:prstClr val="black"/>
                </a:solidFill>
                <a:effectLst/>
                <a:uLnTx/>
                <a:uFillTx/>
                <a:latin typeface="Calibri"/>
                <a:ea typeface="+mn-ea"/>
                <a:cs typeface="Calibri"/>
              </a:rPr>
              <a:t>ο</a:t>
            </a:r>
            <a:r>
              <a:rPr kumimoji="0" sz="1400" b="1" i="1" u="none" strike="noStrike" kern="1200" cap="none" spc="10" normalizeH="0" baseline="0" noProof="0" dirty="0">
                <a:ln>
                  <a:noFill/>
                </a:ln>
                <a:solidFill>
                  <a:prstClr val="black"/>
                </a:solidFill>
                <a:effectLst/>
                <a:uLnTx/>
                <a:uFillTx/>
                <a:latin typeface="Calibri"/>
                <a:ea typeface="+mn-ea"/>
                <a:cs typeface="Calibri"/>
              </a:rPr>
              <a:t>ν</a:t>
            </a:r>
            <a:r>
              <a:rPr kumimoji="0" sz="1400" b="1" i="1" u="none" strike="noStrike" kern="1200" cap="none" spc="0" normalizeH="0" baseline="0" noProof="0" dirty="0">
                <a:ln>
                  <a:noFill/>
                </a:ln>
                <a:solidFill>
                  <a:prstClr val="black"/>
                </a:solidFill>
                <a:effectLst/>
                <a:uLnTx/>
                <a:uFillTx/>
                <a:latin typeface="Calibri"/>
                <a:ea typeface="+mn-ea"/>
                <a:cs typeface="Calibri"/>
              </a:rPr>
              <a:t>νήσου </a:t>
            </a:r>
            <a:r>
              <a:rPr kumimoji="0" sz="1400" b="1" i="1" u="none" strike="noStrike" kern="1200" cap="none" spc="0" normalizeH="0" baseline="0" noProof="0" dirty="0">
                <a:ln>
                  <a:noFill/>
                </a:ln>
                <a:solidFill>
                  <a:srgbClr val="FF0000"/>
                </a:solidFill>
                <a:effectLst/>
                <a:uLnTx/>
                <a:uFillTx/>
                <a:latin typeface="Calibri"/>
                <a:ea typeface="+mn-ea"/>
                <a:cs typeface="Calibri"/>
              </a:rPr>
              <a:t>ΑΚΥΡΩ</a:t>
            </a:r>
            <a:r>
              <a:rPr kumimoji="0" sz="1400" b="1" i="1" u="none" strike="noStrike" kern="1200" cap="none" spc="5" normalizeH="0" baseline="0" noProof="0" dirty="0">
                <a:ln>
                  <a:noFill/>
                </a:ln>
                <a:solidFill>
                  <a:srgbClr val="FF0000"/>
                </a:solidFill>
                <a:effectLst/>
                <a:uLnTx/>
                <a:uFillTx/>
                <a:latin typeface="Calibri"/>
                <a:ea typeface="+mn-ea"/>
                <a:cs typeface="Calibri"/>
              </a:rPr>
              <a:t>Θ</a:t>
            </a:r>
            <a:r>
              <a:rPr kumimoji="0" sz="1400" b="1" i="1" u="none" strike="noStrike" kern="1200" cap="none" spc="0" normalizeH="0" baseline="0" noProof="0" dirty="0">
                <a:ln>
                  <a:noFill/>
                </a:ln>
                <a:solidFill>
                  <a:srgbClr val="FF0000"/>
                </a:solidFill>
                <a:effectLst/>
                <a:uLnTx/>
                <a:uFillTx/>
                <a:latin typeface="Calibri"/>
                <a:ea typeface="+mn-ea"/>
                <a:cs typeface="Calibri"/>
              </a:rPr>
              <a:t>ΗΚΕ</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68" name="object 68"/>
          <p:cNvSpPr txBox="1"/>
          <p:nvPr/>
        </p:nvSpPr>
        <p:spPr>
          <a:xfrm>
            <a:off x="1163827" y="4929504"/>
            <a:ext cx="1710689" cy="1017905"/>
          </a:xfrm>
          <a:prstGeom prst="rect">
            <a:avLst/>
          </a:prstGeom>
        </p:spPr>
        <p:txBody>
          <a:bodyPr vert="horz" wrap="square" lIns="0" tIns="0" rIns="0" bIns="0" rtlCol="0">
            <a:spAutoFit/>
          </a:bodyPr>
          <a:lstStyle/>
          <a:p>
            <a:pPr marL="192405" marR="184785"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ΧΥΤ Α</a:t>
            </a:r>
            <a:r>
              <a:rPr kumimoji="0" sz="1800" b="1" i="0" u="none" strike="noStrike" kern="1200" cap="none" spc="5" normalizeH="0" baseline="0" noProof="0" dirty="0">
                <a:ln>
                  <a:noFill/>
                </a:ln>
                <a:solidFill>
                  <a:prstClr val="black"/>
                </a:solidFill>
                <a:effectLst/>
                <a:uLnTx/>
                <a:uFillTx/>
                <a:latin typeface="Calibri"/>
                <a:ea typeface="+mn-ea"/>
                <a:cs typeface="Calibri"/>
              </a:rPr>
              <a:t>μ</a:t>
            </a:r>
            <a:r>
              <a:rPr kumimoji="0" sz="1800" b="1" i="0" u="none" strike="noStrike" kern="1200" cap="none" spc="0" normalizeH="0" baseline="0" noProof="0" dirty="0">
                <a:ln>
                  <a:noFill/>
                </a:ln>
                <a:solidFill>
                  <a:prstClr val="black"/>
                </a:solidFill>
                <a:effectLst/>
                <a:uLnTx/>
                <a:uFillTx/>
                <a:latin typeface="Calibri"/>
                <a:ea typeface="+mn-ea"/>
                <a:cs typeface="Calibri"/>
              </a:rPr>
              <a:t>ιά</a:t>
            </a:r>
            <a:r>
              <a:rPr kumimoji="0" sz="1800" b="1" i="0" u="none" strike="noStrike" kern="1200" cap="none" spc="15" normalizeH="0" baseline="0" noProof="0" dirty="0">
                <a:ln>
                  <a:noFill/>
                </a:ln>
                <a:solidFill>
                  <a:prstClr val="black"/>
                </a:solidFill>
                <a:effectLst/>
                <a:uLnTx/>
                <a:uFillTx/>
                <a:latin typeface="Calibri"/>
                <a:ea typeface="+mn-ea"/>
                <a:cs typeface="Calibri"/>
              </a:rPr>
              <a:t>ν</a:t>
            </a:r>
            <a:r>
              <a:rPr kumimoji="0" sz="1800" b="1" i="0" u="none" strike="noStrike" kern="1200" cap="none" spc="-15" normalizeH="0" baseline="0" noProof="0" dirty="0">
                <a:ln>
                  <a:noFill/>
                </a:ln>
                <a:solidFill>
                  <a:prstClr val="black"/>
                </a:solidFill>
                <a:effectLst/>
                <a:uLnTx/>
                <a:uFillTx/>
                <a:latin typeface="Calibri"/>
                <a:ea typeface="+mn-ea"/>
                <a:cs typeface="Calibri"/>
              </a:rPr>
              <a:t>τ</a:t>
            </a:r>
            <a:r>
              <a:rPr kumimoji="0" sz="1800" b="1" i="0" u="none" strike="noStrike" kern="1200" cap="none" spc="0" normalizeH="0" baseline="0" noProof="0" dirty="0">
                <a:ln>
                  <a:noFill/>
                </a:ln>
                <a:solidFill>
                  <a:prstClr val="black"/>
                </a:solidFill>
                <a:effectLst/>
                <a:uLnTx/>
                <a:uFillTx/>
                <a:latin typeface="Calibri"/>
                <a:ea typeface="+mn-ea"/>
                <a:cs typeface="Calibri"/>
              </a:rPr>
              <a:t>ου ΜΑΒΕ*</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2065" marR="5080" lvl="0" indent="0" algn="ctr" defTabSz="914400" rtl="0" eaLnBrk="1" fontAlgn="auto" latinLnBrk="0" hangingPunct="1">
              <a:lnSpc>
                <a:spcPts val="1789"/>
              </a:lnSpc>
              <a:spcBef>
                <a:spcPts val="37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a:t>
            </a:r>
            <a:r>
              <a:rPr kumimoji="0" sz="1400" b="1" i="0" u="none" strike="noStrike" kern="1200" cap="none" spc="0" normalizeH="0" baseline="0" noProof="0" dirty="0">
                <a:ln>
                  <a:noFill/>
                </a:ln>
                <a:solidFill>
                  <a:prstClr val="black"/>
                </a:solidFill>
                <a:effectLst/>
                <a:uLnTx/>
                <a:uFillTx/>
                <a:latin typeface="Calibri"/>
                <a:ea typeface="+mn-ea"/>
                <a:cs typeface="Calibri"/>
              </a:rPr>
              <a:t>Με</a:t>
            </a:r>
            <a:r>
              <a:rPr kumimoji="0" sz="1400" b="1" i="0" u="none" strike="noStrike" kern="1200" cap="none" spc="-10" normalizeH="0" baseline="0" noProof="0" dirty="0">
                <a:ln>
                  <a:noFill/>
                </a:ln>
                <a:solidFill>
                  <a:prstClr val="black"/>
                </a:solidFill>
                <a:effectLst/>
                <a:uLnTx/>
                <a:uFillTx/>
                <a:latin typeface="Calibri"/>
                <a:ea typeface="+mn-ea"/>
                <a:cs typeface="Calibri"/>
              </a:rPr>
              <a:t>τ</a:t>
            </a:r>
            <a:r>
              <a:rPr kumimoji="0" sz="1400" b="1" i="0" u="none" strike="noStrike" kern="1200" cap="none" spc="5" normalizeH="0" baseline="0" noProof="0" dirty="0">
                <a:ln>
                  <a:noFill/>
                </a:ln>
                <a:solidFill>
                  <a:prstClr val="black"/>
                </a:solidFill>
                <a:effectLst/>
                <a:uLnTx/>
                <a:uFillTx/>
                <a:latin typeface="Calibri"/>
                <a:ea typeface="+mn-ea"/>
                <a:cs typeface="Calibri"/>
              </a:rPr>
              <a:t>α</a:t>
            </a:r>
            <a:r>
              <a:rPr kumimoji="0" sz="1400" b="1" i="0" u="none" strike="noStrike" kern="1200" cap="none" spc="10" normalizeH="0" baseline="0" noProof="0" dirty="0">
                <a:ln>
                  <a:noFill/>
                </a:ln>
                <a:solidFill>
                  <a:prstClr val="black"/>
                </a:solidFill>
                <a:effectLst/>
                <a:uLnTx/>
                <a:uFillTx/>
                <a:latin typeface="Calibri"/>
                <a:ea typeface="+mn-ea"/>
                <a:cs typeface="Calibri"/>
              </a:rPr>
              <a:t>λ</a:t>
            </a:r>
            <a:r>
              <a:rPr kumimoji="0" sz="1400" b="1" i="0" u="none" strike="noStrike" kern="1200" cap="none" spc="0" normalizeH="0" baseline="0" noProof="0" dirty="0">
                <a:ln>
                  <a:noFill/>
                </a:ln>
                <a:solidFill>
                  <a:prstClr val="black"/>
                </a:solidFill>
                <a:effectLst/>
                <a:uLnTx/>
                <a:uFillTx/>
                <a:latin typeface="Calibri"/>
                <a:ea typeface="+mn-ea"/>
                <a:cs typeface="Calibri"/>
              </a:rPr>
              <a:t>λ</a:t>
            </a:r>
            <a:r>
              <a:rPr kumimoji="0" sz="1400" b="1" i="0" u="none" strike="noStrike" kern="1200" cap="none" spc="-10" normalizeH="0" baseline="0" noProof="0" dirty="0">
                <a:ln>
                  <a:noFill/>
                </a:ln>
                <a:solidFill>
                  <a:prstClr val="black"/>
                </a:solidFill>
                <a:effectLst/>
                <a:uLnTx/>
                <a:uFillTx/>
                <a:latin typeface="Calibri"/>
                <a:ea typeface="+mn-ea"/>
                <a:cs typeface="Calibri"/>
              </a:rPr>
              <a:t>εί</a:t>
            </a:r>
            <a:r>
              <a:rPr kumimoji="0" sz="1400" b="1" i="0" u="none" strike="noStrike" kern="1200" cap="none" spc="0" normalizeH="0" baseline="0" noProof="0" dirty="0">
                <a:ln>
                  <a:noFill/>
                </a:ln>
                <a:solidFill>
                  <a:prstClr val="black"/>
                </a:solidFill>
                <a:effectLst/>
                <a:uLnTx/>
                <a:uFillTx/>
                <a:latin typeface="Calibri"/>
                <a:ea typeface="+mn-ea"/>
                <a:cs typeface="Calibri"/>
              </a:rPr>
              <a:t>α</a:t>
            </a:r>
            <a:r>
              <a:rPr kumimoji="0" sz="1400" b="1" i="0" u="none" strike="noStrike" kern="1200" cap="none" spc="-45" normalizeH="0" baseline="0" noProof="0" dirty="0">
                <a:ln>
                  <a:noFill/>
                </a:ln>
                <a:solidFill>
                  <a:prstClr val="black"/>
                </a:solidFill>
                <a:effectLst/>
                <a:uLnTx/>
                <a:uFillTx/>
                <a:latin typeface="Calibri"/>
                <a:ea typeface="+mn-ea"/>
                <a:cs typeface="Calibri"/>
              </a:rPr>
              <a:t> </a:t>
            </a:r>
            <a:r>
              <a:rPr kumimoji="0" sz="1400" b="1" i="0" u="none" strike="noStrike" kern="1200" cap="none" spc="0" normalizeH="0" baseline="0" noProof="0" dirty="0">
                <a:ln>
                  <a:noFill/>
                </a:ln>
                <a:solidFill>
                  <a:prstClr val="black"/>
                </a:solidFill>
                <a:effectLst/>
                <a:uLnTx/>
                <a:uFillTx/>
                <a:latin typeface="Calibri"/>
                <a:ea typeface="+mn-ea"/>
                <a:cs typeface="Calibri"/>
              </a:rPr>
              <a:t>Αμι</a:t>
            </a:r>
            <a:r>
              <a:rPr kumimoji="0" sz="1400" b="1" i="0" u="none" strike="noStrike" kern="1200" cap="none" spc="-5" normalizeH="0" baseline="0" noProof="0" dirty="0">
                <a:ln>
                  <a:noFill/>
                </a:ln>
                <a:solidFill>
                  <a:prstClr val="black"/>
                </a:solidFill>
                <a:effectLst/>
                <a:uLnTx/>
                <a:uFillTx/>
                <a:latin typeface="Calibri"/>
                <a:ea typeface="+mn-ea"/>
                <a:cs typeface="Calibri"/>
              </a:rPr>
              <a:t>ά</a:t>
            </a:r>
            <a:r>
              <a:rPr kumimoji="0" sz="1400" b="1" i="0" u="none" strike="noStrike" kern="1200" cap="none" spc="5" normalizeH="0" baseline="0" noProof="0" dirty="0">
                <a:ln>
                  <a:noFill/>
                </a:ln>
                <a:solidFill>
                  <a:prstClr val="black"/>
                </a:solidFill>
                <a:effectLst/>
                <a:uLnTx/>
                <a:uFillTx/>
                <a:latin typeface="Calibri"/>
                <a:ea typeface="+mn-ea"/>
                <a:cs typeface="Calibri"/>
              </a:rPr>
              <a:t>ν</a:t>
            </a:r>
            <a:r>
              <a:rPr kumimoji="0" sz="1400" b="1" i="0" u="none" strike="noStrike" kern="1200" cap="none" spc="-15" normalizeH="0" baseline="0" noProof="0" dirty="0">
                <a:ln>
                  <a:noFill/>
                </a:ln>
                <a:solidFill>
                  <a:prstClr val="black"/>
                </a:solidFill>
                <a:effectLst/>
                <a:uLnTx/>
                <a:uFillTx/>
                <a:latin typeface="Calibri"/>
                <a:ea typeface="+mn-ea"/>
                <a:cs typeface="Calibri"/>
              </a:rPr>
              <a:t>τ</a:t>
            </a:r>
            <a:r>
              <a:rPr kumimoji="0" sz="1400" b="1" i="0" u="none" strike="noStrike" kern="1200" cap="none" spc="0" normalizeH="0" baseline="0" noProof="0" dirty="0">
                <a:ln>
                  <a:noFill/>
                </a:ln>
                <a:solidFill>
                  <a:prstClr val="black"/>
                </a:solidFill>
                <a:effectLst/>
                <a:uLnTx/>
                <a:uFillTx/>
                <a:latin typeface="Calibri"/>
                <a:ea typeface="+mn-ea"/>
                <a:cs typeface="Calibri"/>
              </a:rPr>
              <a:t>ου Βορε</a:t>
            </a:r>
            <a:r>
              <a:rPr kumimoji="0" sz="1400" b="1" i="0" u="none" strike="noStrike" kern="1200" cap="none" spc="-10" normalizeH="0" baseline="0" noProof="0" dirty="0">
                <a:ln>
                  <a:noFill/>
                </a:ln>
                <a:solidFill>
                  <a:prstClr val="black"/>
                </a:solidFill>
                <a:effectLst/>
                <a:uLnTx/>
                <a:uFillTx/>
                <a:latin typeface="Calibri"/>
                <a:ea typeface="+mn-ea"/>
                <a:cs typeface="Calibri"/>
              </a:rPr>
              <a:t>ί</a:t>
            </a:r>
            <a:r>
              <a:rPr kumimoji="0" sz="1400" b="1" i="0" u="none" strike="noStrike" kern="1200" cap="none" spc="0" normalizeH="0" baseline="0" noProof="0" dirty="0">
                <a:ln>
                  <a:noFill/>
                </a:ln>
                <a:solidFill>
                  <a:prstClr val="black"/>
                </a:solidFill>
                <a:effectLst/>
                <a:uLnTx/>
                <a:uFillTx/>
                <a:latin typeface="Calibri"/>
                <a:ea typeface="+mn-ea"/>
                <a:cs typeface="Calibri"/>
              </a:rPr>
              <a:t>ου</a:t>
            </a:r>
            <a:r>
              <a:rPr kumimoji="0" sz="1400" b="1" i="0" u="none" strike="noStrike" kern="1200" cap="none" spc="-45" normalizeH="0" baseline="0" noProof="0" dirty="0">
                <a:ln>
                  <a:noFill/>
                </a:ln>
                <a:solidFill>
                  <a:prstClr val="black"/>
                </a:solidFill>
                <a:effectLst/>
                <a:uLnTx/>
                <a:uFillTx/>
                <a:latin typeface="Calibri"/>
                <a:ea typeface="+mn-ea"/>
                <a:cs typeface="Calibri"/>
              </a:rPr>
              <a:t> </a:t>
            </a:r>
            <a:r>
              <a:rPr kumimoji="0" sz="1400" b="1" i="0" u="none" strike="noStrike" kern="1200" cap="none" spc="0" normalizeH="0" baseline="0" noProof="0" dirty="0">
                <a:ln>
                  <a:noFill/>
                </a:ln>
                <a:solidFill>
                  <a:prstClr val="black"/>
                </a:solidFill>
                <a:effectLst/>
                <a:uLnTx/>
                <a:uFillTx/>
                <a:latin typeface="Calibri"/>
                <a:ea typeface="+mn-ea"/>
                <a:cs typeface="Calibri"/>
              </a:rPr>
              <a:t>Ε</a:t>
            </a:r>
            <a:r>
              <a:rPr kumimoji="0" sz="1400" b="1" i="0" u="none" strike="noStrike" kern="1200" cap="none" spc="10" normalizeH="0" baseline="0" noProof="0" dirty="0">
                <a:ln>
                  <a:noFill/>
                </a:ln>
                <a:solidFill>
                  <a:prstClr val="black"/>
                </a:solidFill>
                <a:effectLst/>
                <a:uLnTx/>
                <a:uFillTx/>
                <a:latin typeface="Calibri"/>
                <a:ea typeface="+mn-ea"/>
                <a:cs typeface="Calibri"/>
              </a:rPr>
              <a:t>λ</a:t>
            </a:r>
            <a:r>
              <a:rPr kumimoji="0" sz="1400" b="1" i="0" u="none" strike="noStrike" kern="1200" cap="none" spc="-10" normalizeH="0" baseline="0" noProof="0" dirty="0">
                <a:ln>
                  <a:noFill/>
                </a:ln>
                <a:solidFill>
                  <a:prstClr val="black"/>
                </a:solidFill>
                <a:effectLst/>
                <a:uLnTx/>
                <a:uFillTx/>
                <a:latin typeface="Calibri"/>
                <a:ea typeface="+mn-ea"/>
                <a:cs typeface="Calibri"/>
              </a:rPr>
              <a:t>λ</a:t>
            </a:r>
            <a:r>
              <a:rPr kumimoji="0" sz="1400" b="1" i="0" u="none" strike="noStrike" kern="1200" cap="none" spc="-15" normalizeH="0" baseline="0" noProof="0" dirty="0">
                <a:ln>
                  <a:noFill/>
                </a:ln>
                <a:solidFill>
                  <a:prstClr val="black"/>
                </a:solidFill>
                <a:effectLst/>
                <a:uLnTx/>
                <a:uFillTx/>
                <a:latin typeface="Calibri"/>
                <a:ea typeface="+mn-ea"/>
                <a:cs typeface="Calibri"/>
              </a:rPr>
              <a:t>ά</a:t>
            </a:r>
            <a:r>
              <a:rPr kumimoji="0" sz="1400" b="1" i="0" u="none" strike="noStrike" kern="1200" cap="none" spc="-5" normalizeH="0" baseline="0" noProof="0" dirty="0">
                <a:ln>
                  <a:noFill/>
                </a:ln>
                <a:solidFill>
                  <a:prstClr val="black"/>
                </a:solidFill>
                <a:effectLst/>
                <a:uLnTx/>
                <a:uFillTx/>
                <a:latin typeface="Calibri"/>
                <a:ea typeface="+mn-ea"/>
                <a:cs typeface="Calibri"/>
              </a:rPr>
              <a:t>δ</a:t>
            </a:r>
            <a:r>
              <a:rPr kumimoji="0" sz="1400" b="1" i="0" u="none" strike="noStrike" kern="1200" cap="none" spc="0" normalizeH="0" baseline="0" noProof="0" dirty="0">
                <a:ln>
                  <a:noFill/>
                </a:ln>
                <a:solidFill>
                  <a:prstClr val="black"/>
                </a:solidFill>
                <a:effectLst/>
                <a:uLnTx/>
                <a:uFillTx/>
                <a:latin typeface="Calibri"/>
                <a:ea typeface="+mn-ea"/>
                <a:cs typeface="Calibri"/>
              </a:rPr>
              <a:t>ος</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69" name="object 69"/>
          <p:cNvSpPr txBox="1"/>
          <p:nvPr/>
        </p:nvSpPr>
        <p:spPr>
          <a:xfrm>
            <a:off x="3207511" y="4929504"/>
            <a:ext cx="1610995" cy="528320"/>
          </a:xfrm>
          <a:prstGeom prst="rect">
            <a:avLst/>
          </a:prstGeom>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Π</a:t>
            </a:r>
            <a:r>
              <a:rPr kumimoji="0" sz="1800" b="1" i="0" u="none" strike="noStrike" kern="1200" cap="none" spc="5" normalizeH="0" baseline="0" noProof="0" dirty="0">
                <a:ln>
                  <a:noFill/>
                </a:ln>
                <a:solidFill>
                  <a:prstClr val="black"/>
                </a:solidFill>
                <a:effectLst/>
                <a:uLnTx/>
                <a:uFillTx/>
                <a:latin typeface="Calibri"/>
                <a:ea typeface="+mn-ea"/>
                <a:cs typeface="Calibri"/>
              </a:rPr>
              <a:t>ε</a:t>
            </a:r>
            <a:r>
              <a:rPr kumimoji="0" sz="1800" b="1" i="0" u="none" strike="noStrike" kern="1200" cap="none" spc="0" normalizeH="0" baseline="0" noProof="0" dirty="0">
                <a:ln>
                  <a:noFill/>
                </a:ln>
                <a:solidFill>
                  <a:prstClr val="black"/>
                </a:solidFill>
                <a:effectLst/>
                <a:uLnTx/>
                <a:uFillTx/>
                <a:latin typeface="Calibri"/>
                <a:ea typeface="+mn-ea"/>
                <a:cs typeface="Calibri"/>
              </a:rPr>
              <a:t>ριφ</a:t>
            </a:r>
            <a:r>
              <a:rPr kumimoji="0" sz="1800" b="1" i="0" u="none" strike="noStrike" kern="1200" cap="none" spc="5" normalizeH="0" baseline="0" noProof="0" dirty="0">
                <a:ln>
                  <a:noFill/>
                </a:ln>
                <a:solidFill>
                  <a:prstClr val="black"/>
                </a:solidFill>
                <a:effectLst/>
                <a:uLnTx/>
                <a:uFillTx/>
                <a:latin typeface="Calibri"/>
                <a:ea typeface="+mn-ea"/>
                <a:cs typeface="Calibri"/>
              </a:rPr>
              <a:t>έ</a:t>
            </a:r>
            <a:r>
              <a:rPr kumimoji="0" sz="1800" b="1" i="0" u="none" strike="noStrike" kern="1200" cap="none" spc="0" normalizeH="0" baseline="0" noProof="0" dirty="0">
                <a:ln>
                  <a:noFill/>
                </a:ln>
                <a:solidFill>
                  <a:prstClr val="black"/>
                </a:solidFill>
                <a:effectLst/>
                <a:uLnTx/>
                <a:uFillTx/>
                <a:latin typeface="Calibri"/>
                <a:ea typeface="+mn-ea"/>
                <a:cs typeface="Calibri"/>
              </a:rPr>
              <a:t>ρεια</a:t>
            </a:r>
            <a:r>
              <a:rPr kumimoji="0" sz="1800" b="1" i="0" u="none" strike="noStrike" kern="1200" cap="none" spc="-3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Δυτ.</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Μα</a:t>
            </a:r>
            <a:r>
              <a:rPr kumimoji="0" sz="1800" b="1" i="0" u="none" strike="noStrike" kern="1200" cap="none" spc="-25" normalizeH="0" baseline="0" noProof="0" dirty="0">
                <a:ln>
                  <a:noFill/>
                </a:ln>
                <a:solidFill>
                  <a:prstClr val="black"/>
                </a:solidFill>
                <a:effectLst/>
                <a:uLnTx/>
                <a:uFillTx/>
                <a:latin typeface="Calibri"/>
                <a:ea typeface="+mn-ea"/>
                <a:cs typeface="Calibri"/>
              </a:rPr>
              <a:t>κ</a:t>
            </a:r>
            <a:r>
              <a:rPr kumimoji="0" sz="1800" b="1" i="0" u="none" strike="noStrike" kern="1200" cap="none" spc="-20" normalizeH="0" baseline="0" noProof="0" dirty="0">
                <a:ln>
                  <a:noFill/>
                </a:ln>
                <a:solidFill>
                  <a:prstClr val="black"/>
                </a:solidFill>
                <a:effectLst/>
                <a:uLnTx/>
                <a:uFillTx/>
                <a:latin typeface="Calibri"/>
                <a:ea typeface="+mn-ea"/>
                <a:cs typeface="Calibri"/>
              </a:rPr>
              <a:t>ε</a:t>
            </a:r>
            <a:r>
              <a:rPr kumimoji="0" sz="1800" b="1" i="0" u="none" strike="noStrike" kern="1200" cap="none" spc="0" normalizeH="0" baseline="0" noProof="0" dirty="0">
                <a:ln>
                  <a:noFill/>
                </a:ln>
                <a:solidFill>
                  <a:prstClr val="black"/>
                </a:solidFill>
                <a:effectLst/>
                <a:uLnTx/>
                <a:uFillTx/>
                <a:latin typeface="Calibri"/>
                <a:ea typeface="+mn-ea"/>
                <a:cs typeface="Calibri"/>
              </a:rPr>
              <a:t>δο</a:t>
            </a:r>
            <a:r>
              <a:rPr kumimoji="0" sz="1800" b="1" i="0" u="none" strike="noStrike" kern="1200" cap="none" spc="5" normalizeH="0" baseline="0" noProof="0" dirty="0">
                <a:ln>
                  <a:noFill/>
                </a:ln>
                <a:solidFill>
                  <a:prstClr val="black"/>
                </a:solidFill>
                <a:effectLst/>
                <a:uLnTx/>
                <a:uFillTx/>
                <a:latin typeface="Calibri"/>
                <a:ea typeface="+mn-ea"/>
                <a:cs typeface="Calibri"/>
              </a:rPr>
              <a:t>ν</a:t>
            </a:r>
            <a:r>
              <a:rPr kumimoji="0" sz="1800" b="1" i="0" u="none" strike="noStrike" kern="1200" cap="none" spc="0" normalizeH="0" baseline="0" noProof="0" dirty="0">
                <a:ln>
                  <a:noFill/>
                </a:ln>
                <a:solidFill>
                  <a:prstClr val="black"/>
                </a:solidFill>
                <a:effectLst/>
                <a:uLnTx/>
                <a:uFillTx/>
                <a:latin typeface="Calibri"/>
                <a:ea typeface="+mn-ea"/>
                <a:cs typeface="Calibri"/>
              </a:rPr>
              <a:t>ίας</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70" name="object 70"/>
          <p:cNvSpPr txBox="1"/>
          <p:nvPr/>
        </p:nvSpPr>
        <p:spPr>
          <a:xfrm>
            <a:off x="5274055" y="4929504"/>
            <a:ext cx="1464310"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Ζ</a:t>
            </a:r>
            <a:r>
              <a:rPr kumimoji="0" sz="1800" b="1" i="0" u="none" strike="noStrike" kern="1200" cap="none" spc="-10" normalizeH="0" baseline="0" noProof="0" dirty="0">
                <a:ln>
                  <a:noFill/>
                </a:ln>
                <a:solidFill>
                  <a:prstClr val="black"/>
                </a:solidFill>
                <a:effectLst/>
                <a:uLnTx/>
                <a:uFillTx/>
                <a:latin typeface="Calibri"/>
                <a:ea typeface="+mn-ea"/>
                <a:cs typeface="Calibri"/>
              </a:rPr>
              <a:t>ι</a:t>
            </a:r>
            <a:r>
              <a:rPr kumimoji="0" sz="1800" b="1" i="0" u="none" strike="noStrike" kern="1200" cap="none" spc="0" normalizeH="0" baseline="0" noProof="0" dirty="0">
                <a:ln>
                  <a:noFill/>
                </a:ln>
                <a:solidFill>
                  <a:prstClr val="black"/>
                </a:solidFill>
                <a:effectLst/>
                <a:uLnTx/>
                <a:uFillTx/>
                <a:latin typeface="Calibri"/>
                <a:ea typeface="+mn-ea"/>
                <a:cs typeface="Calibri"/>
              </a:rPr>
              <a:t>δά</a:t>
            </a:r>
            <a:r>
              <a:rPr kumimoji="0" sz="1800" b="1" i="0" u="none" strike="noStrike" kern="1200" cap="none" spc="5" normalizeH="0" baseline="0" noProof="0" dirty="0">
                <a:ln>
                  <a:noFill/>
                </a:ln>
                <a:solidFill>
                  <a:prstClr val="black"/>
                </a:solidFill>
                <a:effectLst/>
                <a:uLnTx/>
                <a:uFillTx/>
                <a:latin typeface="Calibri"/>
                <a:ea typeface="+mn-ea"/>
                <a:cs typeface="Calibri"/>
              </a:rPr>
              <a:t>ν</a:t>
            </a:r>
            <a:r>
              <a:rPr kumimoji="0" sz="1800" b="1" i="0" u="none" strike="noStrike" kern="1200" cap="none" spc="0" normalizeH="0" baseline="0" noProof="0" dirty="0">
                <a:ln>
                  <a:noFill/>
                </a:ln>
                <a:solidFill>
                  <a:prstClr val="black"/>
                </a:solidFill>
                <a:effectLst/>
                <a:uLnTx/>
                <a:uFillTx/>
                <a:latin typeface="Calibri"/>
                <a:ea typeface="+mn-ea"/>
                <a:cs typeface="Calibri"/>
              </a:rPr>
              <a:t>ι</a:t>
            </a:r>
            <a:r>
              <a:rPr kumimoji="0" sz="1800" b="1" i="0" u="none" strike="noStrike" kern="1200" cap="none" spc="-10" normalizeH="0" baseline="0" noProof="0" dirty="0">
                <a:ln>
                  <a:noFill/>
                </a:ln>
                <a:solidFill>
                  <a:prstClr val="black"/>
                </a:solidFill>
                <a:effectLst/>
                <a:uLnTx/>
                <a:uFillTx/>
                <a:latin typeface="Calibri"/>
                <a:ea typeface="+mn-ea"/>
                <a:cs typeface="Calibri"/>
              </a:rPr>
              <a:t> </a:t>
            </a:r>
            <a:r>
              <a:rPr kumimoji="0" sz="1800" b="1" i="0" u="none" strike="noStrike" kern="1200" cap="none" spc="-50" normalizeH="0" baseline="0" noProof="0" dirty="0">
                <a:ln>
                  <a:noFill/>
                </a:ln>
                <a:solidFill>
                  <a:prstClr val="black"/>
                </a:solidFill>
                <a:effectLst/>
                <a:uLnTx/>
                <a:uFillTx/>
                <a:latin typeface="Calibri"/>
                <a:ea typeface="+mn-ea"/>
                <a:cs typeface="Calibri"/>
              </a:rPr>
              <a:t>Κ</a:t>
            </a:r>
            <a:r>
              <a:rPr kumimoji="0" sz="1800" b="1" i="0" u="none" strike="noStrike" kern="1200" cap="none" spc="0" normalizeH="0" baseline="0" noProof="0" dirty="0">
                <a:ln>
                  <a:noFill/>
                </a:ln>
                <a:solidFill>
                  <a:prstClr val="black"/>
                </a:solidFill>
                <a:effectLst/>
                <a:uLnTx/>
                <a:uFillTx/>
                <a:latin typeface="Calibri"/>
                <a:ea typeface="+mn-ea"/>
                <a:cs typeface="Calibri"/>
              </a:rPr>
              <a:t>ο</a:t>
            </a:r>
            <a:r>
              <a:rPr kumimoji="0" sz="1800" b="1" i="0" u="none" strike="noStrike" kern="1200" cap="none" spc="-30" normalizeH="0" baseline="0" noProof="0" dirty="0">
                <a:ln>
                  <a:noFill/>
                </a:ln>
                <a:solidFill>
                  <a:prstClr val="black"/>
                </a:solidFill>
                <a:effectLst/>
                <a:uLnTx/>
                <a:uFillTx/>
                <a:latin typeface="Calibri"/>
                <a:ea typeface="+mn-ea"/>
                <a:cs typeface="Calibri"/>
              </a:rPr>
              <a:t>ζ</a:t>
            </a:r>
            <a:r>
              <a:rPr kumimoji="0" sz="1800" b="1" i="0" u="none" strike="noStrike" kern="1200" cap="none" spc="0" normalizeH="0" baseline="0" noProof="0" dirty="0">
                <a:ln>
                  <a:noFill/>
                </a:ln>
                <a:solidFill>
                  <a:prstClr val="black"/>
                </a:solidFill>
                <a:effectLst/>
                <a:uLnTx/>
                <a:uFillTx/>
                <a:latin typeface="Calibri"/>
                <a:ea typeface="+mn-ea"/>
                <a:cs typeface="Calibri"/>
              </a:rPr>
              <a:t>ά</a:t>
            </a:r>
            <a:r>
              <a:rPr kumimoji="0" sz="1800" b="1" i="0" u="none" strike="noStrike" kern="1200" cap="none" spc="5" normalizeH="0" baseline="0" noProof="0" dirty="0">
                <a:ln>
                  <a:noFill/>
                </a:ln>
                <a:solidFill>
                  <a:prstClr val="black"/>
                </a:solidFill>
                <a:effectLst/>
                <a:uLnTx/>
                <a:uFillTx/>
                <a:latin typeface="Calibri"/>
                <a:ea typeface="+mn-ea"/>
                <a:cs typeface="Calibri"/>
              </a:rPr>
              <a:t>ν</a:t>
            </a:r>
            <a:r>
              <a:rPr kumimoji="0" sz="1800" b="1" i="0" u="none" strike="noStrike" kern="1200" cap="none" spc="0" normalizeH="0" baseline="0" noProof="0" dirty="0">
                <a:ln>
                  <a:noFill/>
                </a:ln>
                <a:solidFill>
                  <a:prstClr val="black"/>
                </a:solidFill>
                <a:effectLst/>
                <a:uLnTx/>
                <a:uFillTx/>
                <a:latin typeface="Calibri"/>
                <a:ea typeface="+mn-ea"/>
                <a:cs typeface="Calibri"/>
              </a:rPr>
              <a:t>ης</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71" name="object 71"/>
          <p:cNvSpPr txBox="1"/>
          <p:nvPr/>
        </p:nvSpPr>
        <p:spPr>
          <a:xfrm>
            <a:off x="7691755" y="4929504"/>
            <a:ext cx="796925"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10" normalizeH="0" baseline="0" noProof="0" dirty="0">
                <a:ln>
                  <a:noFill/>
                </a:ln>
                <a:solidFill>
                  <a:prstClr val="black"/>
                </a:solidFill>
                <a:effectLst/>
                <a:uLnTx/>
                <a:uFillTx/>
                <a:latin typeface="Calibri"/>
                <a:ea typeface="+mn-ea"/>
                <a:cs typeface="Calibri"/>
              </a:rPr>
              <a:t>25.000</a:t>
            </a:r>
            <a:r>
              <a:rPr kumimoji="0" sz="1800" b="1" i="0" u="none" strike="noStrike" kern="1200" cap="none" spc="-5"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t</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72" name="object 72"/>
          <p:cNvSpPr txBox="1"/>
          <p:nvPr/>
        </p:nvSpPr>
        <p:spPr>
          <a:xfrm>
            <a:off x="9410827" y="4919979"/>
            <a:ext cx="1526540" cy="1271270"/>
          </a:xfrm>
          <a:prstGeom prst="rect">
            <a:avLst/>
          </a:prstGeom>
        </p:spPr>
        <p:txBody>
          <a:bodyPr vert="horz" wrap="square" lIns="0" tIns="0" rIns="0" bIns="0" rtlCol="0">
            <a:spAutoFit/>
          </a:bodyPr>
          <a:lstStyle/>
          <a:p>
            <a:pPr marL="12065" marR="5080" lvl="0" indent="-1270" algn="ctr" defTabSz="914400" rtl="0" eaLnBrk="1" fontAlgn="auto" latinLnBrk="0" hangingPunct="1">
              <a:lnSpc>
                <a:spcPct val="100000"/>
              </a:lnSpc>
              <a:spcBef>
                <a:spcPts val="0"/>
              </a:spcBef>
              <a:spcAft>
                <a:spcPts val="0"/>
              </a:spcAft>
              <a:buClrTx/>
              <a:buSzTx/>
              <a:buFontTx/>
              <a:buNone/>
              <a:tabLst/>
              <a:defRPr/>
            </a:pPr>
            <a:r>
              <a:rPr kumimoji="0" sz="1400" b="1" i="1" u="none" strike="noStrike" kern="1200" cap="none" spc="0" normalizeH="0" baseline="0" noProof="0" dirty="0">
                <a:ln>
                  <a:noFill/>
                </a:ln>
                <a:solidFill>
                  <a:prstClr val="black"/>
                </a:solidFill>
                <a:effectLst/>
                <a:uLnTx/>
                <a:uFillTx/>
                <a:latin typeface="Calibri"/>
                <a:ea typeface="+mn-ea"/>
                <a:cs typeface="Calibri"/>
              </a:rPr>
              <a:t>ΑΕΠΟ-Δ</a:t>
            </a:r>
            <a:r>
              <a:rPr kumimoji="0" sz="1400" b="1" i="1" u="none" strike="noStrike" kern="1200" cap="none" spc="-10" normalizeH="0" baseline="0" noProof="0" dirty="0">
                <a:ln>
                  <a:noFill/>
                </a:ln>
                <a:solidFill>
                  <a:prstClr val="black"/>
                </a:solidFill>
                <a:effectLst/>
                <a:uLnTx/>
                <a:uFillTx/>
                <a:latin typeface="Calibri"/>
                <a:ea typeface="+mn-ea"/>
                <a:cs typeface="Calibri"/>
              </a:rPr>
              <a:t>ι</a:t>
            </a:r>
            <a:r>
              <a:rPr kumimoji="0" sz="1400" b="1" i="1" u="none" strike="noStrike" kern="1200" cap="none" spc="0" normalizeH="0" baseline="0" noProof="0" dirty="0">
                <a:ln>
                  <a:noFill/>
                </a:ln>
                <a:solidFill>
                  <a:prstClr val="black"/>
                </a:solidFill>
                <a:effectLst/>
                <a:uLnTx/>
                <a:uFillTx/>
                <a:latin typeface="Calibri"/>
                <a:ea typeface="+mn-ea"/>
                <a:cs typeface="Calibri"/>
              </a:rPr>
              <a:t>άθ</a:t>
            </a:r>
            <a:r>
              <a:rPr kumimoji="0" sz="1400" b="1" i="1" u="none" strike="noStrike" kern="1200" cap="none" spc="-20" normalizeH="0" baseline="0" noProof="0" dirty="0">
                <a:ln>
                  <a:noFill/>
                </a:ln>
                <a:solidFill>
                  <a:prstClr val="black"/>
                </a:solidFill>
                <a:effectLst/>
                <a:uLnTx/>
                <a:uFillTx/>
                <a:latin typeface="Calibri"/>
                <a:ea typeface="+mn-ea"/>
                <a:cs typeface="Calibri"/>
              </a:rPr>
              <a:t>ε</a:t>
            </a:r>
            <a:r>
              <a:rPr kumimoji="0" sz="1400" b="1" i="1" u="none" strike="noStrike" kern="1200" cap="none" spc="0" normalizeH="0" baseline="0" noProof="0" dirty="0">
                <a:ln>
                  <a:noFill/>
                </a:ln>
                <a:solidFill>
                  <a:prstClr val="black"/>
                </a:solidFill>
                <a:effectLst/>
                <a:uLnTx/>
                <a:uFillTx/>
                <a:latin typeface="Calibri"/>
                <a:ea typeface="+mn-ea"/>
                <a:cs typeface="Calibri"/>
              </a:rPr>
              <a:t>ση απο</a:t>
            </a:r>
            <a:r>
              <a:rPr kumimoji="0" sz="1400" b="1" i="1" u="none" strike="noStrike" kern="1200" cap="none" spc="-15" normalizeH="0" baseline="0" noProof="0" dirty="0">
                <a:ln>
                  <a:noFill/>
                </a:ln>
                <a:solidFill>
                  <a:prstClr val="black"/>
                </a:solidFill>
                <a:effectLst/>
                <a:uLnTx/>
                <a:uFillTx/>
                <a:latin typeface="Calibri"/>
                <a:ea typeface="+mn-ea"/>
                <a:cs typeface="Calibri"/>
              </a:rPr>
              <a:t>β</a:t>
            </a:r>
            <a:r>
              <a:rPr kumimoji="0" sz="1400" b="1" i="1" u="none" strike="noStrike" kern="1200" cap="none" spc="0" normalizeH="0" baseline="0" noProof="0" dirty="0">
                <a:ln>
                  <a:noFill/>
                </a:ln>
                <a:solidFill>
                  <a:prstClr val="black"/>
                </a:solidFill>
                <a:effectLst/>
                <a:uLnTx/>
                <a:uFillTx/>
                <a:latin typeface="Calibri"/>
                <a:ea typeface="+mn-ea"/>
                <a:cs typeface="Calibri"/>
              </a:rPr>
              <a:t>λ</a:t>
            </a:r>
            <a:r>
              <a:rPr kumimoji="0" sz="1400" b="1" i="1" u="none" strike="noStrike" kern="1200" cap="none" spc="-20" normalizeH="0" baseline="0" noProof="0" dirty="0">
                <a:ln>
                  <a:noFill/>
                </a:ln>
                <a:solidFill>
                  <a:prstClr val="black"/>
                </a:solidFill>
                <a:effectLst/>
                <a:uLnTx/>
                <a:uFillTx/>
                <a:latin typeface="Calibri"/>
                <a:ea typeface="+mn-ea"/>
                <a:cs typeface="Calibri"/>
              </a:rPr>
              <a:t>ή</a:t>
            </a:r>
            <a:r>
              <a:rPr kumimoji="0" sz="1400" b="1" i="1" u="none" strike="noStrike" kern="1200" cap="none" spc="0" normalizeH="0" baseline="0" noProof="0" dirty="0">
                <a:ln>
                  <a:noFill/>
                </a:ln>
                <a:solidFill>
                  <a:prstClr val="black"/>
                </a:solidFill>
                <a:effectLst/>
                <a:uLnTx/>
                <a:uFillTx/>
                <a:latin typeface="Calibri"/>
                <a:ea typeface="+mn-ea"/>
                <a:cs typeface="Calibri"/>
              </a:rPr>
              <a:t>των</a:t>
            </a:r>
            <a:r>
              <a:rPr kumimoji="0" sz="1400" b="1" i="1" u="none" strike="noStrike" kern="1200" cap="none" spc="-45" normalizeH="0" baseline="0" noProof="0" dirty="0">
                <a:ln>
                  <a:noFill/>
                </a:ln>
                <a:solidFill>
                  <a:prstClr val="black"/>
                </a:solidFill>
                <a:effectLst/>
                <a:uLnTx/>
                <a:uFillTx/>
                <a:latin typeface="Calibri"/>
                <a:ea typeface="+mn-ea"/>
                <a:cs typeface="Calibri"/>
              </a:rPr>
              <a:t> </a:t>
            </a:r>
            <a:r>
              <a:rPr kumimoji="0" sz="1400" b="1" i="1" u="none" strike="noStrike" kern="1200" cap="none" spc="0" normalizeH="0" baseline="0" noProof="0" dirty="0">
                <a:ln>
                  <a:noFill/>
                </a:ln>
                <a:solidFill>
                  <a:prstClr val="black"/>
                </a:solidFill>
                <a:effectLst/>
                <a:uLnTx/>
                <a:uFillTx/>
                <a:latin typeface="Calibri"/>
                <a:ea typeface="+mn-ea"/>
                <a:cs typeface="Calibri"/>
              </a:rPr>
              <a:t>π</a:t>
            </a:r>
            <a:r>
              <a:rPr kumimoji="0" sz="1400" b="1" i="1" u="none" strike="noStrike" kern="1200" cap="none" spc="5" normalizeH="0" baseline="0" noProof="0" dirty="0">
                <a:ln>
                  <a:noFill/>
                </a:ln>
                <a:solidFill>
                  <a:prstClr val="black"/>
                </a:solidFill>
                <a:effectLst/>
                <a:uLnTx/>
                <a:uFillTx/>
                <a:latin typeface="Calibri"/>
                <a:ea typeface="+mn-ea"/>
                <a:cs typeface="Calibri"/>
              </a:rPr>
              <a:t>ο</a:t>
            </a:r>
            <a:r>
              <a:rPr kumimoji="0" sz="1400" b="1" i="1" u="none" strike="noStrike" kern="1200" cap="none" spc="0" normalizeH="0" baseline="0" noProof="0" dirty="0">
                <a:ln>
                  <a:noFill/>
                </a:ln>
                <a:solidFill>
                  <a:prstClr val="black"/>
                </a:solidFill>
                <a:effectLst/>
                <a:uLnTx/>
                <a:uFillTx/>
                <a:latin typeface="Calibri"/>
                <a:ea typeface="+mn-ea"/>
                <a:cs typeface="Calibri"/>
              </a:rPr>
              <a:t>υ </a:t>
            </a:r>
            <a:r>
              <a:rPr kumimoji="0" sz="1400" b="1" i="1" u="none" strike="noStrike" kern="1200" cap="none" spc="-10" normalizeH="0" baseline="0" noProof="0" dirty="0">
                <a:ln>
                  <a:noFill/>
                </a:ln>
                <a:solidFill>
                  <a:prstClr val="black"/>
                </a:solidFill>
                <a:effectLst/>
                <a:uLnTx/>
                <a:uFillTx/>
                <a:latin typeface="Calibri"/>
                <a:ea typeface="+mn-ea"/>
                <a:cs typeface="Calibri"/>
              </a:rPr>
              <a:t>πα</a:t>
            </a:r>
            <a:r>
              <a:rPr kumimoji="0" sz="1400" b="1" i="1" u="none" strike="noStrike" kern="1200" cap="none" spc="0" normalizeH="0" baseline="0" noProof="0" dirty="0">
                <a:ln>
                  <a:noFill/>
                </a:ln>
                <a:solidFill>
                  <a:prstClr val="black"/>
                </a:solidFill>
                <a:effectLst/>
                <a:uLnTx/>
                <a:uFillTx/>
                <a:latin typeface="Calibri"/>
                <a:ea typeface="+mn-ea"/>
                <a:cs typeface="Calibri"/>
              </a:rPr>
              <a:t>ρ</a:t>
            </a:r>
            <a:r>
              <a:rPr kumimoji="0" sz="1400" b="1" i="1" u="none" strike="noStrike" kern="1200" cap="none" spc="-10" normalizeH="0" baseline="0" noProof="0" dirty="0">
                <a:ln>
                  <a:noFill/>
                </a:ln>
                <a:solidFill>
                  <a:prstClr val="black"/>
                </a:solidFill>
                <a:effectLst/>
                <a:uLnTx/>
                <a:uFillTx/>
                <a:latin typeface="Calibri"/>
                <a:ea typeface="+mn-ea"/>
                <a:cs typeface="Calibri"/>
              </a:rPr>
              <a:t>α</a:t>
            </a:r>
            <a:r>
              <a:rPr kumimoji="0" sz="1400" b="1" i="1" u="none" strike="noStrike" kern="1200" cap="none" spc="0" normalizeH="0" baseline="0" noProof="0" dirty="0">
                <a:ln>
                  <a:noFill/>
                </a:ln>
                <a:solidFill>
                  <a:prstClr val="black"/>
                </a:solidFill>
                <a:effectLst/>
                <a:uLnTx/>
                <a:uFillTx/>
                <a:latin typeface="Calibri"/>
                <a:ea typeface="+mn-ea"/>
                <a:cs typeface="Calibri"/>
              </a:rPr>
              <a:t>μένουν</a:t>
            </a:r>
            <a:r>
              <a:rPr kumimoji="0" sz="1400" b="1" i="1" u="none" strike="noStrike" kern="1200" cap="none" spc="-45" normalizeH="0" baseline="0" noProof="0" dirty="0">
                <a:ln>
                  <a:noFill/>
                </a:ln>
                <a:solidFill>
                  <a:prstClr val="black"/>
                </a:solidFill>
                <a:effectLst/>
                <a:uLnTx/>
                <a:uFillTx/>
                <a:latin typeface="Calibri"/>
                <a:ea typeface="+mn-ea"/>
                <a:cs typeface="Calibri"/>
              </a:rPr>
              <a:t> </a:t>
            </a:r>
            <a:r>
              <a:rPr kumimoji="0" sz="1400" b="1" i="1" u="none" strike="noStrike" kern="1200" cap="none" spc="25" normalizeH="0" baseline="0" noProof="0" dirty="0">
                <a:ln>
                  <a:noFill/>
                </a:ln>
                <a:solidFill>
                  <a:prstClr val="black"/>
                </a:solidFill>
                <a:effectLst/>
                <a:uLnTx/>
                <a:uFillTx/>
                <a:latin typeface="Calibri"/>
                <a:ea typeface="+mn-ea"/>
                <a:cs typeface="Calibri"/>
              </a:rPr>
              <a:t>σ</a:t>
            </a:r>
            <a:r>
              <a:rPr kumimoji="0" sz="1400" b="1" i="1" u="none" strike="noStrike" kern="1200" cap="none" spc="0" normalizeH="0" baseline="0" noProof="0" dirty="0">
                <a:ln>
                  <a:noFill/>
                </a:ln>
                <a:solidFill>
                  <a:prstClr val="black"/>
                </a:solidFill>
                <a:effectLst/>
                <a:uLnTx/>
                <a:uFillTx/>
                <a:latin typeface="Calibri"/>
                <a:ea typeface="+mn-ea"/>
                <a:cs typeface="Calibri"/>
              </a:rPr>
              <a:t>τους </a:t>
            </a:r>
            <a:r>
              <a:rPr kumimoji="0" sz="1400" b="1" i="1" u="none" strike="noStrike" kern="1200" cap="none" spc="-10" normalizeH="0" baseline="0" noProof="0" dirty="0">
                <a:ln>
                  <a:noFill/>
                </a:ln>
                <a:solidFill>
                  <a:prstClr val="black"/>
                </a:solidFill>
                <a:effectLst/>
                <a:uLnTx/>
                <a:uFillTx/>
                <a:latin typeface="Calibri"/>
                <a:ea typeface="+mn-ea"/>
                <a:cs typeface="Calibri"/>
              </a:rPr>
              <a:t>χ</a:t>
            </a:r>
            <a:r>
              <a:rPr kumimoji="0" sz="1400" b="1" i="1" u="none" strike="noStrike" kern="1200" cap="none" spc="0" normalizeH="0" baseline="0" noProof="0" dirty="0">
                <a:ln>
                  <a:noFill/>
                </a:ln>
                <a:solidFill>
                  <a:prstClr val="black"/>
                </a:solidFill>
                <a:effectLst/>
                <a:uLnTx/>
                <a:uFillTx/>
                <a:latin typeface="Calibri"/>
                <a:ea typeface="+mn-ea"/>
                <a:cs typeface="Calibri"/>
              </a:rPr>
              <a:t>ώρους</a:t>
            </a:r>
            <a:r>
              <a:rPr kumimoji="0" sz="1400" b="1" i="1" u="none" strike="noStrike" kern="1200" cap="none" spc="-35" normalizeH="0" baseline="0" noProof="0" dirty="0">
                <a:ln>
                  <a:noFill/>
                </a:ln>
                <a:solidFill>
                  <a:prstClr val="black"/>
                </a:solidFill>
                <a:effectLst/>
                <a:uLnTx/>
                <a:uFillTx/>
                <a:latin typeface="Calibri"/>
                <a:ea typeface="+mn-ea"/>
                <a:cs typeface="Calibri"/>
              </a:rPr>
              <a:t> </a:t>
            </a:r>
            <a:r>
              <a:rPr kumimoji="0" sz="1400" b="1" i="1" u="none" strike="noStrike" kern="1200" cap="none" spc="0" normalizeH="0" baseline="0" noProof="0" dirty="0">
                <a:ln>
                  <a:noFill/>
                </a:ln>
                <a:solidFill>
                  <a:prstClr val="black"/>
                </a:solidFill>
                <a:effectLst/>
                <a:uLnTx/>
                <a:uFillTx/>
                <a:latin typeface="Calibri"/>
                <a:ea typeface="+mn-ea"/>
                <a:cs typeface="Calibri"/>
              </a:rPr>
              <a:t>των εγ</a:t>
            </a:r>
            <a:r>
              <a:rPr kumimoji="0" sz="1400" b="1" i="1" u="none" strike="noStrike" kern="1200" cap="none" spc="-40" normalizeH="0" baseline="0" noProof="0" dirty="0">
                <a:ln>
                  <a:noFill/>
                </a:ln>
                <a:solidFill>
                  <a:prstClr val="black"/>
                </a:solidFill>
                <a:effectLst/>
                <a:uLnTx/>
                <a:uFillTx/>
                <a:latin typeface="Calibri"/>
                <a:ea typeface="+mn-ea"/>
                <a:cs typeface="Calibri"/>
              </a:rPr>
              <a:t>κ</a:t>
            </a:r>
            <a:r>
              <a:rPr kumimoji="0" sz="1400" b="1" i="1" u="none" strike="noStrike" kern="1200" cap="none" spc="0" normalizeH="0" baseline="0" noProof="0" dirty="0">
                <a:ln>
                  <a:noFill/>
                </a:ln>
                <a:solidFill>
                  <a:prstClr val="black"/>
                </a:solidFill>
                <a:effectLst/>
                <a:uLnTx/>
                <a:uFillTx/>
                <a:latin typeface="Calibri"/>
                <a:ea typeface="+mn-ea"/>
                <a:cs typeface="Calibri"/>
              </a:rPr>
              <a:t>ατ</a:t>
            </a:r>
            <a:r>
              <a:rPr kumimoji="0" sz="1400" b="1" i="1" u="none" strike="noStrike" kern="1200" cap="none" spc="-10" normalizeH="0" baseline="0" noProof="0" dirty="0">
                <a:ln>
                  <a:noFill/>
                </a:ln>
                <a:solidFill>
                  <a:prstClr val="black"/>
                </a:solidFill>
                <a:effectLst/>
                <a:uLnTx/>
                <a:uFillTx/>
                <a:latin typeface="Calibri"/>
                <a:ea typeface="+mn-ea"/>
                <a:cs typeface="Calibri"/>
              </a:rPr>
              <a:t>α</a:t>
            </a:r>
            <a:r>
              <a:rPr kumimoji="0" sz="1400" b="1" i="1" u="none" strike="noStrike" kern="1200" cap="none" spc="15" normalizeH="0" baseline="0" noProof="0" dirty="0">
                <a:ln>
                  <a:noFill/>
                </a:ln>
                <a:solidFill>
                  <a:prstClr val="black"/>
                </a:solidFill>
                <a:effectLst/>
                <a:uLnTx/>
                <a:uFillTx/>
                <a:latin typeface="Calibri"/>
                <a:ea typeface="+mn-ea"/>
                <a:cs typeface="Calibri"/>
              </a:rPr>
              <a:t>σ</a:t>
            </a:r>
            <a:r>
              <a:rPr kumimoji="0" sz="1400" b="1" i="1" u="none" strike="noStrike" kern="1200" cap="none" spc="-15" normalizeH="0" baseline="0" noProof="0" dirty="0">
                <a:ln>
                  <a:noFill/>
                </a:ln>
                <a:solidFill>
                  <a:prstClr val="black"/>
                </a:solidFill>
                <a:effectLst/>
                <a:uLnTx/>
                <a:uFillTx/>
                <a:latin typeface="Calibri"/>
                <a:ea typeface="+mn-ea"/>
                <a:cs typeface="Calibri"/>
              </a:rPr>
              <a:t>τ</a:t>
            </a:r>
            <a:r>
              <a:rPr kumimoji="0" sz="1400" b="1" i="1" u="none" strike="noStrike" kern="1200" cap="none" spc="0" normalizeH="0" baseline="0" noProof="0" dirty="0">
                <a:ln>
                  <a:noFill/>
                </a:ln>
                <a:solidFill>
                  <a:prstClr val="black"/>
                </a:solidFill>
                <a:effectLst/>
                <a:uLnTx/>
                <a:uFillTx/>
                <a:latin typeface="Calibri"/>
                <a:ea typeface="+mn-ea"/>
                <a:cs typeface="Calibri"/>
              </a:rPr>
              <a:t>ά</a:t>
            </a:r>
            <a:r>
              <a:rPr kumimoji="0" sz="1400" b="1" i="1" u="none" strike="noStrike" kern="1200" cap="none" spc="-15" normalizeH="0" baseline="0" noProof="0" dirty="0">
                <a:ln>
                  <a:noFill/>
                </a:ln>
                <a:solidFill>
                  <a:prstClr val="black"/>
                </a:solidFill>
                <a:effectLst/>
                <a:uLnTx/>
                <a:uFillTx/>
                <a:latin typeface="Calibri"/>
                <a:ea typeface="+mn-ea"/>
                <a:cs typeface="Calibri"/>
              </a:rPr>
              <a:t>σ</a:t>
            </a:r>
            <a:r>
              <a:rPr kumimoji="0" sz="1400" b="1" i="1" u="none" strike="noStrike" kern="1200" cap="none" spc="-10" normalizeH="0" baseline="0" noProof="0" dirty="0">
                <a:ln>
                  <a:noFill/>
                </a:ln>
                <a:solidFill>
                  <a:prstClr val="black"/>
                </a:solidFill>
                <a:effectLst/>
                <a:uLnTx/>
                <a:uFillTx/>
                <a:latin typeface="Calibri"/>
                <a:ea typeface="+mn-ea"/>
                <a:cs typeface="Calibri"/>
              </a:rPr>
              <a:t>ε</a:t>
            </a:r>
            <a:r>
              <a:rPr kumimoji="0" sz="1400" b="1" i="1" u="none" strike="noStrike" kern="1200" cap="none" spc="-15" normalizeH="0" baseline="0" noProof="0" dirty="0">
                <a:ln>
                  <a:noFill/>
                </a:ln>
                <a:solidFill>
                  <a:prstClr val="black"/>
                </a:solidFill>
                <a:effectLst/>
                <a:uLnTx/>
                <a:uFillTx/>
                <a:latin typeface="Calibri"/>
                <a:ea typeface="+mn-ea"/>
                <a:cs typeface="Calibri"/>
              </a:rPr>
              <a:t>ω</a:t>
            </a:r>
            <a:r>
              <a:rPr kumimoji="0" sz="1400" b="1" i="1" u="none" strike="noStrike" kern="1200" cap="none" spc="0" normalizeH="0" baseline="0" noProof="0" dirty="0">
                <a:ln>
                  <a:noFill/>
                </a:ln>
                <a:solidFill>
                  <a:prstClr val="black"/>
                </a:solidFill>
                <a:effectLst/>
                <a:uLnTx/>
                <a:uFillTx/>
                <a:latin typeface="Calibri"/>
                <a:ea typeface="+mn-ea"/>
                <a:cs typeface="Calibri"/>
              </a:rPr>
              <a:t>ν</a:t>
            </a:r>
            <a:r>
              <a:rPr kumimoji="0" sz="1400" b="1" i="1" u="none" strike="noStrike" kern="1200" cap="none" spc="-30" normalizeH="0" baseline="0" noProof="0" dirty="0">
                <a:ln>
                  <a:noFill/>
                </a:ln>
                <a:solidFill>
                  <a:prstClr val="black"/>
                </a:solidFill>
                <a:effectLst/>
                <a:uLnTx/>
                <a:uFillTx/>
                <a:latin typeface="Calibri"/>
                <a:ea typeface="+mn-ea"/>
                <a:cs typeface="Calibri"/>
              </a:rPr>
              <a:t> </a:t>
            </a:r>
            <a:r>
              <a:rPr kumimoji="0" sz="1400" b="1" i="1" u="none" strike="noStrike" kern="1200" cap="none" spc="0" normalizeH="0" baseline="0" noProof="0" dirty="0">
                <a:ln>
                  <a:noFill/>
                </a:ln>
                <a:solidFill>
                  <a:prstClr val="black"/>
                </a:solidFill>
                <a:effectLst/>
                <a:uLnTx/>
                <a:uFillTx/>
                <a:latin typeface="Calibri"/>
                <a:ea typeface="+mn-ea"/>
                <a:cs typeface="Calibri"/>
              </a:rPr>
              <a:t>των ΜΑΒΕ</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object 2"/>
          <p:cNvSpPr txBox="1"/>
          <p:nvPr/>
        </p:nvSpPr>
        <p:spPr>
          <a:xfrm>
            <a:off x="4380738" y="2394991"/>
            <a:ext cx="685165" cy="62357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4700" b="0" i="0" u="none" strike="noStrike" kern="1200" cap="none" spc="-5" normalizeH="0" baseline="0" noProof="0" dirty="0">
                <a:ln>
                  <a:noFill/>
                </a:ln>
                <a:solidFill>
                  <a:prstClr val="black"/>
                </a:solidFill>
                <a:effectLst/>
                <a:uLnTx/>
                <a:uFillTx/>
                <a:latin typeface="Calibri"/>
                <a:ea typeface="+mn-ea"/>
                <a:cs typeface="Calibri"/>
              </a:rPr>
              <a:t>(+)</a:t>
            </a:r>
            <a:endParaRPr kumimoji="0" sz="47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txBox="1"/>
          <p:nvPr/>
        </p:nvSpPr>
        <p:spPr>
          <a:xfrm>
            <a:off x="7271384" y="1669542"/>
            <a:ext cx="570865" cy="6229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4700" b="0" i="0" u="none" strike="noStrike" kern="1200" cap="none" spc="0" normalizeH="0" baseline="0" noProof="0" dirty="0">
                <a:ln>
                  <a:noFill/>
                </a:ln>
                <a:solidFill>
                  <a:prstClr val="black"/>
                </a:solidFill>
                <a:effectLst/>
                <a:uLnTx/>
                <a:uFillTx/>
                <a:latin typeface="Calibri"/>
                <a:ea typeface="+mn-ea"/>
                <a:cs typeface="Calibri"/>
              </a:rPr>
              <a:t>(</a:t>
            </a:r>
            <a:r>
              <a:rPr kumimoji="0" sz="4700" b="0" i="0" u="none" strike="noStrike" kern="1200" cap="none" spc="-5" normalizeH="0" baseline="0" noProof="0" dirty="0">
                <a:ln>
                  <a:noFill/>
                </a:ln>
                <a:solidFill>
                  <a:prstClr val="black"/>
                </a:solidFill>
                <a:effectLst/>
                <a:uLnTx/>
                <a:uFillTx/>
                <a:latin typeface="Calibri"/>
                <a:ea typeface="+mn-ea"/>
                <a:cs typeface="Calibri"/>
              </a:rPr>
              <a:t>-</a:t>
            </a:r>
            <a:r>
              <a:rPr kumimoji="0" sz="4700" b="0" i="0" u="none" strike="noStrike" kern="1200" cap="none" spc="0" normalizeH="0" baseline="0" noProof="0" dirty="0">
                <a:ln>
                  <a:noFill/>
                </a:ln>
                <a:solidFill>
                  <a:prstClr val="black"/>
                </a:solidFill>
                <a:effectLst/>
                <a:uLnTx/>
                <a:uFillTx/>
                <a:latin typeface="Calibri"/>
                <a:ea typeface="+mn-ea"/>
                <a:cs typeface="Calibri"/>
              </a:rPr>
              <a:t>)</a:t>
            </a:r>
            <a:endParaRPr kumimoji="0" sz="47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p:nvPr/>
        </p:nvSpPr>
        <p:spPr>
          <a:xfrm>
            <a:off x="5511800" y="5559171"/>
            <a:ext cx="812800" cy="813435"/>
          </a:xfrm>
          <a:custGeom>
            <a:avLst/>
            <a:gdLst/>
            <a:ahLst/>
            <a:cxnLst/>
            <a:rect l="l" t="t" r="r" b="b"/>
            <a:pathLst>
              <a:path w="812800" h="813435">
                <a:moveTo>
                  <a:pt x="406400" y="0"/>
                </a:moveTo>
                <a:lnTo>
                  <a:pt x="0" y="812825"/>
                </a:lnTo>
                <a:lnTo>
                  <a:pt x="812800" y="812825"/>
                </a:lnTo>
                <a:lnTo>
                  <a:pt x="406400" y="0"/>
                </a:lnTo>
                <a:close/>
              </a:path>
            </a:pathLst>
          </a:custGeom>
          <a:solidFill>
            <a:srgbClr val="FFE8C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5511800" y="5559171"/>
            <a:ext cx="812800" cy="813435"/>
          </a:xfrm>
          <a:custGeom>
            <a:avLst/>
            <a:gdLst/>
            <a:ahLst/>
            <a:cxnLst/>
            <a:rect l="l" t="t" r="r" b="b"/>
            <a:pathLst>
              <a:path w="812800" h="813435">
                <a:moveTo>
                  <a:pt x="0" y="812825"/>
                </a:moveTo>
                <a:lnTo>
                  <a:pt x="406400" y="0"/>
                </a:lnTo>
                <a:lnTo>
                  <a:pt x="812800" y="812825"/>
                </a:lnTo>
                <a:lnTo>
                  <a:pt x="0" y="812825"/>
                </a:lnTo>
                <a:close/>
              </a:path>
            </a:pathLst>
          </a:custGeom>
          <a:ln w="12700">
            <a:solidFill>
              <a:srgbClr val="FFE8C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3473069" y="5041138"/>
            <a:ext cx="4890770" cy="680720"/>
          </a:xfrm>
          <a:custGeom>
            <a:avLst/>
            <a:gdLst/>
            <a:ahLst/>
            <a:cxnLst/>
            <a:rect l="l" t="t" r="r" b="b"/>
            <a:pathLst>
              <a:path w="4890770" h="680720">
                <a:moveTo>
                  <a:pt x="23875" y="0"/>
                </a:moveTo>
                <a:lnTo>
                  <a:pt x="0" y="340359"/>
                </a:lnTo>
                <a:lnTo>
                  <a:pt x="4866385" y="680618"/>
                </a:lnTo>
                <a:lnTo>
                  <a:pt x="4890261" y="340359"/>
                </a:lnTo>
                <a:lnTo>
                  <a:pt x="23875" y="0"/>
                </a:lnTo>
                <a:close/>
              </a:path>
            </a:pathLst>
          </a:custGeom>
          <a:solidFill>
            <a:srgbClr val="CFD4E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3473069" y="5041138"/>
            <a:ext cx="4890770" cy="680720"/>
          </a:xfrm>
          <a:custGeom>
            <a:avLst/>
            <a:gdLst/>
            <a:ahLst/>
            <a:cxnLst/>
            <a:rect l="l" t="t" r="r" b="b"/>
            <a:pathLst>
              <a:path w="4890770" h="680720">
                <a:moveTo>
                  <a:pt x="23875" y="0"/>
                </a:moveTo>
                <a:lnTo>
                  <a:pt x="4890261" y="340359"/>
                </a:lnTo>
                <a:lnTo>
                  <a:pt x="4866385" y="680618"/>
                </a:lnTo>
                <a:lnTo>
                  <a:pt x="0" y="340359"/>
                </a:lnTo>
                <a:lnTo>
                  <a:pt x="23875" y="0"/>
                </a:lnTo>
                <a:close/>
              </a:path>
            </a:pathLst>
          </a:custGeom>
          <a:ln w="12700">
            <a:solidFill>
              <a:srgbClr val="CFD4E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399966" y="4537261"/>
            <a:ext cx="1962785" cy="786765"/>
          </a:xfrm>
          <a:custGeom>
            <a:avLst/>
            <a:gdLst/>
            <a:ahLst/>
            <a:cxnLst/>
            <a:rect l="l" t="t" r="r" b="b"/>
            <a:pathLst>
              <a:path w="1962784" h="786764">
                <a:moveTo>
                  <a:pt x="137869" y="0"/>
                </a:moveTo>
                <a:lnTo>
                  <a:pt x="98095" y="9043"/>
                </a:lnTo>
                <a:lnTo>
                  <a:pt x="64996" y="31109"/>
                </a:lnTo>
                <a:lnTo>
                  <a:pt x="41663" y="63514"/>
                </a:lnTo>
                <a:lnTo>
                  <a:pt x="31186" y="103572"/>
                </a:lnTo>
                <a:lnTo>
                  <a:pt x="0" y="560396"/>
                </a:lnTo>
                <a:lnTo>
                  <a:pt x="1391" y="574192"/>
                </a:lnTo>
                <a:lnTo>
                  <a:pt x="15057" y="612068"/>
                </a:lnTo>
                <a:lnTo>
                  <a:pt x="40869" y="642259"/>
                </a:lnTo>
                <a:lnTo>
                  <a:pt x="76137" y="661663"/>
                </a:lnTo>
                <a:lnTo>
                  <a:pt x="1824676" y="786771"/>
                </a:lnTo>
                <a:lnTo>
                  <a:pt x="1838486" y="785364"/>
                </a:lnTo>
                <a:lnTo>
                  <a:pt x="1876378" y="771654"/>
                </a:lnTo>
                <a:lnTo>
                  <a:pt x="1906565" y="745822"/>
                </a:lnTo>
                <a:lnTo>
                  <a:pt x="1925956" y="710581"/>
                </a:lnTo>
                <a:lnTo>
                  <a:pt x="1962546" y="226375"/>
                </a:lnTo>
                <a:lnTo>
                  <a:pt x="1961154" y="212574"/>
                </a:lnTo>
                <a:lnTo>
                  <a:pt x="1947488" y="174671"/>
                </a:lnTo>
                <a:lnTo>
                  <a:pt x="1921677" y="144457"/>
                </a:lnTo>
                <a:lnTo>
                  <a:pt x="1886408" y="125067"/>
                </a:lnTo>
                <a:lnTo>
                  <a:pt x="137869" y="0"/>
                </a:lnTo>
                <a:close/>
              </a:path>
            </a:pathLst>
          </a:custGeom>
          <a:solidFill>
            <a:srgbClr val="EC7C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399966" y="4537261"/>
            <a:ext cx="1962785" cy="786765"/>
          </a:xfrm>
          <a:custGeom>
            <a:avLst/>
            <a:gdLst/>
            <a:ahLst/>
            <a:cxnLst/>
            <a:rect l="l" t="t" r="r" b="b"/>
            <a:pathLst>
              <a:path w="1962784" h="786764">
                <a:moveTo>
                  <a:pt x="31186" y="103572"/>
                </a:moveTo>
                <a:lnTo>
                  <a:pt x="41663" y="63514"/>
                </a:lnTo>
                <a:lnTo>
                  <a:pt x="64996" y="31109"/>
                </a:lnTo>
                <a:lnTo>
                  <a:pt x="98095" y="9043"/>
                </a:lnTo>
                <a:lnTo>
                  <a:pt x="137869" y="0"/>
                </a:lnTo>
                <a:lnTo>
                  <a:pt x="1858970" y="119701"/>
                </a:lnTo>
                <a:lnTo>
                  <a:pt x="1899049" y="130135"/>
                </a:lnTo>
                <a:lnTo>
                  <a:pt x="1931464" y="153481"/>
                </a:lnTo>
                <a:lnTo>
                  <a:pt x="1953526" y="186605"/>
                </a:lnTo>
                <a:lnTo>
                  <a:pt x="1962546" y="226375"/>
                </a:lnTo>
                <a:lnTo>
                  <a:pt x="1931360" y="683200"/>
                </a:lnTo>
                <a:lnTo>
                  <a:pt x="1920882" y="723206"/>
                </a:lnTo>
                <a:lnTo>
                  <a:pt x="1897549" y="755612"/>
                </a:lnTo>
                <a:lnTo>
                  <a:pt x="1864451" y="777705"/>
                </a:lnTo>
                <a:lnTo>
                  <a:pt x="1824676" y="786771"/>
                </a:lnTo>
                <a:lnTo>
                  <a:pt x="103576" y="667071"/>
                </a:lnTo>
                <a:lnTo>
                  <a:pt x="63497" y="656585"/>
                </a:lnTo>
                <a:lnTo>
                  <a:pt x="31082" y="633241"/>
                </a:lnTo>
                <a:lnTo>
                  <a:pt x="9020" y="600143"/>
                </a:lnTo>
                <a:lnTo>
                  <a:pt x="0" y="560396"/>
                </a:lnTo>
                <a:lnTo>
                  <a:pt x="31186" y="103572"/>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6572351" y="4701159"/>
            <a:ext cx="1628980" cy="45923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6454070" y="3821993"/>
            <a:ext cx="1962785" cy="787400"/>
          </a:xfrm>
          <a:custGeom>
            <a:avLst/>
            <a:gdLst/>
            <a:ahLst/>
            <a:cxnLst/>
            <a:rect l="l" t="t" r="r" b="b"/>
            <a:pathLst>
              <a:path w="1962784" h="787400">
                <a:moveTo>
                  <a:pt x="137987" y="0"/>
                </a:moveTo>
                <a:lnTo>
                  <a:pt x="98239" y="9020"/>
                </a:lnTo>
                <a:lnTo>
                  <a:pt x="65141" y="31082"/>
                </a:lnTo>
                <a:lnTo>
                  <a:pt x="41797" y="63497"/>
                </a:lnTo>
                <a:lnTo>
                  <a:pt x="31311" y="103576"/>
                </a:lnTo>
                <a:lnTo>
                  <a:pt x="0" y="560399"/>
                </a:lnTo>
                <a:lnTo>
                  <a:pt x="1396" y="574196"/>
                </a:lnTo>
                <a:lnTo>
                  <a:pt x="15090" y="612071"/>
                </a:lnTo>
                <a:lnTo>
                  <a:pt x="40923" y="642263"/>
                </a:lnTo>
                <a:lnTo>
                  <a:pt x="76178" y="661666"/>
                </a:lnTo>
                <a:lnTo>
                  <a:pt x="1824684" y="786778"/>
                </a:lnTo>
                <a:lnTo>
                  <a:pt x="1838486" y="785382"/>
                </a:lnTo>
                <a:lnTo>
                  <a:pt x="1876389" y="771688"/>
                </a:lnTo>
                <a:lnTo>
                  <a:pt x="1906602" y="745855"/>
                </a:lnTo>
                <a:lnTo>
                  <a:pt x="1925992" y="710600"/>
                </a:lnTo>
                <a:lnTo>
                  <a:pt x="1962670" y="226379"/>
                </a:lnTo>
                <a:lnTo>
                  <a:pt x="1961273" y="212577"/>
                </a:lnTo>
                <a:lnTo>
                  <a:pt x="1947580" y="174674"/>
                </a:lnTo>
                <a:lnTo>
                  <a:pt x="1921747" y="144461"/>
                </a:lnTo>
                <a:lnTo>
                  <a:pt x="1886491" y="125071"/>
                </a:lnTo>
                <a:lnTo>
                  <a:pt x="137987" y="0"/>
                </a:lnTo>
                <a:close/>
              </a:path>
            </a:pathLst>
          </a:custGeom>
          <a:solidFill>
            <a:srgbClr val="A4A4A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6454070" y="3821993"/>
            <a:ext cx="1962785" cy="787400"/>
          </a:xfrm>
          <a:custGeom>
            <a:avLst/>
            <a:gdLst/>
            <a:ahLst/>
            <a:cxnLst/>
            <a:rect l="l" t="t" r="r" b="b"/>
            <a:pathLst>
              <a:path w="1962784" h="787400">
                <a:moveTo>
                  <a:pt x="31311" y="103576"/>
                </a:moveTo>
                <a:lnTo>
                  <a:pt x="41797" y="63497"/>
                </a:lnTo>
                <a:lnTo>
                  <a:pt x="65141" y="31082"/>
                </a:lnTo>
                <a:lnTo>
                  <a:pt x="98239" y="9020"/>
                </a:lnTo>
                <a:lnTo>
                  <a:pt x="137987" y="0"/>
                </a:lnTo>
                <a:lnTo>
                  <a:pt x="1859095" y="119705"/>
                </a:lnTo>
                <a:lnTo>
                  <a:pt x="1899122" y="130138"/>
                </a:lnTo>
                <a:lnTo>
                  <a:pt x="1931539" y="153484"/>
                </a:lnTo>
                <a:lnTo>
                  <a:pt x="1953627" y="186609"/>
                </a:lnTo>
                <a:lnTo>
                  <a:pt x="1962670" y="226379"/>
                </a:lnTo>
                <a:lnTo>
                  <a:pt x="1931358" y="683204"/>
                </a:lnTo>
                <a:lnTo>
                  <a:pt x="1920925" y="723231"/>
                </a:lnTo>
                <a:lnTo>
                  <a:pt x="1897579" y="755647"/>
                </a:lnTo>
                <a:lnTo>
                  <a:pt x="1864454" y="777736"/>
                </a:lnTo>
                <a:lnTo>
                  <a:pt x="1824684" y="786778"/>
                </a:lnTo>
                <a:lnTo>
                  <a:pt x="103574" y="667075"/>
                </a:lnTo>
                <a:lnTo>
                  <a:pt x="63547" y="656589"/>
                </a:lnTo>
                <a:lnTo>
                  <a:pt x="31131" y="633245"/>
                </a:lnTo>
                <a:lnTo>
                  <a:pt x="9042" y="600147"/>
                </a:lnTo>
                <a:lnTo>
                  <a:pt x="0" y="560399"/>
                </a:lnTo>
                <a:lnTo>
                  <a:pt x="31311" y="103576"/>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6889495" y="4114038"/>
            <a:ext cx="1080643" cy="221614"/>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6508299" y="3106729"/>
            <a:ext cx="1962785" cy="787400"/>
          </a:xfrm>
          <a:custGeom>
            <a:avLst/>
            <a:gdLst/>
            <a:ahLst/>
            <a:cxnLst/>
            <a:rect l="l" t="t" r="r" b="b"/>
            <a:pathLst>
              <a:path w="1962784" h="787400">
                <a:moveTo>
                  <a:pt x="137985" y="0"/>
                </a:moveTo>
                <a:lnTo>
                  <a:pt x="98215" y="9020"/>
                </a:lnTo>
                <a:lnTo>
                  <a:pt x="65091" y="31082"/>
                </a:lnTo>
                <a:lnTo>
                  <a:pt x="41745" y="63497"/>
                </a:lnTo>
                <a:lnTo>
                  <a:pt x="31311" y="103576"/>
                </a:lnTo>
                <a:lnTo>
                  <a:pt x="0" y="560399"/>
                </a:lnTo>
                <a:lnTo>
                  <a:pt x="1396" y="574196"/>
                </a:lnTo>
                <a:lnTo>
                  <a:pt x="15090" y="612071"/>
                </a:lnTo>
                <a:lnTo>
                  <a:pt x="40923" y="642263"/>
                </a:lnTo>
                <a:lnTo>
                  <a:pt x="76178" y="661666"/>
                </a:lnTo>
                <a:lnTo>
                  <a:pt x="1824683" y="786778"/>
                </a:lnTo>
                <a:lnTo>
                  <a:pt x="1838479" y="785382"/>
                </a:lnTo>
                <a:lnTo>
                  <a:pt x="1876355" y="771688"/>
                </a:lnTo>
                <a:lnTo>
                  <a:pt x="1906547" y="745855"/>
                </a:lnTo>
                <a:lnTo>
                  <a:pt x="1925950" y="710600"/>
                </a:lnTo>
                <a:lnTo>
                  <a:pt x="1962670" y="226379"/>
                </a:lnTo>
                <a:lnTo>
                  <a:pt x="1961273" y="212577"/>
                </a:lnTo>
                <a:lnTo>
                  <a:pt x="1947580" y="174674"/>
                </a:lnTo>
                <a:lnTo>
                  <a:pt x="1921747" y="144461"/>
                </a:lnTo>
                <a:lnTo>
                  <a:pt x="1886491" y="125071"/>
                </a:lnTo>
                <a:lnTo>
                  <a:pt x="137985" y="0"/>
                </a:lnTo>
                <a:close/>
              </a:path>
            </a:pathLst>
          </a:custGeom>
          <a:solidFill>
            <a:srgbClr val="FFC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6508299" y="3106729"/>
            <a:ext cx="1962785" cy="787400"/>
          </a:xfrm>
          <a:custGeom>
            <a:avLst/>
            <a:gdLst/>
            <a:ahLst/>
            <a:cxnLst/>
            <a:rect l="l" t="t" r="r" b="b"/>
            <a:pathLst>
              <a:path w="1962784" h="787400">
                <a:moveTo>
                  <a:pt x="31311" y="103576"/>
                </a:moveTo>
                <a:lnTo>
                  <a:pt x="41745" y="63497"/>
                </a:lnTo>
                <a:lnTo>
                  <a:pt x="65091" y="31082"/>
                </a:lnTo>
                <a:lnTo>
                  <a:pt x="98215" y="9020"/>
                </a:lnTo>
                <a:lnTo>
                  <a:pt x="137985" y="0"/>
                </a:lnTo>
                <a:lnTo>
                  <a:pt x="1859095" y="119705"/>
                </a:lnTo>
                <a:lnTo>
                  <a:pt x="1899122" y="130138"/>
                </a:lnTo>
                <a:lnTo>
                  <a:pt x="1931539" y="153484"/>
                </a:lnTo>
                <a:lnTo>
                  <a:pt x="1953627" y="186609"/>
                </a:lnTo>
                <a:lnTo>
                  <a:pt x="1962670" y="226379"/>
                </a:lnTo>
                <a:lnTo>
                  <a:pt x="1931358" y="683204"/>
                </a:lnTo>
                <a:lnTo>
                  <a:pt x="1920872" y="723231"/>
                </a:lnTo>
                <a:lnTo>
                  <a:pt x="1897528" y="755647"/>
                </a:lnTo>
                <a:lnTo>
                  <a:pt x="1864430" y="777736"/>
                </a:lnTo>
                <a:lnTo>
                  <a:pt x="1824683" y="786778"/>
                </a:lnTo>
                <a:lnTo>
                  <a:pt x="103574" y="667075"/>
                </a:lnTo>
                <a:lnTo>
                  <a:pt x="63547" y="656589"/>
                </a:lnTo>
                <a:lnTo>
                  <a:pt x="31131" y="633245"/>
                </a:lnTo>
                <a:lnTo>
                  <a:pt x="9042" y="600147"/>
                </a:lnTo>
                <a:lnTo>
                  <a:pt x="0" y="560399"/>
                </a:lnTo>
                <a:lnTo>
                  <a:pt x="31311" y="103576"/>
                </a:lnTo>
                <a:close/>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6714490" y="3380104"/>
            <a:ext cx="1550034" cy="25488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6562526" y="2391469"/>
            <a:ext cx="1962785" cy="786765"/>
          </a:xfrm>
          <a:custGeom>
            <a:avLst/>
            <a:gdLst/>
            <a:ahLst/>
            <a:cxnLst/>
            <a:rect l="l" t="t" r="r" b="b"/>
            <a:pathLst>
              <a:path w="1962784" h="786764">
                <a:moveTo>
                  <a:pt x="137869" y="0"/>
                </a:moveTo>
                <a:lnTo>
                  <a:pt x="98095" y="9043"/>
                </a:lnTo>
                <a:lnTo>
                  <a:pt x="64996" y="31109"/>
                </a:lnTo>
                <a:lnTo>
                  <a:pt x="41663" y="63514"/>
                </a:lnTo>
                <a:lnTo>
                  <a:pt x="31186" y="103572"/>
                </a:lnTo>
                <a:lnTo>
                  <a:pt x="0" y="560396"/>
                </a:lnTo>
                <a:lnTo>
                  <a:pt x="1391" y="574192"/>
                </a:lnTo>
                <a:lnTo>
                  <a:pt x="15057" y="612068"/>
                </a:lnTo>
                <a:lnTo>
                  <a:pt x="40869" y="642259"/>
                </a:lnTo>
                <a:lnTo>
                  <a:pt x="76137" y="661663"/>
                </a:lnTo>
                <a:lnTo>
                  <a:pt x="1824676" y="786771"/>
                </a:lnTo>
                <a:lnTo>
                  <a:pt x="1838486" y="785364"/>
                </a:lnTo>
                <a:lnTo>
                  <a:pt x="1876378" y="771654"/>
                </a:lnTo>
                <a:lnTo>
                  <a:pt x="1906565" y="745822"/>
                </a:lnTo>
                <a:lnTo>
                  <a:pt x="1925956" y="710581"/>
                </a:lnTo>
                <a:lnTo>
                  <a:pt x="1962546" y="226375"/>
                </a:lnTo>
                <a:lnTo>
                  <a:pt x="1961154" y="212574"/>
                </a:lnTo>
                <a:lnTo>
                  <a:pt x="1947488" y="174671"/>
                </a:lnTo>
                <a:lnTo>
                  <a:pt x="1921677" y="144457"/>
                </a:lnTo>
                <a:lnTo>
                  <a:pt x="1886408" y="125067"/>
                </a:lnTo>
                <a:lnTo>
                  <a:pt x="137869" y="0"/>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6562526" y="2391469"/>
            <a:ext cx="1962785" cy="786765"/>
          </a:xfrm>
          <a:custGeom>
            <a:avLst/>
            <a:gdLst/>
            <a:ahLst/>
            <a:cxnLst/>
            <a:rect l="l" t="t" r="r" b="b"/>
            <a:pathLst>
              <a:path w="1962784" h="786764">
                <a:moveTo>
                  <a:pt x="31186" y="103572"/>
                </a:moveTo>
                <a:lnTo>
                  <a:pt x="41663" y="63514"/>
                </a:lnTo>
                <a:lnTo>
                  <a:pt x="64996" y="31109"/>
                </a:lnTo>
                <a:lnTo>
                  <a:pt x="98095" y="9043"/>
                </a:lnTo>
                <a:lnTo>
                  <a:pt x="137869" y="0"/>
                </a:lnTo>
                <a:lnTo>
                  <a:pt x="1858970" y="119701"/>
                </a:lnTo>
                <a:lnTo>
                  <a:pt x="1899049" y="130135"/>
                </a:lnTo>
                <a:lnTo>
                  <a:pt x="1931464" y="153481"/>
                </a:lnTo>
                <a:lnTo>
                  <a:pt x="1953526" y="186605"/>
                </a:lnTo>
                <a:lnTo>
                  <a:pt x="1962546" y="226375"/>
                </a:lnTo>
                <a:lnTo>
                  <a:pt x="1931360" y="683200"/>
                </a:lnTo>
                <a:lnTo>
                  <a:pt x="1920882" y="723206"/>
                </a:lnTo>
                <a:lnTo>
                  <a:pt x="1897549" y="755612"/>
                </a:lnTo>
                <a:lnTo>
                  <a:pt x="1864451" y="777705"/>
                </a:lnTo>
                <a:lnTo>
                  <a:pt x="1824676" y="786771"/>
                </a:lnTo>
                <a:lnTo>
                  <a:pt x="103576" y="667071"/>
                </a:lnTo>
                <a:lnTo>
                  <a:pt x="63497" y="656585"/>
                </a:lnTo>
                <a:lnTo>
                  <a:pt x="31082" y="633241"/>
                </a:lnTo>
                <a:lnTo>
                  <a:pt x="9020" y="600143"/>
                </a:lnTo>
                <a:lnTo>
                  <a:pt x="0" y="560396"/>
                </a:lnTo>
                <a:lnTo>
                  <a:pt x="31186" y="103572"/>
                </a:lnTo>
                <a:close/>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6729983" y="2559811"/>
            <a:ext cx="1640205" cy="434975"/>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3582219" y="4342185"/>
            <a:ext cx="1962785" cy="787400"/>
          </a:xfrm>
          <a:custGeom>
            <a:avLst/>
            <a:gdLst/>
            <a:ahLst/>
            <a:cxnLst/>
            <a:rect l="l" t="t" r="r" b="b"/>
            <a:pathLst>
              <a:path w="1962785" h="787400">
                <a:moveTo>
                  <a:pt x="137985" y="0"/>
                </a:moveTo>
                <a:lnTo>
                  <a:pt x="98215" y="9020"/>
                </a:lnTo>
                <a:lnTo>
                  <a:pt x="65091" y="31082"/>
                </a:lnTo>
                <a:lnTo>
                  <a:pt x="41745" y="63497"/>
                </a:lnTo>
                <a:lnTo>
                  <a:pt x="31311" y="103576"/>
                </a:lnTo>
                <a:lnTo>
                  <a:pt x="0" y="560399"/>
                </a:lnTo>
                <a:lnTo>
                  <a:pt x="1396" y="574196"/>
                </a:lnTo>
                <a:lnTo>
                  <a:pt x="15090" y="612071"/>
                </a:lnTo>
                <a:lnTo>
                  <a:pt x="40923" y="642263"/>
                </a:lnTo>
                <a:lnTo>
                  <a:pt x="76178" y="661666"/>
                </a:lnTo>
                <a:lnTo>
                  <a:pt x="1824683" y="786778"/>
                </a:lnTo>
                <a:lnTo>
                  <a:pt x="1838479" y="785382"/>
                </a:lnTo>
                <a:lnTo>
                  <a:pt x="1876355" y="771688"/>
                </a:lnTo>
                <a:lnTo>
                  <a:pt x="1906547" y="745855"/>
                </a:lnTo>
                <a:lnTo>
                  <a:pt x="1925950" y="710600"/>
                </a:lnTo>
                <a:lnTo>
                  <a:pt x="1962670" y="226379"/>
                </a:lnTo>
                <a:lnTo>
                  <a:pt x="1961273" y="212577"/>
                </a:lnTo>
                <a:lnTo>
                  <a:pt x="1947580" y="174674"/>
                </a:lnTo>
                <a:lnTo>
                  <a:pt x="1921747" y="144461"/>
                </a:lnTo>
                <a:lnTo>
                  <a:pt x="1886491" y="125071"/>
                </a:lnTo>
                <a:lnTo>
                  <a:pt x="137985" y="0"/>
                </a:lnTo>
                <a:close/>
              </a:path>
            </a:pathLst>
          </a:custGeom>
          <a:solidFill>
            <a:srgbClr val="6FAC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3582219" y="4342185"/>
            <a:ext cx="1962785" cy="787400"/>
          </a:xfrm>
          <a:custGeom>
            <a:avLst/>
            <a:gdLst/>
            <a:ahLst/>
            <a:cxnLst/>
            <a:rect l="l" t="t" r="r" b="b"/>
            <a:pathLst>
              <a:path w="1962785" h="787400">
                <a:moveTo>
                  <a:pt x="31311" y="103576"/>
                </a:moveTo>
                <a:lnTo>
                  <a:pt x="41745" y="63497"/>
                </a:lnTo>
                <a:lnTo>
                  <a:pt x="65091" y="31082"/>
                </a:lnTo>
                <a:lnTo>
                  <a:pt x="98215" y="9020"/>
                </a:lnTo>
                <a:lnTo>
                  <a:pt x="137985" y="0"/>
                </a:lnTo>
                <a:lnTo>
                  <a:pt x="1859095" y="119705"/>
                </a:lnTo>
                <a:lnTo>
                  <a:pt x="1899122" y="130138"/>
                </a:lnTo>
                <a:lnTo>
                  <a:pt x="1931539" y="153484"/>
                </a:lnTo>
                <a:lnTo>
                  <a:pt x="1953627" y="186609"/>
                </a:lnTo>
                <a:lnTo>
                  <a:pt x="1962670" y="226379"/>
                </a:lnTo>
                <a:lnTo>
                  <a:pt x="1931358" y="683204"/>
                </a:lnTo>
                <a:lnTo>
                  <a:pt x="1920872" y="723231"/>
                </a:lnTo>
                <a:lnTo>
                  <a:pt x="1897528" y="755647"/>
                </a:lnTo>
                <a:lnTo>
                  <a:pt x="1864430" y="777736"/>
                </a:lnTo>
                <a:lnTo>
                  <a:pt x="1824683" y="786778"/>
                </a:lnTo>
                <a:lnTo>
                  <a:pt x="103574" y="667075"/>
                </a:lnTo>
                <a:lnTo>
                  <a:pt x="63547" y="656589"/>
                </a:lnTo>
                <a:lnTo>
                  <a:pt x="31131" y="633245"/>
                </a:lnTo>
                <a:lnTo>
                  <a:pt x="9042" y="600147"/>
                </a:lnTo>
                <a:lnTo>
                  <a:pt x="0" y="560399"/>
                </a:lnTo>
                <a:lnTo>
                  <a:pt x="31311" y="103576"/>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3751408" y="4614269"/>
            <a:ext cx="1629327" cy="262403"/>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3636446" y="3626925"/>
            <a:ext cx="1962785" cy="786765"/>
          </a:xfrm>
          <a:custGeom>
            <a:avLst/>
            <a:gdLst/>
            <a:ahLst/>
            <a:cxnLst/>
            <a:rect l="l" t="t" r="r" b="b"/>
            <a:pathLst>
              <a:path w="1962785" h="786764">
                <a:moveTo>
                  <a:pt x="137869" y="0"/>
                </a:moveTo>
                <a:lnTo>
                  <a:pt x="98095" y="9043"/>
                </a:lnTo>
                <a:lnTo>
                  <a:pt x="64996" y="31109"/>
                </a:lnTo>
                <a:lnTo>
                  <a:pt x="41663" y="63514"/>
                </a:lnTo>
                <a:lnTo>
                  <a:pt x="31186" y="103572"/>
                </a:lnTo>
                <a:lnTo>
                  <a:pt x="0" y="560396"/>
                </a:lnTo>
                <a:lnTo>
                  <a:pt x="1391" y="574192"/>
                </a:lnTo>
                <a:lnTo>
                  <a:pt x="15057" y="612068"/>
                </a:lnTo>
                <a:lnTo>
                  <a:pt x="40869" y="642259"/>
                </a:lnTo>
                <a:lnTo>
                  <a:pt x="76137" y="661663"/>
                </a:lnTo>
                <a:lnTo>
                  <a:pt x="1824676" y="786771"/>
                </a:lnTo>
                <a:lnTo>
                  <a:pt x="1838486" y="785364"/>
                </a:lnTo>
                <a:lnTo>
                  <a:pt x="1876378" y="771654"/>
                </a:lnTo>
                <a:lnTo>
                  <a:pt x="1906565" y="745822"/>
                </a:lnTo>
                <a:lnTo>
                  <a:pt x="1925956" y="710581"/>
                </a:lnTo>
                <a:lnTo>
                  <a:pt x="1962546" y="226375"/>
                </a:lnTo>
                <a:lnTo>
                  <a:pt x="1961154" y="212574"/>
                </a:lnTo>
                <a:lnTo>
                  <a:pt x="1947488" y="174671"/>
                </a:lnTo>
                <a:lnTo>
                  <a:pt x="1921677" y="144457"/>
                </a:lnTo>
                <a:lnTo>
                  <a:pt x="1886408" y="125067"/>
                </a:lnTo>
                <a:lnTo>
                  <a:pt x="137869" y="0"/>
                </a:lnTo>
                <a:close/>
              </a:path>
            </a:pathLst>
          </a:custGeom>
          <a:solidFill>
            <a:srgbClr val="EC7C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3636446" y="3626925"/>
            <a:ext cx="1962785" cy="786765"/>
          </a:xfrm>
          <a:custGeom>
            <a:avLst/>
            <a:gdLst/>
            <a:ahLst/>
            <a:cxnLst/>
            <a:rect l="l" t="t" r="r" b="b"/>
            <a:pathLst>
              <a:path w="1962785" h="786764">
                <a:moveTo>
                  <a:pt x="31186" y="103572"/>
                </a:moveTo>
                <a:lnTo>
                  <a:pt x="41663" y="63514"/>
                </a:lnTo>
                <a:lnTo>
                  <a:pt x="64996" y="31109"/>
                </a:lnTo>
                <a:lnTo>
                  <a:pt x="98095" y="9043"/>
                </a:lnTo>
                <a:lnTo>
                  <a:pt x="137869" y="0"/>
                </a:lnTo>
                <a:lnTo>
                  <a:pt x="1858970" y="119701"/>
                </a:lnTo>
                <a:lnTo>
                  <a:pt x="1899049" y="130135"/>
                </a:lnTo>
                <a:lnTo>
                  <a:pt x="1931464" y="153481"/>
                </a:lnTo>
                <a:lnTo>
                  <a:pt x="1953526" y="186605"/>
                </a:lnTo>
                <a:lnTo>
                  <a:pt x="1962546" y="226375"/>
                </a:lnTo>
                <a:lnTo>
                  <a:pt x="1931360" y="683200"/>
                </a:lnTo>
                <a:lnTo>
                  <a:pt x="1920882" y="723206"/>
                </a:lnTo>
                <a:lnTo>
                  <a:pt x="1897549" y="755612"/>
                </a:lnTo>
                <a:lnTo>
                  <a:pt x="1864451" y="777705"/>
                </a:lnTo>
                <a:lnTo>
                  <a:pt x="1824676" y="786771"/>
                </a:lnTo>
                <a:lnTo>
                  <a:pt x="103576" y="667071"/>
                </a:lnTo>
                <a:lnTo>
                  <a:pt x="63497" y="656585"/>
                </a:lnTo>
                <a:lnTo>
                  <a:pt x="31082" y="633241"/>
                </a:lnTo>
                <a:lnTo>
                  <a:pt x="9020" y="600143"/>
                </a:lnTo>
                <a:lnTo>
                  <a:pt x="0" y="560396"/>
                </a:lnTo>
                <a:lnTo>
                  <a:pt x="31186" y="103572"/>
                </a:lnTo>
                <a:close/>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3780535" y="3790950"/>
            <a:ext cx="1675678" cy="444373"/>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202775" y="4342185"/>
            <a:ext cx="3121152" cy="2180535"/>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11071859" y="213359"/>
            <a:ext cx="624840" cy="899159"/>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38" name="Εικόνα 37">
            <a:extLst>
              <a:ext uri="{FF2B5EF4-FFF2-40B4-BE49-F238E27FC236}">
                <a16:creationId xmlns:a16="http://schemas.microsoft.com/office/drawing/2014/main" id="{030FA116-6DA2-4834-99E6-1B7CCD304443}"/>
              </a:ext>
            </a:extLst>
          </p:cNvPr>
          <p:cNvPicPr>
            <a:picLocks noChangeAspect="1"/>
          </p:cNvPicPr>
          <p:nvPr/>
        </p:nvPicPr>
        <p:blipFill>
          <a:blip r:embed="rId11"/>
          <a:stretch>
            <a:fillRect/>
          </a:stretch>
        </p:blipFill>
        <p:spPr>
          <a:xfrm>
            <a:off x="4131917" y="418196"/>
            <a:ext cx="3572566" cy="853514"/>
          </a:xfrm>
          <a:prstGeom prst="rect">
            <a:avLst/>
          </a:prstGeom>
          <a:solidFill>
            <a:schemeClr val="accent6">
              <a:lumMod val="20000"/>
              <a:lumOff val="80000"/>
            </a:schemeClr>
          </a:solid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12192000" cy="780287"/>
          </a:xfrm>
          <a:solidFill>
            <a:schemeClr val="accent2">
              <a:lumMod val="20000"/>
              <a:lumOff val="80000"/>
            </a:schemeClr>
          </a:solidFill>
        </p:spPr>
        <p:txBody>
          <a:bodyPr/>
          <a:lstStyle/>
          <a:p>
            <a:pPr algn="ctr"/>
            <a:r>
              <a:rPr lang="el-GR" b="1" dirty="0" smtClean="0"/>
              <a:t>ΤΙ ΣΥΜΒΑΙΝΕΙ ΣΤΗΝ ΕΛΛΑΔΑ;</a:t>
            </a:r>
            <a:endParaRPr lang="el-GR" b="1" dirty="0"/>
          </a:p>
        </p:txBody>
      </p:sp>
      <p:sp>
        <p:nvSpPr>
          <p:cNvPr id="3" name="Θέση περιεχομένου 2"/>
          <p:cNvSpPr>
            <a:spLocks noGrp="1"/>
          </p:cNvSpPr>
          <p:nvPr>
            <p:ph idx="1"/>
          </p:nvPr>
        </p:nvSpPr>
        <p:spPr>
          <a:xfrm>
            <a:off x="0" y="780288"/>
            <a:ext cx="12192000" cy="6077712"/>
          </a:xfrm>
          <a:solidFill>
            <a:schemeClr val="accent6">
              <a:lumMod val="20000"/>
              <a:lumOff val="80000"/>
            </a:schemeClr>
          </a:solidFill>
        </p:spPr>
        <p:txBody>
          <a:bodyPr/>
          <a:lstStyle/>
          <a:p>
            <a:pPr algn="just"/>
            <a:r>
              <a:rPr lang="en-US" dirty="0"/>
              <a:t> </a:t>
            </a:r>
            <a:r>
              <a:rPr lang="el-GR" b="1" dirty="0"/>
              <a:t>Η Ελλάδα </a:t>
            </a:r>
            <a:r>
              <a:rPr lang="el-GR" b="1" i="1" u="sng" dirty="0">
                <a:solidFill>
                  <a:srgbClr val="FF0000"/>
                </a:solidFill>
              </a:rPr>
              <a:t>δεν διαθέτει </a:t>
            </a:r>
            <a:r>
              <a:rPr lang="el-GR" b="1" dirty="0"/>
              <a:t>ειδικούς χώρους υγειονομικής ταφής για τη διάθεση τοξικών και επικίνδυνων αποβλήτων. Αυτό σημαίνει ότι όλα τα επικίνδυνα απόβλητα, συμπεριλαμβανομένου του αμιάντου, πρέπει να </a:t>
            </a:r>
            <a:r>
              <a:rPr lang="el-GR" b="1" i="1" u="sng" dirty="0">
                <a:solidFill>
                  <a:srgbClr val="FF0000"/>
                </a:solidFill>
              </a:rPr>
              <a:t>μεταφέρονται στο εξωτερικό</a:t>
            </a:r>
            <a:r>
              <a:rPr lang="el-GR" dirty="0" smtClean="0"/>
              <a:t>. </a:t>
            </a:r>
          </a:p>
          <a:p>
            <a:pPr algn="just"/>
            <a:r>
              <a:rPr lang="el-GR" dirty="0" smtClean="0"/>
              <a:t>Κύρια χώρα εξαγωγής: η Γερμανία. Εκτός των ΧΥΤΕΑ που έχει η Γερμανία, ποιες πρακτικές ακολουθεί αυτή η χώρα σε σχέση με τη διαχείριση αυτών των υλικών που δεν μπορούμε εμείς να εφαρμόσουμε;</a:t>
            </a:r>
          </a:p>
          <a:p>
            <a:pPr algn="just"/>
            <a:r>
              <a:rPr lang="el-GR" b="1" dirty="0" smtClean="0"/>
              <a:t>Ποιος ο ρόλος των Πανεπιστημίων και ερευνητικών εργαστηρίων στην αξιοποίηση τεχνολογιών αξιοποίησης του υλικού ως πόρου;</a:t>
            </a:r>
          </a:p>
          <a:p>
            <a:pPr algn="just"/>
            <a:r>
              <a:rPr lang="el-GR" dirty="0" smtClean="0"/>
              <a:t>Γιατί η χώρα πληρώνει πρόστιμα, ενώ οι εταιρείες διαχείρισης – μεταφοράς ευημερούν;</a:t>
            </a:r>
          </a:p>
          <a:p>
            <a:pPr algn="just"/>
            <a:r>
              <a:rPr lang="el-GR" b="1" dirty="0" smtClean="0"/>
              <a:t>Υπάρχουν εναλλακτικές λύσεις εκτός της μεταφοράς των υλικών σε ΧΥΤΕΑ; Και μάλιστα του εξωτερικού;</a:t>
            </a:r>
            <a:endParaRPr lang="el-GR" b="1" dirty="0"/>
          </a:p>
        </p:txBody>
      </p:sp>
    </p:spTree>
    <p:extLst>
      <p:ext uri="{BB962C8B-B14F-4D97-AF65-F5344CB8AC3E}">
        <p14:creationId xmlns:p14="http://schemas.microsoft.com/office/powerpoint/2010/main" val="783785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object 2"/>
          <p:cNvSpPr/>
          <p:nvPr/>
        </p:nvSpPr>
        <p:spPr>
          <a:xfrm>
            <a:off x="537235" y="547461"/>
            <a:ext cx="6179573" cy="545529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Ορθογώνιο 2"/>
          <p:cNvSpPr/>
          <p:nvPr/>
        </p:nvSpPr>
        <p:spPr>
          <a:xfrm>
            <a:off x="7059168" y="2764459"/>
            <a:ext cx="4925568" cy="1477328"/>
          </a:xfrm>
          <a:prstGeom prst="rect">
            <a:avLst/>
          </a:prstGeom>
          <a:solidFill>
            <a:schemeClr val="accent6">
              <a:lumMod val="40000"/>
              <a:lumOff val="60000"/>
            </a:schemeClr>
          </a:solidFill>
        </p:spPr>
        <p:txBody>
          <a:bodyPr wrap="square">
            <a:spAutoFit/>
          </a:bodyPr>
          <a:lstStyle/>
          <a:p>
            <a:pPr algn="just"/>
            <a:r>
              <a:rPr lang="el-GR" b="1" dirty="0" smtClean="0"/>
              <a:t>Μερικοί ερευνητές διατείνονται ότι το </a:t>
            </a:r>
            <a:r>
              <a:rPr lang="el-GR" b="1" dirty="0"/>
              <a:t>κόστος αξιοποίησης του αμιάντου κυμαίνεται μεταξύ 0,05 και 0,2 ευρώ / kg, που είναι σχεδόν 10 φορές μικρότερο από το κόστος </a:t>
            </a:r>
            <a:r>
              <a:rPr lang="el-GR" b="1" dirty="0" smtClean="0"/>
              <a:t>διάθεσής του σε χώρους </a:t>
            </a:r>
            <a:r>
              <a:rPr lang="el-GR" b="1" dirty="0"/>
              <a:t>υγειονομικής ταφής </a:t>
            </a:r>
            <a:r>
              <a:rPr lang="el-GR" b="1" dirty="0" smtClean="0"/>
              <a:t>(ΧΥΤΕΑ).</a:t>
            </a:r>
            <a:endParaRPr lang="el-GR"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object 8"/>
          <p:cNvSpPr/>
          <p:nvPr/>
        </p:nvSpPr>
        <p:spPr>
          <a:xfrm>
            <a:off x="7848600" y="1594103"/>
            <a:ext cx="550164" cy="78943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929898" y="1777285"/>
            <a:ext cx="10337369" cy="4724864"/>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9"/>
          <p:cNvSpPr txBox="1"/>
          <p:nvPr/>
        </p:nvSpPr>
        <p:spPr>
          <a:xfrm>
            <a:off x="929898" y="355851"/>
            <a:ext cx="10337369" cy="1292662"/>
          </a:xfrm>
          <a:prstGeom prst="rect">
            <a:avLst/>
          </a:prstGeom>
          <a:solidFill>
            <a:schemeClr val="accent5">
              <a:lumMod val="20000"/>
              <a:lumOff val="80000"/>
            </a:schemeClr>
          </a:solidFill>
        </p:spPr>
        <p:txBody>
          <a:bodyPr vert="horz" wrap="square" lIns="0" tIns="0" rIns="0" bIns="0" rtlCol="0">
            <a:spAutoFit/>
          </a:bodyPr>
          <a:lstStyle/>
          <a:p>
            <a:pPr marL="3175" marR="0" lvl="0" indent="0" algn="ctr" defTabSz="914400" rtl="0" eaLnBrk="1" fontAlgn="auto" latinLnBrk="0" hangingPunct="1">
              <a:lnSpc>
                <a:spcPct val="100000"/>
              </a:lnSpc>
              <a:spcBef>
                <a:spcPts val="0"/>
              </a:spcBef>
              <a:spcAft>
                <a:spcPts val="0"/>
              </a:spcAft>
              <a:buClrTx/>
              <a:buSzTx/>
              <a:buFontTx/>
              <a:buNone/>
              <a:tabLst/>
              <a:defRPr/>
            </a:pPr>
            <a:r>
              <a:rPr kumimoji="0" sz="2800" b="1" i="0" u="none" strike="noStrike" kern="1200" cap="none" spc="-15" normalizeH="0" baseline="0" noProof="0" dirty="0">
                <a:ln>
                  <a:noFill/>
                </a:ln>
                <a:solidFill>
                  <a:prstClr val="black"/>
                </a:solidFill>
                <a:effectLst/>
                <a:uLnTx/>
                <a:uFillTx/>
                <a:latin typeface="Calibri"/>
                <a:ea typeface="+mn-ea"/>
                <a:cs typeface="Calibri"/>
              </a:rPr>
              <a:t>Αμία</a:t>
            </a:r>
            <a:r>
              <a:rPr kumimoji="0" sz="2800" b="1" i="0" u="none" strike="noStrike" kern="1200" cap="none" spc="10" normalizeH="0" baseline="0" noProof="0" dirty="0">
                <a:ln>
                  <a:noFill/>
                </a:ln>
                <a:solidFill>
                  <a:prstClr val="black"/>
                </a:solidFill>
                <a:effectLst/>
                <a:uLnTx/>
                <a:uFillTx/>
                <a:latin typeface="Calibri"/>
                <a:ea typeface="+mn-ea"/>
                <a:cs typeface="Calibri"/>
              </a:rPr>
              <a:t>ν</a:t>
            </a:r>
            <a:r>
              <a:rPr kumimoji="0" sz="2800" b="1" i="0" u="none" strike="noStrike" kern="1200" cap="none" spc="-50" normalizeH="0" baseline="0" noProof="0" dirty="0">
                <a:ln>
                  <a:noFill/>
                </a:ln>
                <a:solidFill>
                  <a:prstClr val="black"/>
                </a:solidFill>
                <a:effectLst/>
                <a:uLnTx/>
                <a:uFillTx/>
                <a:latin typeface="Calibri"/>
                <a:ea typeface="+mn-ea"/>
                <a:cs typeface="Calibri"/>
              </a:rPr>
              <a:t>τ</a:t>
            </a:r>
            <a:r>
              <a:rPr kumimoji="0" sz="2800" b="1" i="0" u="none" strike="noStrike" kern="1200" cap="none" spc="-15" normalizeH="0" baseline="0" noProof="0" dirty="0">
                <a:ln>
                  <a:noFill/>
                </a:ln>
                <a:solidFill>
                  <a:prstClr val="black"/>
                </a:solidFill>
                <a:effectLst/>
                <a:uLnTx/>
                <a:uFillTx/>
                <a:latin typeface="Calibri"/>
                <a:ea typeface="+mn-ea"/>
                <a:cs typeface="Calibri"/>
              </a:rPr>
              <a:t>ος-Asbe</a:t>
            </a:r>
            <a:r>
              <a:rPr kumimoji="0" sz="2800" b="1" i="0" u="none" strike="noStrike" kern="1200" cap="none" spc="-60" normalizeH="0" baseline="0" noProof="0" dirty="0">
                <a:ln>
                  <a:noFill/>
                </a:ln>
                <a:solidFill>
                  <a:prstClr val="black"/>
                </a:solidFill>
                <a:effectLst/>
                <a:uLnTx/>
                <a:uFillTx/>
                <a:latin typeface="Calibri"/>
                <a:ea typeface="+mn-ea"/>
                <a:cs typeface="Calibri"/>
              </a:rPr>
              <a:t>s</a:t>
            </a:r>
            <a:r>
              <a:rPr kumimoji="0" sz="2800" b="1" i="0" u="none" strike="noStrike" kern="1200" cap="none" spc="-35" normalizeH="0" baseline="0" noProof="0" dirty="0">
                <a:ln>
                  <a:noFill/>
                </a:ln>
                <a:solidFill>
                  <a:prstClr val="black"/>
                </a:solidFill>
                <a:effectLst/>
                <a:uLnTx/>
                <a:uFillTx/>
                <a:latin typeface="Calibri"/>
                <a:ea typeface="+mn-ea"/>
                <a:cs typeface="Calibri"/>
              </a:rPr>
              <a:t>t</a:t>
            </a:r>
            <a:r>
              <a:rPr kumimoji="0" sz="2800" b="1" i="0" u="none" strike="noStrike" kern="1200" cap="none" spc="-15" normalizeH="0" baseline="0" noProof="0" dirty="0">
                <a:ln>
                  <a:noFill/>
                </a:ln>
                <a:solidFill>
                  <a:prstClr val="black"/>
                </a:solidFill>
                <a:effectLst/>
                <a:uLnTx/>
                <a:uFillTx/>
                <a:latin typeface="Calibri"/>
                <a:ea typeface="+mn-ea"/>
                <a:cs typeface="Calibri"/>
              </a:rPr>
              <a:t>os</a:t>
            </a:r>
            <a:endParaRPr kumimoji="0" lang="el-GR" sz="2800" b="1" i="0" u="none" strike="noStrike" kern="1200" cap="none" spc="-15" normalizeH="0" baseline="0" noProof="0" dirty="0">
              <a:ln>
                <a:noFill/>
              </a:ln>
              <a:solidFill>
                <a:prstClr val="black"/>
              </a:solidFill>
              <a:effectLst/>
              <a:uLnTx/>
              <a:uFillTx/>
              <a:latin typeface="Calibri"/>
              <a:ea typeface="+mn-ea"/>
              <a:cs typeface="Calibri"/>
            </a:endParaRPr>
          </a:p>
          <a:p>
            <a:pPr marL="3175" lvl="0" algn="ctr">
              <a:defRPr/>
            </a:pPr>
            <a:r>
              <a:rPr kumimoji="0" sz="2800" b="1" i="1" u="none" strike="noStrike" kern="1200" cap="none" spc="-20" normalizeH="0" baseline="0" noProof="0" dirty="0">
                <a:ln>
                  <a:noFill/>
                </a:ln>
                <a:solidFill>
                  <a:srgbClr val="FF0000"/>
                </a:solidFill>
                <a:effectLst/>
                <a:uLnTx/>
                <a:uFillTx/>
                <a:latin typeface="Calibri"/>
                <a:ea typeface="+mn-ea"/>
                <a:cs typeface="Calibri"/>
              </a:rPr>
              <a:t>Ο</a:t>
            </a:r>
            <a:r>
              <a:rPr kumimoji="0" sz="2800" b="1" i="1" u="none" strike="noStrike" kern="1200" cap="none" spc="-40" normalizeH="0" baseline="0" noProof="0" dirty="0">
                <a:ln>
                  <a:noFill/>
                </a:ln>
                <a:solidFill>
                  <a:srgbClr val="FF0000"/>
                </a:solidFill>
                <a:effectLst/>
                <a:uLnTx/>
                <a:uFillTx/>
                <a:latin typeface="Calibri"/>
                <a:ea typeface="+mn-ea"/>
                <a:cs typeface="Calibri"/>
              </a:rPr>
              <a:t>μ</a:t>
            </a:r>
            <a:r>
              <a:rPr kumimoji="0" sz="2800" b="1" i="1" u="none" strike="noStrike" kern="1200" cap="none" spc="-60" normalizeH="0" baseline="0" noProof="0" dirty="0">
                <a:ln>
                  <a:noFill/>
                </a:ln>
                <a:solidFill>
                  <a:srgbClr val="FF0000"/>
                </a:solidFill>
                <a:effectLst/>
                <a:uLnTx/>
                <a:uFillTx/>
                <a:latin typeface="Calibri"/>
                <a:ea typeface="+mn-ea"/>
                <a:cs typeface="Calibri"/>
              </a:rPr>
              <a:t>ά</a:t>
            </a:r>
            <a:r>
              <a:rPr kumimoji="0" sz="2800" b="1" i="1" u="none" strike="noStrike" kern="1200" cap="none" spc="-20" normalizeH="0" baseline="0" noProof="0" dirty="0">
                <a:ln>
                  <a:noFill/>
                </a:ln>
                <a:solidFill>
                  <a:srgbClr val="FF0000"/>
                </a:solidFill>
                <a:effectLst/>
                <a:uLnTx/>
                <a:uFillTx/>
                <a:latin typeface="Calibri"/>
                <a:ea typeface="+mn-ea"/>
                <a:cs typeface="Calibri"/>
              </a:rPr>
              <a:t>δα</a:t>
            </a:r>
            <a:r>
              <a:rPr kumimoji="0" sz="2800" b="1" i="1" u="none" strike="noStrike" kern="1200" cap="none" spc="10" normalizeH="0" baseline="0" noProof="0" dirty="0">
                <a:ln>
                  <a:noFill/>
                </a:ln>
                <a:solidFill>
                  <a:srgbClr val="FF0000"/>
                </a:solidFill>
                <a:effectLst/>
                <a:uLnTx/>
                <a:uFillTx/>
                <a:latin typeface="Calibri"/>
                <a:ea typeface="+mn-ea"/>
                <a:cs typeface="Calibri"/>
              </a:rPr>
              <a:t> </a:t>
            </a:r>
            <a:r>
              <a:rPr kumimoji="0" sz="2800" b="1" i="1" u="none" strike="noStrike" kern="1200" cap="none" spc="-15" normalizeH="0" baseline="0" noProof="0" dirty="0">
                <a:ln>
                  <a:noFill/>
                </a:ln>
                <a:solidFill>
                  <a:srgbClr val="FF0000"/>
                </a:solidFill>
                <a:effectLst/>
                <a:uLnTx/>
                <a:uFillTx/>
                <a:latin typeface="Calibri"/>
                <a:ea typeface="+mn-ea"/>
                <a:cs typeface="Calibri"/>
              </a:rPr>
              <a:t>φυσι</a:t>
            </a:r>
            <a:r>
              <a:rPr kumimoji="0" sz="2800" b="1" i="1" u="none" strike="noStrike" kern="1200" cap="none" spc="-75" normalizeH="0" baseline="0" noProof="0" dirty="0">
                <a:ln>
                  <a:noFill/>
                </a:ln>
                <a:solidFill>
                  <a:srgbClr val="FF0000"/>
                </a:solidFill>
                <a:effectLst/>
                <a:uLnTx/>
                <a:uFillTx/>
                <a:latin typeface="Calibri"/>
                <a:ea typeface="+mn-ea"/>
                <a:cs typeface="Calibri"/>
              </a:rPr>
              <a:t>κ</a:t>
            </a:r>
            <a:r>
              <a:rPr kumimoji="0" sz="2800" b="1" i="1" u="none" strike="noStrike" kern="1200" cap="none" spc="-20" normalizeH="0" baseline="0" noProof="0" dirty="0">
                <a:ln>
                  <a:noFill/>
                </a:ln>
                <a:solidFill>
                  <a:srgbClr val="FF0000"/>
                </a:solidFill>
                <a:effectLst/>
                <a:uLnTx/>
                <a:uFillTx/>
                <a:latin typeface="Calibri"/>
                <a:ea typeface="+mn-ea"/>
                <a:cs typeface="Calibri"/>
              </a:rPr>
              <a:t>ώς</a:t>
            </a:r>
            <a:r>
              <a:rPr kumimoji="0" sz="2800" b="1" i="1" u="none" strike="noStrike" kern="1200" cap="none" spc="5" normalizeH="0" baseline="0" noProof="0" dirty="0">
                <a:ln>
                  <a:noFill/>
                </a:ln>
                <a:solidFill>
                  <a:srgbClr val="FF0000"/>
                </a:solidFill>
                <a:effectLst/>
                <a:uLnTx/>
                <a:uFillTx/>
                <a:latin typeface="Calibri"/>
                <a:ea typeface="+mn-ea"/>
                <a:cs typeface="Calibri"/>
              </a:rPr>
              <a:t> </a:t>
            </a:r>
            <a:r>
              <a:rPr kumimoji="0" sz="2800" b="1" i="1" u="none" strike="noStrike" kern="1200" cap="none" spc="-20" normalizeH="0" baseline="0" noProof="0" dirty="0">
                <a:ln>
                  <a:noFill/>
                </a:ln>
                <a:solidFill>
                  <a:srgbClr val="FF0000"/>
                </a:solidFill>
                <a:effectLst/>
                <a:uLnTx/>
                <a:uFillTx/>
                <a:latin typeface="Calibri"/>
                <a:ea typeface="+mn-ea"/>
                <a:cs typeface="Calibri"/>
              </a:rPr>
              <a:t>α</a:t>
            </a:r>
            <a:r>
              <a:rPr kumimoji="0" sz="2800" b="1" i="1" u="none" strike="noStrike" kern="1200" cap="none" spc="-45" normalizeH="0" baseline="0" noProof="0" dirty="0">
                <a:ln>
                  <a:noFill/>
                </a:ln>
                <a:solidFill>
                  <a:srgbClr val="FF0000"/>
                </a:solidFill>
                <a:effectLst/>
                <a:uLnTx/>
                <a:uFillTx/>
                <a:latin typeface="Calibri"/>
                <a:ea typeface="+mn-ea"/>
                <a:cs typeface="Calibri"/>
              </a:rPr>
              <a:t>π</a:t>
            </a:r>
            <a:r>
              <a:rPr kumimoji="0" sz="2800" b="1" i="1" u="none" strike="noStrike" kern="1200" cap="none" spc="-20" normalizeH="0" baseline="0" noProof="0" dirty="0">
                <a:ln>
                  <a:noFill/>
                </a:ln>
                <a:solidFill>
                  <a:srgbClr val="FF0000"/>
                </a:solidFill>
                <a:effectLst/>
                <a:uLnTx/>
                <a:uFillTx/>
                <a:latin typeface="Calibri"/>
                <a:ea typeface="+mn-ea"/>
                <a:cs typeface="Calibri"/>
              </a:rPr>
              <a:t>α</a:t>
            </a:r>
            <a:r>
              <a:rPr kumimoji="0" sz="2800" b="1" i="1" u="none" strike="noStrike" kern="1200" cap="none" spc="-5" normalizeH="0" baseline="0" noProof="0" dirty="0">
                <a:ln>
                  <a:noFill/>
                </a:ln>
                <a:solidFill>
                  <a:srgbClr val="FF0000"/>
                </a:solidFill>
                <a:effectLst/>
                <a:uLnTx/>
                <a:uFillTx/>
                <a:latin typeface="Calibri"/>
                <a:ea typeface="+mn-ea"/>
                <a:cs typeface="Calibri"/>
              </a:rPr>
              <a:t>ν</a:t>
            </a:r>
            <a:r>
              <a:rPr kumimoji="0" sz="2800" b="1" i="1" u="none" strike="noStrike" kern="1200" cap="none" spc="-45" normalizeH="0" baseline="0" noProof="0" dirty="0">
                <a:ln>
                  <a:noFill/>
                </a:ln>
                <a:solidFill>
                  <a:srgbClr val="FF0000"/>
                </a:solidFill>
                <a:effectLst/>
                <a:uLnTx/>
                <a:uFillTx/>
                <a:latin typeface="Calibri"/>
                <a:ea typeface="+mn-ea"/>
                <a:cs typeface="Calibri"/>
              </a:rPr>
              <a:t>τ</a:t>
            </a:r>
            <a:r>
              <a:rPr kumimoji="0" sz="2800" b="1" i="1" u="none" strike="noStrike" kern="1200" cap="none" spc="-15" normalizeH="0" baseline="0" noProof="0" dirty="0">
                <a:ln>
                  <a:noFill/>
                </a:ln>
                <a:solidFill>
                  <a:srgbClr val="FF0000"/>
                </a:solidFill>
                <a:effectLst/>
                <a:uLnTx/>
                <a:uFillTx/>
                <a:latin typeface="Calibri"/>
                <a:ea typeface="+mn-ea"/>
                <a:cs typeface="Calibri"/>
              </a:rPr>
              <a:t>ούμε</a:t>
            </a:r>
            <a:r>
              <a:rPr kumimoji="0" sz="2800" b="1" i="1" u="none" strike="noStrike" kern="1200" cap="none" spc="-35" normalizeH="0" baseline="0" noProof="0" dirty="0">
                <a:ln>
                  <a:noFill/>
                </a:ln>
                <a:solidFill>
                  <a:srgbClr val="FF0000"/>
                </a:solidFill>
                <a:effectLst/>
                <a:uLnTx/>
                <a:uFillTx/>
                <a:latin typeface="Calibri"/>
                <a:ea typeface="+mn-ea"/>
                <a:cs typeface="Calibri"/>
              </a:rPr>
              <a:t>νω</a:t>
            </a:r>
            <a:r>
              <a:rPr kumimoji="0" sz="2800" b="1" i="1" u="none" strike="noStrike" kern="1200" cap="none" spc="-15" normalizeH="0" baseline="0" noProof="0" dirty="0">
                <a:ln>
                  <a:noFill/>
                </a:ln>
                <a:solidFill>
                  <a:srgbClr val="FF0000"/>
                </a:solidFill>
                <a:effectLst/>
                <a:uLnTx/>
                <a:uFillTx/>
                <a:latin typeface="Calibri"/>
                <a:ea typeface="+mn-ea"/>
                <a:cs typeface="Calibri"/>
              </a:rPr>
              <a:t>ν</a:t>
            </a:r>
            <a:r>
              <a:rPr kumimoji="0" sz="2800" b="1" i="1" u="none" strike="noStrike" kern="1200" cap="none" spc="45" normalizeH="0" baseline="0" noProof="0" dirty="0">
                <a:ln>
                  <a:noFill/>
                </a:ln>
                <a:solidFill>
                  <a:srgbClr val="FF0000"/>
                </a:solidFill>
                <a:effectLst/>
                <a:uLnTx/>
                <a:uFillTx/>
                <a:latin typeface="Calibri"/>
                <a:ea typeface="+mn-ea"/>
                <a:cs typeface="Calibri"/>
              </a:rPr>
              <a:t> </a:t>
            </a:r>
            <a:r>
              <a:rPr kumimoji="0" sz="2800" b="1" i="1" u="none" strike="noStrike" kern="1200" cap="none" spc="-15" normalizeH="0" baseline="0" noProof="0" dirty="0">
                <a:ln>
                  <a:noFill/>
                </a:ln>
                <a:solidFill>
                  <a:srgbClr val="FF0000"/>
                </a:solidFill>
                <a:effectLst/>
                <a:uLnTx/>
                <a:uFillTx/>
                <a:latin typeface="Calibri"/>
                <a:ea typeface="+mn-ea"/>
                <a:cs typeface="Calibri"/>
              </a:rPr>
              <a:t>πυρ</a:t>
            </a:r>
            <a:r>
              <a:rPr kumimoji="0" sz="2800" b="1" i="1" u="none" strike="noStrike" kern="1200" cap="none" spc="-45" normalizeH="0" baseline="0" noProof="0" dirty="0">
                <a:ln>
                  <a:noFill/>
                </a:ln>
                <a:solidFill>
                  <a:srgbClr val="FF0000"/>
                </a:solidFill>
                <a:effectLst/>
                <a:uLnTx/>
                <a:uFillTx/>
                <a:latin typeface="Calibri"/>
                <a:ea typeface="+mn-ea"/>
                <a:cs typeface="Calibri"/>
              </a:rPr>
              <a:t>ι</a:t>
            </a:r>
            <a:r>
              <a:rPr kumimoji="0" sz="2800" b="1" i="1" u="none" strike="noStrike" kern="1200" cap="none" spc="-10" normalizeH="0" baseline="0" noProof="0" dirty="0">
                <a:ln>
                  <a:noFill/>
                </a:ln>
                <a:solidFill>
                  <a:srgbClr val="FF0000"/>
                </a:solidFill>
                <a:effectLst/>
                <a:uLnTx/>
                <a:uFillTx/>
                <a:latin typeface="Calibri"/>
                <a:ea typeface="+mn-ea"/>
                <a:cs typeface="Calibri"/>
              </a:rPr>
              <a:t>τι</a:t>
            </a:r>
            <a:r>
              <a:rPr kumimoji="0" sz="2800" b="1" i="1" u="none" strike="noStrike" kern="1200" cap="none" spc="-80" normalizeH="0" baseline="0" noProof="0" dirty="0">
                <a:ln>
                  <a:noFill/>
                </a:ln>
                <a:solidFill>
                  <a:srgbClr val="FF0000"/>
                </a:solidFill>
                <a:effectLst/>
                <a:uLnTx/>
                <a:uFillTx/>
                <a:latin typeface="Calibri"/>
                <a:ea typeface="+mn-ea"/>
                <a:cs typeface="Calibri"/>
              </a:rPr>
              <a:t>κ</a:t>
            </a:r>
            <a:r>
              <a:rPr kumimoji="0" sz="2800" b="1" i="1" u="none" strike="noStrike" kern="1200" cap="none" spc="-35" normalizeH="0" baseline="0" noProof="0" dirty="0">
                <a:ln>
                  <a:noFill/>
                </a:ln>
                <a:solidFill>
                  <a:srgbClr val="FF0000"/>
                </a:solidFill>
                <a:effectLst/>
                <a:uLnTx/>
                <a:uFillTx/>
                <a:latin typeface="Calibri"/>
                <a:ea typeface="+mn-ea"/>
                <a:cs typeface="Calibri"/>
              </a:rPr>
              <a:t>ώ</a:t>
            </a:r>
            <a:r>
              <a:rPr kumimoji="0" sz="2800" b="1" i="1" u="none" strike="noStrike" kern="1200" cap="none" spc="-15" normalizeH="0" baseline="0" noProof="0" dirty="0">
                <a:ln>
                  <a:noFill/>
                </a:ln>
                <a:solidFill>
                  <a:srgbClr val="FF0000"/>
                </a:solidFill>
                <a:effectLst/>
                <a:uLnTx/>
                <a:uFillTx/>
                <a:latin typeface="Calibri"/>
                <a:ea typeface="+mn-ea"/>
                <a:cs typeface="Calibri"/>
              </a:rPr>
              <a:t>ν</a:t>
            </a:r>
            <a:r>
              <a:rPr kumimoji="0" sz="2800" b="1" i="1" u="none" strike="noStrike" kern="1200" cap="none" spc="15" normalizeH="0" baseline="0" noProof="0" dirty="0">
                <a:ln>
                  <a:noFill/>
                </a:ln>
                <a:solidFill>
                  <a:srgbClr val="FF0000"/>
                </a:solidFill>
                <a:effectLst/>
                <a:uLnTx/>
                <a:uFillTx/>
                <a:latin typeface="Calibri"/>
                <a:ea typeface="+mn-ea"/>
                <a:cs typeface="Calibri"/>
              </a:rPr>
              <a:t> </a:t>
            </a:r>
            <a:r>
              <a:rPr kumimoji="0" sz="2800" b="1" i="1" u="none" strike="noStrike" kern="1200" cap="none" spc="-15" normalizeH="0" baseline="0" noProof="0" dirty="0">
                <a:ln>
                  <a:noFill/>
                </a:ln>
                <a:solidFill>
                  <a:srgbClr val="FF0000"/>
                </a:solidFill>
                <a:effectLst/>
                <a:uLnTx/>
                <a:uFillTx/>
                <a:latin typeface="Calibri"/>
                <a:ea typeface="+mn-ea"/>
                <a:cs typeface="Calibri"/>
              </a:rPr>
              <a:t>ορυκ</a:t>
            </a:r>
            <a:r>
              <a:rPr kumimoji="0" sz="2800" b="1" i="1" u="none" strike="noStrike" kern="1200" cap="none" spc="-35" normalizeH="0" baseline="0" noProof="0" dirty="0">
                <a:ln>
                  <a:noFill/>
                </a:ln>
                <a:solidFill>
                  <a:srgbClr val="FF0000"/>
                </a:solidFill>
                <a:effectLst/>
                <a:uLnTx/>
                <a:uFillTx/>
                <a:latin typeface="Calibri"/>
                <a:ea typeface="+mn-ea"/>
                <a:cs typeface="Calibri"/>
              </a:rPr>
              <a:t>τώ</a:t>
            </a:r>
            <a:r>
              <a:rPr kumimoji="0" sz="2800" b="1" i="1" u="none" strike="noStrike" kern="1200" cap="none" spc="-15" normalizeH="0" baseline="0" noProof="0" dirty="0">
                <a:ln>
                  <a:noFill/>
                </a:ln>
                <a:solidFill>
                  <a:srgbClr val="FF0000"/>
                </a:solidFill>
                <a:effectLst/>
                <a:uLnTx/>
                <a:uFillTx/>
                <a:latin typeface="Calibri"/>
                <a:ea typeface="+mn-ea"/>
                <a:cs typeface="Calibri"/>
              </a:rPr>
              <a:t>ν</a:t>
            </a:r>
            <a:r>
              <a:rPr kumimoji="0" sz="2800" b="1" i="1" u="none" strike="noStrike" kern="1200" cap="none" spc="25" normalizeH="0" baseline="0" noProof="0" dirty="0">
                <a:ln>
                  <a:noFill/>
                </a:ln>
                <a:solidFill>
                  <a:srgbClr val="FF0000"/>
                </a:solidFill>
                <a:effectLst/>
                <a:uLnTx/>
                <a:uFillTx/>
                <a:latin typeface="Calibri"/>
                <a:ea typeface="+mn-ea"/>
                <a:cs typeface="Calibri"/>
              </a:rPr>
              <a:t> </a:t>
            </a:r>
            <a:r>
              <a:rPr kumimoji="0" sz="2800" b="1" i="1" u="none" strike="noStrike" kern="1200" cap="none" spc="-15" normalizeH="0" baseline="0" noProof="0" dirty="0">
                <a:ln>
                  <a:noFill/>
                </a:ln>
                <a:solidFill>
                  <a:srgbClr val="FF0000"/>
                </a:solidFill>
                <a:effectLst/>
                <a:uLnTx/>
                <a:uFillTx/>
                <a:latin typeface="Calibri"/>
                <a:ea typeface="+mn-ea"/>
                <a:cs typeface="Calibri"/>
              </a:rPr>
              <a:t>με</a:t>
            </a:r>
            <a:r>
              <a:rPr kumimoji="0" sz="2800" b="1" i="1" u="none" strike="noStrike" kern="1200" cap="none" spc="-5" normalizeH="0" baseline="0" noProof="0" dirty="0">
                <a:ln>
                  <a:noFill/>
                </a:ln>
                <a:solidFill>
                  <a:srgbClr val="FF0000"/>
                </a:solidFill>
                <a:effectLst/>
                <a:uLnTx/>
                <a:uFillTx/>
                <a:latin typeface="Calibri"/>
                <a:ea typeface="+mn-ea"/>
                <a:cs typeface="Calibri"/>
              </a:rPr>
              <a:t> </a:t>
            </a:r>
            <a:r>
              <a:rPr kumimoji="0" sz="2800" b="1" i="1" u="none" strike="noStrike" kern="1200" cap="none" spc="-45" normalizeH="0" baseline="0" noProof="0" dirty="0">
                <a:ln>
                  <a:noFill/>
                </a:ln>
                <a:solidFill>
                  <a:srgbClr val="FF0000"/>
                </a:solidFill>
                <a:effectLst/>
                <a:uLnTx/>
                <a:uFillTx/>
                <a:latin typeface="Calibri"/>
                <a:ea typeface="+mn-ea"/>
                <a:cs typeface="Calibri"/>
              </a:rPr>
              <a:t>ι</a:t>
            </a:r>
            <a:r>
              <a:rPr kumimoji="0" sz="2800" b="1" i="1" u="none" strike="noStrike" kern="1200" cap="none" spc="-15" normalizeH="0" baseline="0" noProof="0" dirty="0">
                <a:ln>
                  <a:noFill/>
                </a:ln>
                <a:solidFill>
                  <a:srgbClr val="FF0000"/>
                </a:solidFill>
                <a:effectLst/>
                <a:uLnTx/>
                <a:uFillTx/>
                <a:latin typeface="Calibri"/>
                <a:ea typeface="+mn-ea"/>
                <a:cs typeface="Calibri"/>
              </a:rPr>
              <a:t>ν</a:t>
            </a:r>
            <a:r>
              <a:rPr kumimoji="0" sz="2800" b="1" i="1" u="none" strike="noStrike" kern="1200" cap="none" spc="-30" normalizeH="0" baseline="0" noProof="0" dirty="0">
                <a:ln>
                  <a:noFill/>
                </a:ln>
                <a:solidFill>
                  <a:srgbClr val="FF0000"/>
                </a:solidFill>
                <a:effectLst/>
                <a:uLnTx/>
                <a:uFillTx/>
                <a:latin typeface="Calibri"/>
                <a:ea typeface="+mn-ea"/>
                <a:cs typeface="Calibri"/>
              </a:rPr>
              <a:t>ώ</a:t>
            </a:r>
            <a:r>
              <a:rPr kumimoji="0" sz="2800" b="1" i="1" u="none" strike="noStrike" kern="1200" cap="none" spc="-15" normalizeH="0" baseline="0" noProof="0" dirty="0">
                <a:ln>
                  <a:noFill/>
                </a:ln>
                <a:solidFill>
                  <a:srgbClr val="FF0000"/>
                </a:solidFill>
                <a:effectLst/>
                <a:uLnTx/>
                <a:uFillTx/>
                <a:latin typeface="Calibri"/>
                <a:ea typeface="+mn-ea"/>
                <a:cs typeface="Calibri"/>
              </a:rPr>
              <a:t>δη</a:t>
            </a:r>
            <a:r>
              <a:rPr kumimoji="0" sz="2800" b="1" i="1" u="none" strike="noStrike" kern="1200" cap="none" spc="-5" normalizeH="0" baseline="0" noProof="0" dirty="0">
                <a:ln>
                  <a:noFill/>
                </a:ln>
                <a:solidFill>
                  <a:srgbClr val="FF0000"/>
                </a:solidFill>
                <a:effectLst/>
                <a:uLnTx/>
                <a:uFillTx/>
                <a:latin typeface="Calibri"/>
                <a:ea typeface="+mn-ea"/>
                <a:cs typeface="Calibri"/>
              </a:rPr>
              <a:t> </a:t>
            </a:r>
            <a:r>
              <a:rPr kumimoji="0" sz="2800" b="1" i="1" u="none" strike="noStrike" kern="1200" cap="none" spc="-45" normalizeH="0" baseline="0" noProof="0" dirty="0" smtClean="0">
                <a:ln>
                  <a:noFill/>
                </a:ln>
                <a:solidFill>
                  <a:srgbClr val="FF0000"/>
                </a:solidFill>
                <a:effectLst/>
                <a:uLnTx/>
                <a:uFillTx/>
                <a:latin typeface="Calibri"/>
                <a:ea typeface="+mn-ea"/>
                <a:cs typeface="Calibri"/>
              </a:rPr>
              <a:t>μ</a:t>
            </a:r>
            <a:r>
              <a:rPr kumimoji="0" sz="2800" b="1" i="1" u="none" strike="noStrike" kern="1200" cap="none" spc="-15" normalizeH="0" baseline="0" noProof="0" dirty="0" smtClean="0">
                <a:ln>
                  <a:noFill/>
                </a:ln>
                <a:solidFill>
                  <a:srgbClr val="FF0000"/>
                </a:solidFill>
                <a:effectLst/>
                <a:uLnTx/>
                <a:uFillTx/>
                <a:latin typeface="Calibri"/>
                <a:ea typeface="+mn-ea"/>
                <a:cs typeface="Calibri"/>
              </a:rPr>
              <a:t>ορφή</a:t>
            </a:r>
            <a:r>
              <a:rPr lang="en-US" sz="2800" b="1" i="1" spc="-15" dirty="0">
                <a:solidFill>
                  <a:srgbClr val="FF0000"/>
                </a:solidFill>
                <a:latin typeface="Calibri"/>
                <a:cs typeface="Calibri"/>
              </a:rPr>
              <a:t> </a:t>
            </a:r>
            <a:r>
              <a:rPr lang="el-GR" sz="2800" b="1" i="1" spc="-15" dirty="0" smtClean="0">
                <a:solidFill>
                  <a:srgbClr val="FF0000"/>
                </a:solidFill>
                <a:latin typeface="Calibri"/>
                <a:cs typeface="Calibri"/>
              </a:rPr>
              <a:t>με μήκος </a:t>
            </a:r>
            <a:r>
              <a:rPr lang="en-US" sz="2800" b="1" i="1" spc="-15" dirty="0">
                <a:solidFill>
                  <a:srgbClr val="FF0000"/>
                </a:solidFill>
                <a:cs typeface="Calibri"/>
              </a:rPr>
              <a:t>5 </a:t>
            </a:r>
            <a:r>
              <a:rPr lang="en-US" sz="2800" b="1" i="1" spc="-15" dirty="0" smtClean="0">
                <a:solidFill>
                  <a:srgbClr val="FF0000"/>
                </a:solidFill>
                <a:cs typeface="Calibri"/>
              </a:rPr>
              <a:t>µm</a:t>
            </a:r>
            <a:r>
              <a:rPr lang="el-GR" sz="2800" b="1" i="1" spc="-15" dirty="0" smtClean="0">
                <a:solidFill>
                  <a:srgbClr val="FF0000"/>
                </a:solidFill>
                <a:cs typeface="Calibri"/>
              </a:rPr>
              <a:t> και διάμετρο </a:t>
            </a:r>
            <a:r>
              <a:rPr lang="en-US" sz="2800" b="1" i="1" spc="-15" dirty="0">
                <a:solidFill>
                  <a:srgbClr val="FF0000"/>
                </a:solidFill>
                <a:cs typeface="Calibri"/>
              </a:rPr>
              <a:t>3 </a:t>
            </a:r>
            <a:r>
              <a:rPr lang="en-US" sz="2800" b="1" i="1" spc="-15" dirty="0" smtClean="0">
                <a:solidFill>
                  <a:srgbClr val="FF0000"/>
                </a:solidFill>
                <a:cs typeface="Calibri"/>
              </a:rPr>
              <a:t>µm</a:t>
            </a:r>
            <a:r>
              <a:rPr lang="el-GR" sz="2800" b="1" i="1" spc="-15" dirty="0" smtClean="0">
                <a:solidFill>
                  <a:srgbClr val="FF0000"/>
                </a:solidFill>
                <a:cs typeface="Calibri"/>
              </a:rPr>
              <a:t> </a:t>
            </a:r>
            <a:endParaRPr kumimoji="0" sz="2800" b="1" i="1" u="none" strike="noStrike" kern="1200" cap="none" spc="0" normalizeH="0" baseline="0" noProof="0" dirty="0">
              <a:ln>
                <a:noFill/>
              </a:ln>
              <a:solidFill>
                <a:srgbClr val="FF0000"/>
              </a:solidFill>
              <a:effectLst/>
              <a:uLnTx/>
              <a:uFillTx/>
              <a:latin typeface="Calibri"/>
              <a:ea typeface="+mn-ea"/>
              <a:cs typeface="Calibri"/>
            </a:endParaRPr>
          </a:p>
        </p:txBody>
      </p:sp>
    </p:spTree>
    <p:extLst>
      <p:ext uri="{BB962C8B-B14F-4D97-AF65-F5344CB8AC3E}">
        <p14:creationId xmlns:p14="http://schemas.microsoft.com/office/powerpoint/2010/main" val="2292589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object 4"/>
          <p:cNvSpPr/>
          <p:nvPr/>
        </p:nvSpPr>
        <p:spPr>
          <a:xfrm>
            <a:off x="2369947" y="1389964"/>
            <a:ext cx="8128000" cy="767715"/>
          </a:xfrm>
          <a:custGeom>
            <a:avLst/>
            <a:gdLst/>
            <a:ahLst/>
            <a:cxnLst/>
            <a:rect l="l" t="t" r="r" b="b"/>
            <a:pathLst>
              <a:path w="8128000" h="767714">
                <a:moveTo>
                  <a:pt x="0" y="767130"/>
                </a:moveTo>
                <a:lnTo>
                  <a:pt x="8128000" y="767130"/>
                </a:lnTo>
                <a:lnTo>
                  <a:pt x="8128000" y="0"/>
                </a:lnTo>
                <a:lnTo>
                  <a:pt x="0" y="0"/>
                </a:lnTo>
                <a:lnTo>
                  <a:pt x="0" y="767130"/>
                </a:lnTo>
                <a:close/>
              </a:path>
            </a:pathLst>
          </a:custGeom>
          <a:solidFill>
            <a:srgbClr val="7030A0"/>
          </a:solidFill>
          <a:ln>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2369947" y="1389964"/>
            <a:ext cx="8128000" cy="767715"/>
          </a:xfrm>
          <a:custGeom>
            <a:avLst/>
            <a:gdLst/>
            <a:ahLst/>
            <a:cxnLst/>
            <a:rect l="l" t="t" r="r" b="b"/>
            <a:pathLst>
              <a:path w="8128000" h="767714">
                <a:moveTo>
                  <a:pt x="0" y="767130"/>
                </a:moveTo>
                <a:lnTo>
                  <a:pt x="8128000" y="767130"/>
                </a:lnTo>
                <a:lnTo>
                  <a:pt x="8128000" y="0"/>
                </a:lnTo>
                <a:lnTo>
                  <a:pt x="0" y="0"/>
                </a:lnTo>
                <a:lnTo>
                  <a:pt x="0" y="767130"/>
                </a:lnTo>
                <a:close/>
              </a:path>
            </a:pathLst>
          </a:custGeom>
          <a:ln w="12700">
            <a:solidFill>
              <a:srgbClr val="EC7C3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3376421" y="1531492"/>
            <a:ext cx="6115050" cy="50863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3800" b="0" i="0" u="none" strike="noStrike" kern="1200" cap="none" spc="0" normalizeH="0" baseline="0" noProof="0" dirty="0">
                <a:ln>
                  <a:noFill/>
                </a:ln>
                <a:solidFill>
                  <a:srgbClr val="FFFFFF"/>
                </a:solidFill>
                <a:effectLst/>
                <a:uLnTx/>
                <a:uFillTx/>
                <a:latin typeface="Calibri"/>
                <a:ea typeface="+mn-ea"/>
                <a:cs typeface="Calibri"/>
              </a:rPr>
              <a:t>Στε</a:t>
            </a:r>
            <a:r>
              <a:rPr kumimoji="0" sz="3800" b="0" i="0" u="none" strike="noStrike" kern="1200" cap="none" spc="-30" normalizeH="0" baseline="0" noProof="0" dirty="0">
                <a:ln>
                  <a:noFill/>
                </a:ln>
                <a:solidFill>
                  <a:srgbClr val="FFFFFF"/>
                </a:solidFill>
                <a:effectLst/>
                <a:uLnTx/>
                <a:uFillTx/>
                <a:latin typeface="Calibri"/>
                <a:ea typeface="+mn-ea"/>
                <a:cs typeface="Calibri"/>
              </a:rPr>
              <a:t>ρ</a:t>
            </a:r>
            <a:r>
              <a:rPr kumimoji="0" sz="3800" b="0" i="0" u="none" strike="noStrike" kern="1200" cap="none" spc="0" normalizeH="0" baseline="0" noProof="0" dirty="0">
                <a:ln>
                  <a:noFill/>
                </a:ln>
                <a:solidFill>
                  <a:srgbClr val="FFFFFF"/>
                </a:solidFill>
                <a:effectLst/>
                <a:uLnTx/>
                <a:uFillTx/>
                <a:latin typeface="Calibri"/>
                <a:ea typeface="+mn-ea"/>
                <a:cs typeface="Calibri"/>
              </a:rPr>
              <a:t>εοπ</a:t>
            </a:r>
            <a:r>
              <a:rPr kumimoji="0" sz="3800" b="0" i="0" u="none" strike="noStrike" kern="1200" cap="none" spc="-15" normalizeH="0" baseline="0" noProof="0" dirty="0">
                <a:ln>
                  <a:noFill/>
                </a:ln>
                <a:solidFill>
                  <a:srgbClr val="FFFFFF"/>
                </a:solidFill>
                <a:effectLst/>
                <a:uLnTx/>
                <a:uFillTx/>
                <a:latin typeface="Calibri"/>
                <a:ea typeface="+mn-ea"/>
                <a:cs typeface="Calibri"/>
              </a:rPr>
              <a:t>ο</a:t>
            </a:r>
            <a:r>
              <a:rPr kumimoji="0" sz="3800" b="0" i="0" u="none" strike="noStrike" kern="1200" cap="none" spc="0" normalizeH="0" baseline="0" noProof="0" dirty="0">
                <a:ln>
                  <a:noFill/>
                </a:ln>
                <a:solidFill>
                  <a:srgbClr val="FFFFFF"/>
                </a:solidFill>
                <a:effectLst/>
                <a:uLnTx/>
                <a:uFillTx/>
                <a:latin typeface="Calibri"/>
                <a:ea typeface="+mn-ea"/>
                <a:cs typeface="Calibri"/>
              </a:rPr>
              <a:t>ίηση,</a:t>
            </a:r>
            <a:r>
              <a:rPr kumimoji="0" sz="3800" b="0" i="0" u="none" strike="noStrike" kern="1200" cap="none" spc="-25" normalizeH="0" baseline="0" noProof="0" dirty="0">
                <a:ln>
                  <a:noFill/>
                </a:ln>
                <a:solidFill>
                  <a:srgbClr val="FFFFFF"/>
                </a:solidFill>
                <a:effectLst/>
                <a:uLnTx/>
                <a:uFillTx/>
                <a:latin typeface="Calibri"/>
                <a:ea typeface="+mn-ea"/>
                <a:cs typeface="Calibri"/>
              </a:rPr>
              <a:t> </a:t>
            </a:r>
            <a:r>
              <a:rPr kumimoji="0" sz="3800" b="0" i="0" u="none" strike="noStrike" kern="1200" cap="none" spc="0" normalizeH="0" baseline="0" noProof="0" dirty="0">
                <a:ln>
                  <a:noFill/>
                </a:ln>
                <a:solidFill>
                  <a:srgbClr val="FFFFFF"/>
                </a:solidFill>
                <a:effectLst/>
                <a:uLnTx/>
                <a:uFillTx/>
                <a:latin typeface="Calibri"/>
                <a:ea typeface="+mn-ea"/>
                <a:cs typeface="Calibri"/>
              </a:rPr>
              <a:t>Σ</a:t>
            </a:r>
            <a:r>
              <a:rPr kumimoji="0" sz="3800" b="0" i="0" u="none" strike="noStrike" kern="1200" cap="none" spc="-30" normalizeH="0" baseline="0" noProof="0" dirty="0">
                <a:ln>
                  <a:noFill/>
                </a:ln>
                <a:solidFill>
                  <a:srgbClr val="FFFFFF"/>
                </a:solidFill>
                <a:effectLst/>
                <a:uLnTx/>
                <a:uFillTx/>
                <a:latin typeface="Calibri"/>
                <a:ea typeface="+mn-ea"/>
                <a:cs typeface="Calibri"/>
              </a:rPr>
              <a:t>τ</a:t>
            </a:r>
            <a:r>
              <a:rPr kumimoji="0" sz="3800" b="0" i="0" u="none" strike="noStrike" kern="1200" cap="none" spc="0" normalizeH="0" baseline="0" noProof="0" dirty="0">
                <a:ln>
                  <a:noFill/>
                </a:ln>
                <a:solidFill>
                  <a:srgbClr val="FFFFFF"/>
                </a:solidFill>
                <a:effectLst/>
                <a:uLnTx/>
                <a:uFillTx/>
                <a:latin typeface="Calibri"/>
                <a:ea typeface="+mn-ea"/>
                <a:cs typeface="Calibri"/>
              </a:rPr>
              <a:t>αθεροποίηση</a:t>
            </a:r>
            <a:endParaRPr kumimoji="0" sz="3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7" name="object 7"/>
          <p:cNvSpPr/>
          <p:nvPr/>
        </p:nvSpPr>
        <p:spPr>
          <a:xfrm>
            <a:off x="2369947" y="2157158"/>
            <a:ext cx="8128000" cy="4155152"/>
          </a:xfrm>
          <a:custGeom>
            <a:avLst/>
            <a:gdLst/>
            <a:ahLst/>
            <a:cxnLst/>
            <a:rect l="l" t="t" r="r" b="b"/>
            <a:pathLst>
              <a:path w="8128000" h="3747135">
                <a:moveTo>
                  <a:pt x="0" y="3746880"/>
                </a:moveTo>
                <a:lnTo>
                  <a:pt x="8128000" y="3746880"/>
                </a:lnTo>
                <a:lnTo>
                  <a:pt x="8128000" y="0"/>
                </a:lnTo>
                <a:lnTo>
                  <a:pt x="0" y="0"/>
                </a:lnTo>
                <a:lnTo>
                  <a:pt x="0" y="3746880"/>
                </a:lnTo>
                <a:close/>
              </a:path>
            </a:pathLst>
          </a:custGeom>
          <a:solidFill>
            <a:schemeClr val="accent5">
              <a:lumMod val="20000"/>
              <a:lumOff val="8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2369947" y="2157158"/>
            <a:ext cx="8128000" cy="3747135"/>
          </a:xfrm>
          <a:custGeom>
            <a:avLst/>
            <a:gdLst/>
            <a:ahLst/>
            <a:cxnLst/>
            <a:rect l="l" t="t" r="r" b="b"/>
            <a:pathLst>
              <a:path w="8128000" h="3747135">
                <a:moveTo>
                  <a:pt x="0" y="3746880"/>
                </a:moveTo>
                <a:lnTo>
                  <a:pt x="8128000" y="3746880"/>
                </a:lnTo>
                <a:lnTo>
                  <a:pt x="8128000" y="0"/>
                </a:lnTo>
                <a:lnTo>
                  <a:pt x="0" y="0"/>
                </a:lnTo>
                <a:lnTo>
                  <a:pt x="0" y="3746880"/>
                </a:lnTo>
                <a:close/>
              </a:path>
            </a:pathLst>
          </a:custGeom>
          <a:ln w="12699">
            <a:solidFill>
              <a:srgbClr val="F8D6C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2549398" y="2943631"/>
            <a:ext cx="7157720" cy="2623185"/>
          </a:xfrm>
          <a:prstGeom prst="rect">
            <a:avLst/>
          </a:prstGeom>
        </p:spPr>
        <p:txBody>
          <a:bodyPr vert="horz" wrap="square" lIns="0" tIns="0" rIns="0" bIns="0" rtlCol="0">
            <a:spAutoFit/>
          </a:bodyPr>
          <a:lstStyle/>
          <a:p>
            <a:pPr marL="299085" marR="0" lvl="0" indent="-286385" algn="l" defTabSz="914400" rtl="0" eaLnBrk="1" fontAlgn="auto" latinLnBrk="0" hangingPunct="1">
              <a:lnSpc>
                <a:spcPts val="4105"/>
              </a:lnSpc>
              <a:spcBef>
                <a:spcPts val="0"/>
              </a:spcBef>
              <a:spcAft>
                <a:spcPts val="0"/>
              </a:spcAft>
              <a:buClrTx/>
              <a:buSzTx/>
              <a:buFont typeface="Calibri"/>
              <a:buChar char="•"/>
              <a:tabLst>
                <a:tab pos="299720" algn="l"/>
              </a:tabLst>
              <a:defRPr/>
            </a:pPr>
            <a:r>
              <a:rPr kumimoji="0" sz="3600" b="0" i="0" u="none" strike="noStrike" kern="1200" cap="none" spc="0" normalizeH="0" baseline="0" noProof="0" dirty="0">
                <a:ln>
                  <a:noFill/>
                </a:ln>
                <a:solidFill>
                  <a:prstClr val="black"/>
                </a:solidFill>
                <a:effectLst/>
                <a:uLnTx/>
                <a:uFillTx/>
                <a:latin typeface="Calibri"/>
                <a:ea typeface="+mn-ea"/>
                <a:cs typeface="Calibri"/>
              </a:rPr>
              <a:t>Μείω</a:t>
            </a:r>
            <a:r>
              <a:rPr kumimoji="0" sz="3600" b="0" i="0" u="none" strike="noStrike" kern="1200" cap="none" spc="5" normalizeH="0" baseline="0" noProof="0" dirty="0">
                <a:ln>
                  <a:noFill/>
                </a:ln>
                <a:solidFill>
                  <a:prstClr val="black"/>
                </a:solidFill>
                <a:effectLst/>
                <a:uLnTx/>
                <a:uFillTx/>
                <a:latin typeface="Calibri"/>
                <a:ea typeface="+mn-ea"/>
                <a:cs typeface="Calibri"/>
              </a:rPr>
              <a:t>σ</a:t>
            </a:r>
            <a:r>
              <a:rPr kumimoji="0" sz="3600" b="0" i="0" u="none" strike="noStrike" kern="1200" cap="none" spc="0" normalizeH="0" baseline="0" noProof="0" dirty="0">
                <a:ln>
                  <a:noFill/>
                </a:ln>
                <a:solidFill>
                  <a:prstClr val="black"/>
                </a:solidFill>
                <a:effectLst/>
                <a:uLnTx/>
                <a:uFillTx/>
                <a:latin typeface="Calibri"/>
                <a:ea typeface="+mn-ea"/>
                <a:cs typeface="Calibri"/>
              </a:rPr>
              <a:t>η</a:t>
            </a:r>
            <a:r>
              <a:rPr kumimoji="0" sz="3600" b="0" i="0" u="none" strike="noStrike" kern="1200" cap="none" spc="-15" normalizeH="0" baseline="0" noProof="0" dirty="0">
                <a:ln>
                  <a:noFill/>
                </a:ln>
                <a:solidFill>
                  <a:prstClr val="black"/>
                </a:solidFill>
                <a:effectLst/>
                <a:uLnTx/>
                <a:uFillTx/>
                <a:latin typeface="Calibri"/>
                <a:ea typeface="+mn-ea"/>
                <a:cs typeface="Calibri"/>
              </a:rPr>
              <a:t> </a:t>
            </a:r>
            <a:r>
              <a:rPr kumimoji="0" sz="3600" b="0" i="0" u="none" strike="noStrike" kern="1200" cap="none" spc="0" normalizeH="0" baseline="0" noProof="0" dirty="0">
                <a:ln>
                  <a:noFill/>
                </a:ln>
                <a:solidFill>
                  <a:prstClr val="black"/>
                </a:solidFill>
                <a:effectLst/>
                <a:uLnTx/>
                <a:uFillTx/>
                <a:latin typeface="Calibri"/>
                <a:ea typeface="+mn-ea"/>
                <a:cs typeface="Calibri"/>
              </a:rPr>
              <a:t>της </a:t>
            </a:r>
            <a:r>
              <a:rPr kumimoji="0" sz="3600" b="0" i="0" u="none" strike="noStrike" kern="1200" cap="none" spc="-40" normalizeH="0" baseline="0" noProof="0" dirty="0">
                <a:ln>
                  <a:noFill/>
                </a:ln>
                <a:solidFill>
                  <a:prstClr val="black"/>
                </a:solidFill>
                <a:effectLst/>
                <a:uLnTx/>
                <a:uFillTx/>
                <a:latin typeface="Calibri"/>
                <a:ea typeface="+mn-ea"/>
                <a:cs typeface="Calibri"/>
              </a:rPr>
              <a:t>κ</a:t>
            </a:r>
            <a:r>
              <a:rPr kumimoji="0" sz="3600" b="0" i="0" u="none" strike="noStrike" kern="1200" cap="none" spc="-55" normalizeH="0" baseline="0" noProof="0" dirty="0">
                <a:ln>
                  <a:noFill/>
                </a:ln>
                <a:solidFill>
                  <a:prstClr val="black"/>
                </a:solidFill>
                <a:effectLst/>
                <a:uLnTx/>
                <a:uFillTx/>
                <a:latin typeface="Calibri"/>
                <a:ea typeface="+mn-ea"/>
                <a:cs typeface="Calibri"/>
              </a:rPr>
              <a:t>ι</a:t>
            </a:r>
            <a:r>
              <a:rPr kumimoji="0" sz="3600" b="0" i="0" u="none" strike="noStrike" kern="1200" cap="none" spc="0" normalizeH="0" baseline="0" noProof="0" dirty="0">
                <a:ln>
                  <a:noFill/>
                </a:ln>
                <a:solidFill>
                  <a:prstClr val="black"/>
                </a:solidFill>
                <a:effectLst/>
                <a:uLnTx/>
                <a:uFillTx/>
                <a:latin typeface="Calibri"/>
                <a:ea typeface="+mn-ea"/>
                <a:cs typeface="Calibri"/>
              </a:rPr>
              <a:t>ν</a:t>
            </a:r>
            <a:r>
              <a:rPr kumimoji="0" sz="3600" b="0" i="0" u="none" strike="noStrike" kern="1200" cap="none" spc="-65" normalizeH="0" baseline="0" noProof="0" dirty="0">
                <a:ln>
                  <a:noFill/>
                </a:ln>
                <a:solidFill>
                  <a:prstClr val="black"/>
                </a:solidFill>
                <a:effectLst/>
                <a:uLnTx/>
                <a:uFillTx/>
                <a:latin typeface="Calibri"/>
                <a:ea typeface="+mn-ea"/>
                <a:cs typeface="Calibri"/>
              </a:rPr>
              <a:t>η</a:t>
            </a:r>
            <a:r>
              <a:rPr kumimoji="0" sz="3600" b="0" i="0" u="none" strike="noStrike" kern="1200" cap="none" spc="0" normalizeH="0" baseline="0" noProof="0" dirty="0">
                <a:ln>
                  <a:noFill/>
                </a:ln>
                <a:solidFill>
                  <a:prstClr val="black"/>
                </a:solidFill>
                <a:effectLst/>
                <a:uLnTx/>
                <a:uFillTx/>
                <a:latin typeface="Calibri"/>
                <a:ea typeface="+mn-ea"/>
                <a:cs typeface="Calibri"/>
              </a:rPr>
              <a:t>τι</a:t>
            </a:r>
            <a:r>
              <a:rPr kumimoji="0" sz="3600" b="0" i="0" u="none" strike="noStrike" kern="1200" cap="none" spc="-135" normalizeH="0" baseline="0" noProof="0" dirty="0">
                <a:ln>
                  <a:noFill/>
                </a:ln>
                <a:solidFill>
                  <a:prstClr val="black"/>
                </a:solidFill>
                <a:effectLst/>
                <a:uLnTx/>
                <a:uFillTx/>
                <a:latin typeface="Calibri"/>
                <a:ea typeface="+mn-ea"/>
                <a:cs typeface="Calibri"/>
              </a:rPr>
              <a:t>κ</a:t>
            </a:r>
            <a:r>
              <a:rPr kumimoji="0" sz="3600" b="0" i="0" u="none" strike="noStrike" kern="1200" cap="none" spc="0" normalizeH="0" baseline="0" noProof="0" dirty="0">
                <a:ln>
                  <a:noFill/>
                </a:ln>
                <a:solidFill>
                  <a:prstClr val="black"/>
                </a:solidFill>
                <a:effectLst/>
                <a:uLnTx/>
                <a:uFillTx/>
                <a:latin typeface="Calibri"/>
                <a:ea typeface="+mn-ea"/>
                <a:cs typeface="Calibri"/>
              </a:rPr>
              <a:t>ότ</a:t>
            </a:r>
            <a:r>
              <a:rPr kumimoji="0" sz="3600" b="0" i="0" u="none" strike="noStrike" kern="1200" cap="none" spc="-70" normalizeH="0" baseline="0" noProof="0" dirty="0">
                <a:ln>
                  <a:noFill/>
                </a:ln>
                <a:solidFill>
                  <a:prstClr val="black"/>
                </a:solidFill>
                <a:effectLst/>
                <a:uLnTx/>
                <a:uFillTx/>
                <a:latin typeface="Calibri"/>
                <a:ea typeface="+mn-ea"/>
                <a:cs typeface="Calibri"/>
              </a:rPr>
              <a:t>η</a:t>
            </a:r>
            <a:r>
              <a:rPr kumimoji="0" sz="3600" b="0" i="0" u="none" strike="noStrike" kern="1200" cap="none" spc="-15" normalizeH="0" baseline="0" noProof="0" dirty="0">
                <a:ln>
                  <a:noFill/>
                </a:ln>
                <a:solidFill>
                  <a:prstClr val="black"/>
                </a:solidFill>
                <a:effectLst/>
                <a:uLnTx/>
                <a:uFillTx/>
                <a:latin typeface="Calibri"/>
                <a:ea typeface="+mn-ea"/>
                <a:cs typeface="Calibri"/>
              </a:rPr>
              <a:t>τ</a:t>
            </a:r>
            <a:r>
              <a:rPr kumimoji="0" sz="3600" b="0" i="0" u="none" strike="noStrike" kern="1200" cap="none" spc="0" normalizeH="0" baseline="0" noProof="0" dirty="0">
                <a:ln>
                  <a:noFill/>
                </a:ln>
                <a:solidFill>
                  <a:prstClr val="black"/>
                </a:solidFill>
                <a:effectLst/>
                <a:uLnTx/>
                <a:uFillTx/>
                <a:latin typeface="Calibri"/>
                <a:ea typeface="+mn-ea"/>
                <a:cs typeface="Calibri"/>
              </a:rPr>
              <a:t>ας</a:t>
            </a:r>
            <a:r>
              <a:rPr kumimoji="0" sz="3600" b="0" i="0" u="none" strike="noStrike" kern="1200" cap="none" spc="40" normalizeH="0" baseline="0" noProof="0" dirty="0">
                <a:ln>
                  <a:noFill/>
                </a:ln>
                <a:solidFill>
                  <a:prstClr val="black"/>
                </a:solidFill>
                <a:effectLst/>
                <a:uLnTx/>
                <a:uFillTx/>
                <a:latin typeface="Calibri"/>
                <a:ea typeface="+mn-ea"/>
                <a:cs typeface="Calibri"/>
              </a:rPr>
              <a:t> </a:t>
            </a:r>
            <a:r>
              <a:rPr kumimoji="0" sz="3600" b="0" i="0" u="none" strike="noStrike" kern="1200" cap="none" spc="-130" normalizeH="0" baseline="0" noProof="0" dirty="0">
                <a:ln>
                  <a:noFill/>
                </a:ln>
                <a:solidFill>
                  <a:prstClr val="black"/>
                </a:solidFill>
                <a:effectLst/>
                <a:uLnTx/>
                <a:uFillTx/>
                <a:latin typeface="Calibri"/>
                <a:ea typeface="+mn-ea"/>
                <a:cs typeface="Calibri"/>
              </a:rPr>
              <a:t>κ</a:t>
            </a:r>
            <a:r>
              <a:rPr kumimoji="0" sz="3600" b="0" i="0" u="none" strike="noStrike" kern="1200" cap="none" spc="0" normalizeH="0" baseline="0" noProof="0" dirty="0">
                <a:ln>
                  <a:noFill/>
                </a:ln>
                <a:solidFill>
                  <a:prstClr val="black"/>
                </a:solidFill>
                <a:effectLst/>
                <a:uLnTx/>
                <a:uFillTx/>
                <a:latin typeface="Calibri"/>
                <a:ea typeface="+mn-ea"/>
                <a:cs typeface="Calibri"/>
              </a:rPr>
              <a:t>αι της</a:t>
            </a:r>
          </a:p>
          <a:p>
            <a:pPr marL="299085" marR="0" lvl="0" indent="0" algn="l" defTabSz="914400" rtl="0" eaLnBrk="1" fontAlgn="auto" latinLnBrk="0" hangingPunct="1">
              <a:lnSpc>
                <a:spcPts val="4105"/>
              </a:lnSpc>
              <a:spcBef>
                <a:spcPts val="0"/>
              </a:spcBef>
              <a:spcAft>
                <a:spcPts val="0"/>
              </a:spcAft>
              <a:buClrTx/>
              <a:buSzTx/>
              <a:buFontTx/>
              <a:buNone/>
              <a:tabLst/>
              <a:defRPr/>
            </a:pPr>
            <a:r>
              <a:rPr kumimoji="0" sz="3600" b="0" i="0" u="none" strike="noStrike" kern="1200" cap="none" spc="0" normalizeH="0" baseline="0" noProof="0" dirty="0">
                <a:ln>
                  <a:noFill/>
                </a:ln>
                <a:solidFill>
                  <a:prstClr val="black"/>
                </a:solidFill>
                <a:effectLst/>
                <a:uLnTx/>
                <a:uFillTx/>
                <a:latin typeface="Calibri"/>
                <a:ea typeface="+mn-ea"/>
                <a:cs typeface="Calibri"/>
              </a:rPr>
              <a:t>απελευθέρ</a:t>
            </a:r>
            <a:r>
              <a:rPr kumimoji="0" sz="3600" b="0" i="0" u="none" strike="noStrike" kern="1200" cap="none" spc="10" normalizeH="0" baseline="0" noProof="0" dirty="0">
                <a:ln>
                  <a:noFill/>
                </a:ln>
                <a:solidFill>
                  <a:prstClr val="black"/>
                </a:solidFill>
                <a:effectLst/>
                <a:uLnTx/>
                <a:uFillTx/>
                <a:latin typeface="Calibri"/>
                <a:ea typeface="+mn-ea"/>
                <a:cs typeface="Calibri"/>
              </a:rPr>
              <a:t>ω</a:t>
            </a:r>
            <a:r>
              <a:rPr kumimoji="0" sz="3600" b="0" i="0" u="none" strike="noStrike" kern="1200" cap="none" spc="0" normalizeH="0" baseline="0" noProof="0" dirty="0">
                <a:ln>
                  <a:noFill/>
                </a:ln>
                <a:solidFill>
                  <a:prstClr val="black"/>
                </a:solidFill>
                <a:effectLst/>
                <a:uLnTx/>
                <a:uFillTx/>
                <a:latin typeface="Calibri"/>
                <a:ea typeface="+mn-ea"/>
                <a:cs typeface="Calibri"/>
              </a:rPr>
              <a:t>σης</a:t>
            </a:r>
            <a:r>
              <a:rPr kumimoji="0" sz="3600" b="0" i="0" u="none" strike="noStrike" kern="1200" cap="none" spc="-35" normalizeH="0" baseline="0" noProof="0" dirty="0">
                <a:ln>
                  <a:noFill/>
                </a:ln>
                <a:solidFill>
                  <a:prstClr val="black"/>
                </a:solidFill>
                <a:effectLst/>
                <a:uLnTx/>
                <a:uFillTx/>
                <a:latin typeface="Calibri"/>
                <a:ea typeface="+mn-ea"/>
                <a:cs typeface="Calibri"/>
              </a:rPr>
              <a:t> </a:t>
            </a:r>
            <a:r>
              <a:rPr kumimoji="0" sz="3600" b="0" i="0" u="none" strike="noStrike" kern="1200" cap="none" spc="-15" normalizeH="0" baseline="0" noProof="0" dirty="0">
                <a:ln>
                  <a:noFill/>
                </a:ln>
                <a:solidFill>
                  <a:prstClr val="black"/>
                </a:solidFill>
                <a:effectLst/>
                <a:uLnTx/>
                <a:uFillTx/>
                <a:latin typeface="Calibri"/>
                <a:ea typeface="+mn-ea"/>
                <a:cs typeface="Calibri"/>
              </a:rPr>
              <a:t>τ</a:t>
            </a:r>
            <a:r>
              <a:rPr kumimoji="0" sz="3600" b="0" i="0" u="none" strike="noStrike" kern="1200" cap="none" spc="0" normalizeH="0" baseline="0" noProof="0" dirty="0">
                <a:ln>
                  <a:noFill/>
                </a:ln>
                <a:solidFill>
                  <a:prstClr val="black"/>
                </a:solidFill>
                <a:effectLst/>
                <a:uLnTx/>
                <a:uFillTx/>
                <a:latin typeface="Calibri"/>
                <a:ea typeface="+mn-ea"/>
                <a:cs typeface="Calibri"/>
              </a:rPr>
              <a:t>ων </a:t>
            </a:r>
            <a:r>
              <a:rPr kumimoji="0" sz="3600" b="0" i="0" u="none" strike="noStrike" kern="1200" cap="none" spc="-55" normalizeH="0" baseline="0" noProof="0" dirty="0">
                <a:ln>
                  <a:noFill/>
                </a:ln>
                <a:solidFill>
                  <a:prstClr val="black"/>
                </a:solidFill>
                <a:effectLst/>
                <a:uLnTx/>
                <a:uFillTx/>
                <a:latin typeface="Calibri"/>
                <a:ea typeface="+mn-ea"/>
                <a:cs typeface="Calibri"/>
              </a:rPr>
              <a:t>ι</a:t>
            </a:r>
            <a:r>
              <a:rPr kumimoji="0" sz="3600" b="0" i="0" u="none" strike="noStrike" kern="1200" cap="none" spc="0" normalizeH="0" baseline="0" noProof="0" dirty="0">
                <a:ln>
                  <a:noFill/>
                </a:ln>
                <a:solidFill>
                  <a:prstClr val="black"/>
                </a:solidFill>
                <a:effectLst/>
                <a:uLnTx/>
                <a:uFillTx/>
                <a:latin typeface="Calibri"/>
                <a:ea typeface="+mn-ea"/>
                <a:cs typeface="Calibri"/>
              </a:rPr>
              <a:t>ν</a:t>
            </a:r>
            <a:r>
              <a:rPr kumimoji="0" sz="3600" b="0" i="0" u="none" strike="noStrike" kern="1200" cap="none" spc="-15" normalizeH="0" baseline="0" noProof="0" dirty="0">
                <a:ln>
                  <a:noFill/>
                </a:ln>
                <a:solidFill>
                  <a:prstClr val="black"/>
                </a:solidFill>
                <a:effectLst/>
                <a:uLnTx/>
                <a:uFillTx/>
                <a:latin typeface="Calibri"/>
                <a:ea typeface="+mn-ea"/>
                <a:cs typeface="Calibri"/>
              </a:rPr>
              <a:t>ώ</a:t>
            </a:r>
            <a:r>
              <a:rPr kumimoji="0" sz="3600" b="0" i="0" u="none" strike="noStrike" kern="1200" cap="none" spc="0" normalizeH="0" baseline="0" noProof="0" dirty="0">
                <a:ln>
                  <a:noFill/>
                </a:ln>
                <a:solidFill>
                  <a:prstClr val="black"/>
                </a:solidFill>
                <a:effectLst/>
                <a:uLnTx/>
                <a:uFillTx/>
                <a:latin typeface="Calibri"/>
                <a:ea typeface="+mn-ea"/>
                <a:cs typeface="Calibri"/>
              </a:rPr>
              <a:t>ν</a:t>
            </a:r>
          </a:p>
          <a:p>
            <a:pPr marL="299085" marR="0" lvl="0" indent="-286385" algn="l" defTabSz="914400" rtl="0" eaLnBrk="1" fontAlgn="auto" latinLnBrk="0" hangingPunct="1">
              <a:lnSpc>
                <a:spcPct val="100000"/>
              </a:lnSpc>
              <a:spcBef>
                <a:spcPts val="215"/>
              </a:spcBef>
              <a:spcAft>
                <a:spcPts val="0"/>
              </a:spcAft>
              <a:buClrTx/>
              <a:buSzTx/>
              <a:buFont typeface="Calibri"/>
              <a:buChar char="•"/>
              <a:tabLst>
                <a:tab pos="299720" algn="l"/>
              </a:tabLst>
              <a:defRPr/>
            </a:pPr>
            <a:r>
              <a:rPr kumimoji="0" sz="3600" b="0" i="0" u="none" strike="noStrike" kern="1200" cap="none" spc="0" normalizeH="0" baseline="0" noProof="0" dirty="0">
                <a:ln>
                  <a:noFill/>
                </a:ln>
                <a:solidFill>
                  <a:prstClr val="black"/>
                </a:solidFill>
                <a:effectLst/>
                <a:uLnTx/>
                <a:uFillTx/>
                <a:latin typeface="Calibri"/>
                <a:ea typeface="+mn-ea"/>
                <a:cs typeface="Calibri"/>
              </a:rPr>
              <a:t>Μ</a:t>
            </a:r>
            <a:r>
              <a:rPr kumimoji="0" sz="3600" b="0" i="0" u="none" strike="noStrike" kern="1200" cap="none" spc="5" normalizeH="0" baseline="0" noProof="0" dirty="0">
                <a:ln>
                  <a:noFill/>
                </a:ln>
                <a:solidFill>
                  <a:prstClr val="black"/>
                </a:solidFill>
                <a:effectLst/>
                <a:uLnTx/>
                <a:uFillTx/>
                <a:latin typeface="Calibri"/>
                <a:ea typeface="+mn-ea"/>
                <a:cs typeface="Calibri"/>
              </a:rPr>
              <a:t>ε</a:t>
            </a:r>
            <a:r>
              <a:rPr kumimoji="0" sz="3600" b="0" i="0" u="none" strike="noStrike" kern="1200" cap="none" spc="0" normalizeH="0" baseline="0" noProof="0" dirty="0">
                <a:ln>
                  <a:noFill/>
                </a:ln>
                <a:solidFill>
                  <a:prstClr val="black"/>
                </a:solidFill>
                <a:effectLst/>
                <a:uLnTx/>
                <a:uFillTx/>
                <a:latin typeface="Calibri"/>
                <a:ea typeface="+mn-ea"/>
                <a:cs typeface="Calibri"/>
              </a:rPr>
              <a:t>ίωση της εκτ</a:t>
            </a:r>
            <a:r>
              <a:rPr kumimoji="0" sz="3600" b="0" i="0" u="none" strike="noStrike" kern="1200" cap="none" spc="-30" normalizeH="0" baseline="0" noProof="0" dirty="0">
                <a:ln>
                  <a:noFill/>
                </a:ln>
                <a:solidFill>
                  <a:prstClr val="black"/>
                </a:solidFill>
                <a:effectLst/>
                <a:uLnTx/>
                <a:uFillTx/>
                <a:latin typeface="Calibri"/>
                <a:ea typeface="+mn-ea"/>
                <a:cs typeface="Calibri"/>
              </a:rPr>
              <a:t>ι</a:t>
            </a:r>
            <a:r>
              <a:rPr kumimoji="0" sz="3600" b="0" i="0" u="none" strike="noStrike" kern="1200" cap="none" spc="0" normalizeH="0" baseline="0" noProof="0" dirty="0">
                <a:ln>
                  <a:noFill/>
                </a:ln>
                <a:solidFill>
                  <a:prstClr val="black"/>
                </a:solidFill>
                <a:effectLst/>
                <a:uLnTx/>
                <a:uFillTx/>
                <a:latin typeface="Calibri"/>
                <a:ea typeface="+mn-ea"/>
                <a:cs typeface="Calibri"/>
              </a:rPr>
              <a:t>θέμε</a:t>
            </a:r>
            <a:r>
              <a:rPr kumimoji="0" sz="3600" b="0" i="0" u="none" strike="noStrike" kern="1200" cap="none" spc="10" normalizeH="0" baseline="0" noProof="0" dirty="0">
                <a:ln>
                  <a:noFill/>
                </a:ln>
                <a:solidFill>
                  <a:prstClr val="black"/>
                </a:solidFill>
                <a:effectLst/>
                <a:uLnTx/>
                <a:uFillTx/>
                <a:latin typeface="Calibri"/>
                <a:ea typeface="+mn-ea"/>
                <a:cs typeface="Calibri"/>
              </a:rPr>
              <a:t>ν</a:t>
            </a:r>
            <a:r>
              <a:rPr kumimoji="0" sz="3600" b="0" i="0" u="none" strike="noStrike" kern="1200" cap="none" spc="0" normalizeH="0" baseline="0" noProof="0" dirty="0">
                <a:ln>
                  <a:noFill/>
                </a:ln>
                <a:solidFill>
                  <a:prstClr val="black"/>
                </a:solidFill>
                <a:effectLst/>
                <a:uLnTx/>
                <a:uFillTx/>
                <a:latin typeface="Calibri"/>
                <a:ea typeface="+mn-ea"/>
                <a:cs typeface="Calibri"/>
              </a:rPr>
              <a:t>ης</a:t>
            </a:r>
            <a:r>
              <a:rPr kumimoji="0" sz="3600" b="0" i="0" u="none" strike="noStrike" kern="1200" cap="none" spc="-30" normalizeH="0" baseline="0" noProof="0" dirty="0">
                <a:ln>
                  <a:noFill/>
                </a:ln>
                <a:solidFill>
                  <a:prstClr val="black"/>
                </a:solidFill>
                <a:effectLst/>
                <a:uLnTx/>
                <a:uFillTx/>
                <a:latin typeface="Calibri"/>
                <a:ea typeface="+mn-ea"/>
                <a:cs typeface="Calibri"/>
              </a:rPr>
              <a:t> </a:t>
            </a:r>
            <a:r>
              <a:rPr kumimoji="0" sz="3600" b="0" i="0" u="none" strike="noStrike" kern="1200" cap="none" spc="0" normalizeH="0" baseline="0" noProof="0" dirty="0">
                <a:ln>
                  <a:noFill/>
                </a:ln>
                <a:solidFill>
                  <a:prstClr val="black"/>
                </a:solidFill>
                <a:effectLst/>
                <a:uLnTx/>
                <a:uFillTx/>
                <a:latin typeface="Calibri"/>
                <a:ea typeface="+mn-ea"/>
                <a:cs typeface="Calibri"/>
              </a:rPr>
              <a:t>επιφά</a:t>
            </a:r>
            <a:r>
              <a:rPr kumimoji="0" sz="3600" b="0" i="0" u="none" strike="noStrike" kern="1200" cap="none" spc="-15" normalizeH="0" baseline="0" noProof="0" dirty="0">
                <a:ln>
                  <a:noFill/>
                </a:ln>
                <a:solidFill>
                  <a:prstClr val="black"/>
                </a:solidFill>
                <a:effectLst/>
                <a:uLnTx/>
                <a:uFillTx/>
                <a:latin typeface="Calibri"/>
                <a:ea typeface="+mn-ea"/>
                <a:cs typeface="Calibri"/>
              </a:rPr>
              <a:t>ν</a:t>
            </a:r>
            <a:r>
              <a:rPr kumimoji="0" sz="3600" b="0" i="0" u="none" strike="noStrike" kern="1200" cap="none" spc="0" normalizeH="0" baseline="0" noProof="0" dirty="0">
                <a:ln>
                  <a:noFill/>
                </a:ln>
                <a:solidFill>
                  <a:prstClr val="black"/>
                </a:solidFill>
                <a:effectLst/>
                <a:uLnTx/>
                <a:uFillTx/>
                <a:latin typeface="Calibri"/>
                <a:ea typeface="+mn-ea"/>
                <a:cs typeface="Calibri"/>
              </a:rPr>
              <a:t>ειας</a:t>
            </a:r>
          </a:p>
          <a:p>
            <a:pPr marL="299085" marR="0" lvl="0" indent="-286385" algn="l" defTabSz="914400" rtl="0" eaLnBrk="1" fontAlgn="auto" latinLnBrk="0" hangingPunct="1">
              <a:lnSpc>
                <a:spcPts val="4105"/>
              </a:lnSpc>
              <a:spcBef>
                <a:spcPts val="215"/>
              </a:spcBef>
              <a:spcAft>
                <a:spcPts val="0"/>
              </a:spcAft>
              <a:buClrTx/>
              <a:buSzTx/>
              <a:buFont typeface="Calibri"/>
              <a:buChar char="•"/>
              <a:tabLst>
                <a:tab pos="299720" algn="l"/>
              </a:tabLst>
              <a:defRPr/>
            </a:pPr>
            <a:r>
              <a:rPr kumimoji="0" sz="3600" b="0" i="0" u="none" strike="noStrike" kern="1200" cap="none" spc="0" normalizeH="0" baseline="0" noProof="0" dirty="0">
                <a:ln>
                  <a:noFill/>
                </a:ln>
                <a:solidFill>
                  <a:prstClr val="black"/>
                </a:solidFill>
                <a:effectLst/>
                <a:uLnTx/>
                <a:uFillTx/>
                <a:latin typeface="Calibri"/>
                <a:ea typeface="+mn-ea"/>
                <a:cs typeface="Calibri"/>
              </a:rPr>
              <a:t>Μείω</a:t>
            </a:r>
            <a:r>
              <a:rPr kumimoji="0" sz="3600" b="0" i="0" u="none" strike="noStrike" kern="1200" cap="none" spc="5" normalizeH="0" baseline="0" noProof="0" dirty="0">
                <a:ln>
                  <a:noFill/>
                </a:ln>
                <a:solidFill>
                  <a:prstClr val="black"/>
                </a:solidFill>
                <a:effectLst/>
                <a:uLnTx/>
                <a:uFillTx/>
                <a:latin typeface="Calibri"/>
                <a:ea typeface="+mn-ea"/>
                <a:cs typeface="Calibri"/>
              </a:rPr>
              <a:t>σ</a:t>
            </a:r>
            <a:r>
              <a:rPr kumimoji="0" sz="3600" b="0" i="0" u="none" strike="noStrike" kern="1200" cap="none" spc="0" normalizeH="0" baseline="0" noProof="0" dirty="0">
                <a:ln>
                  <a:noFill/>
                </a:ln>
                <a:solidFill>
                  <a:prstClr val="black"/>
                </a:solidFill>
                <a:effectLst/>
                <a:uLnTx/>
                <a:uFillTx/>
                <a:latin typeface="Calibri"/>
                <a:ea typeface="+mn-ea"/>
                <a:cs typeface="Calibri"/>
              </a:rPr>
              <a:t>η</a:t>
            </a:r>
            <a:r>
              <a:rPr kumimoji="0" sz="3600" b="0" i="0" u="none" strike="noStrike" kern="1200" cap="none" spc="-15" normalizeH="0" baseline="0" noProof="0" dirty="0">
                <a:ln>
                  <a:noFill/>
                </a:ln>
                <a:solidFill>
                  <a:prstClr val="black"/>
                </a:solidFill>
                <a:effectLst/>
                <a:uLnTx/>
                <a:uFillTx/>
                <a:latin typeface="Calibri"/>
                <a:ea typeface="+mn-ea"/>
                <a:cs typeface="Calibri"/>
              </a:rPr>
              <a:t> </a:t>
            </a:r>
            <a:r>
              <a:rPr kumimoji="0" sz="3600" b="0" i="0" u="none" strike="noStrike" kern="1200" cap="none" spc="-30" normalizeH="0" baseline="0" noProof="0" dirty="0">
                <a:ln>
                  <a:noFill/>
                </a:ln>
                <a:solidFill>
                  <a:prstClr val="black"/>
                </a:solidFill>
                <a:effectLst/>
                <a:uLnTx/>
                <a:uFillTx/>
                <a:latin typeface="Calibri"/>
                <a:ea typeface="+mn-ea"/>
                <a:cs typeface="Calibri"/>
              </a:rPr>
              <a:t>τ</a:t>
            </a:r>
            <a:r>
              <a:rPr kumimoji="0" sz="3600" b="0" i="0" u="none" strike="noStrike" kern="1200" cap="none" spc="0" normalizeH="0" baseline="0" noProof="0" dirty="0">
                <a:ln>
                  <a:noFill/>
                </a:ln>
                <a:solidFill>
                  <a:prstClr val="black"/>
                </a:solidFill>
                <a:effectLst/>
                <a:uLnTx/>
                <a:uFillTx/>
                <a:latin typeface="Calibri"/>
                <a:ea typeface="+mn-ea"/>
                <a:cs typeface="Calibri"/>
              </a:rPr>
              <a:t>ου πορώδους</a:t>
            </a:r>
            <a:r>
              <a:rPr kumimoji="0" sz="3600" b="0" i="0" u="none" strike="noStrike" kern="1200" cap="none" spc="-5" normalizeH="0" baseline="0" noProof="0" dirty="0">
                <a:ln>
                  <a:noFill/>
                </a:ln>
                <a:solidFill>
                  <a:prstClr val="black"/>
                </a:solidFill>
                <a:effectLst/>
                <a:uLnTx/>
                <a:uFillTx/>
                <a:latin typeface="Calibri"/>
                <a:ea typeface="+mn-ea"/>
                <a:cs typeface="Calibri"/>
              </a:rPr>
              <a:t> </a:t>
            </a:r>
            <a:r>
              <a:rPr kumimoji="0" sz="3600" b="0" i="0" u="none" strike="noStrike" kern="1200" cap="none" spc="-130" normalizeH="0" baseline="0" noProof="0" dirty="0">
                <a:ln>
                  <a:noFill/>
                </a:ln>
                <a:solidFill>
                  <a:prstClr val="black"/>
                </a:solidFill>
                <a:effectLst/>
                <a:uLnTx/>
                <a:uFillTx/>
                <a:latin typeface="Calibri"/>
                <a:ea typeface="+mn-ea"/>
                <a:cs typeface="Calibri"/>
              </a:rPr>
              <a:t>κ</a:t>
            </a:r>
            <a:r>
              <a:rPr kumimoji="0" sz="3600" b="0" i="0" u="none" strike="noStrike" kern="1200" cap="none" spc="0" normalizeH="0" baseline="0" noProof="0" dirty="0">
                <a:ln>
                  <a:noFill/>
                </a:ln>
                <a:solidFill>
                  <a:prstClr val="black"/>
                </a:solidFill>
                <a:effectLst/>
                <a:uLnTx/>
                <a:uFillTx/>
                <a:latin typeface="Calibri"/>
                <a:ea typeface="+mn-ea"/>
                <a:cs typeface="Calibri"/>
              </a:rPr>
              <a:t>αι της</a:t>
            </a:r>
          </a:p>
          <a:p>
            <a:pPr marL="299085" marR="0" lvl="0" indent="0" algn="l" defTabSz="914400" rtl="0" eaLnBrk="1" fontAlgn="auto" latinLnBrk="0" hangingPunct="1">
              <a:lnSpc>
                <a:spcPts val="4105"/>
              </a:lnSpc>
              <a:spcBef>
                <a:spcPts val="0"/>
              </a:spcBef>
              <a:spcAft>
                <a:spcPts val="0"/>
              </a:spcAft>
              <a:buClrTx/>
              <a:buSzTx/>
              <a:buFontTx/>
              <a:buNone/>
              <a:tabLst/>
              <a:defRPr/>
            </a:pPr>
            <a:r>
              <a:rPr kumimoji="0" sz="3600" b="0" i="0" u="none" strike="noStrike" kern="1200" cap="none" spc="0" normalizeH="0" baseline="0" noProof="0" dirty="0">
                <a:ln>
                  <a:noFill/>
                </a:ln>
                <a:solidFill>
                  <a:prstClr val="black"/>
                </a:solidFill>
                <a:effectLst/>
                <a:uLnTx/>
                <a:uFillTx/>
                <a:latin typeface="Calibri"/>
                <a:ea typeface="+mn-ea"/>
                <a:cs typeface="Calibri"/>
              </a:rPr>
              <a:t>διαπερα</a:t>
            </a:r>
            <a:r>
              <a:rPr kumimoji="0" sz="3600" b="0" i="0" u="none" strike="noStrike" kern="1200" cap="none" spc="-25" normalizeH="0" baseline="0" noProof="0" dirty="0">
                <a:ln>
                  <a:noFill/>
                </a:ln>
                <a:solidFill>
                  <a:prstClr val="black"/>
                </a:solidFill>
                <a:effectLst/>
                <a:uLnTx/>
                <a:uFillTx/>
                <a:latin typeface="Calibri"/>
                <a:ea typeface="+mn-ea"/>
                <a:cs typeface="Calibri"/>
              </a:rPr>
              <a:t>τ</a:t>
            </a:r>
            <a:r>
              <a:rPr kumimoji="0" sz="3600" b="0" i="0" u="none" strike="noStrike" kern="1200" cap="none" spc="0" normalizeH="0" baseline="0" noProof="0" dirty="0">
                <a:ln>
                  <a:noFill/>
                </a:ln>
                <a:solidFill>
                  <a:prstClr val="black"/>
                </a:solidFill>
                <a:effectLst/>
                <a:uLnTx/>
                <a:uFillTx/>
                <a:latin typeface="Calibri"/>
                <a:ea typeface="+mn-ea"/>
                <a:cs typeface="Calibri"/>
              </a:rPr>
              <a:t>ότ</a:t>
            </a:r>
            <a:r>
              <a:rPr kumimoji="0" sz="3600" b="0" i="0" u="none" strike="noStrike" kern="1200" cap="none" spc="-65" normalizeH="0" baseline="0" noProof="0" dirty="0">
                <a:ln>
                  <a:noFill/>
                </a:ln>
                <a:solidFill>
                  <a:prstClr val="black"/>
                </a:solidFill>
                <a:effectLst/>
                <a:uLnTx/>
                <a:uFillTx/>
                <a:latin typeface="Calibri"/>
                <a:ea typeface="+mn-ea"/>
                <a:cs typeface="Calibri"/>
              </a:rPr>
              <a:t>η</a:t>
            </a:r>
            <a:r>
              <a:rPr kumimoji="0" sz="3600" b="0" i="0" u="none" strike="noStrike" kern="1200" cap="none" spc="-15" normalizeH="0" baseline="0" noProof="0" dirty="0">
                <a:ln>
                  <a:noFill/>
                </a:ln>
                <a:solidFill>
                  <a:prstClr val="black"/>
                </a:solidFill>
                <a:effectLst/>
                <a:uLnTx/>
                <a:uFillTx/>
                <a:latin typeface="Calibri"/>
                <a:ea typeface="+mn-ea"/>
                <a:cs typeface="Calibri"/>
              </a:rPr>
              <a:t>τ</a:t>
            </a:r>
            <a:r>
              <a:rPr kumimoji="0" sz="3600" b="0" i="0" u="none" strike="noStrike" kern="1200" cap="none" spc="0" normalizeH="0" baseline="0" noProof="0" dirty="0">
                <a:ln>
                  <a:noFill/>
                </a:ln>
                <a:solidFill>
                  <a:prstClr val="black"/>
                </a:solidFill>
                <a:effectLst/>
                <a:uLnTx/>
                <a:uFillTx/>
                <a:latin typeface="Calibri"/>
                <a:ea typeface="+mn-ea"/>
                <a:cs typeface="Calibri"/>
              </a:rPr>
              <a:t>ας τ</a:t>
            </a:r>
            <a:r>
              <a:rPr kumimoji="0" sz="3600" b="0" i="0" u="none" strike="noStrike" kern="1200" cap="none" spc="-15" normalizeH="0" baseline="0" noProof="0" dirty="0">
                <a:ln>
                  <a:noFill/>
                </a:ln>
                <a:solidFill>
                  <a:prstClr val="black"/>
                </a:solidFill>
                <a:effectLst/>
                <a:uLnTx/>
                <a:uFillTx/>
                <a:latin typeface="Calibri"/>
                <a:ea typeface="+mn-ea"/>
                <a:cs typeface="Calibri"/>
              </a:rPr>
              <a:t>ω</a:t>
            </a:r>
            <a:r>
              <a:rPr kumimoji="0" sz="3600" b="0" i="0" u="none" strike="noStrike" kern="1200" cap="none" spc="0" normalizeH="0" baseline="0" noProof="0" dirty="0">
                <a:ln>
                  <a:noFill/>
                </a:ln>
                <a:solidFill>
                  <a:prstClr val="black"/>
                </a:solidFill>
                <a:effectLst/>
                <a:uLnTx/>
                <a:uFillTx/>
                <a:latin typeface="Calibri"/>
                <a:ea typeface="+mn-ea"/>
                <a:cs typeface="Calibri"/>
              </a:rPr>
              <a:t>ν απο</a:t>
            </a:r>
            <a:r>
              <a:rPr kumimoji="0" sz="3600" b="0" i="0" u="none" strike="noStrike" kern="1200" cap="none" spc="-15" normalizeH="0" baseline="0" noProof="0" dirty="0">
                <a:ln>
                  <a:noFill/>
                </a:ln>
                <a:solidFill>
                  <a:prstClr val="black"/>
                </a:solidFill>
                <a:effectLst/>
                <a:uLnTx/>
                <a:uFillTx/>
                <a:latin typeface="Calibri"/>
                <a:ea typeface="+mn-ea"/>
                <a:cs typeface="Calibri"/>
              </a:rPr>
              <a:t>β</a:t>
            </a:r>
            <a:r>
              <a:rPr kumimoji="0" sz="3600" b="0" i="0" u="none" strike="noStrike" kern="1200" cap="none" spc="0" normalizeH="0" baseline="0" noProof="0" dirty="0">
                <a:ln>
                  <a:noFill/>
                </a:ln>
                <a:solidFill>
                  <a:prstClr val="black"/>
                </a:solidFill>
                <a:effectLst/>
                <a:uLnTx/>
                <a:uFillTx/>
                <a:latin typeface="Calibri"/>
                <a:ea typeface="+mn-ea"/>
                <a:cs typeface="Calibri"/>
              </a:rPr>
              <a:t>λ</a:t>
            </a:r>
            <a:r>
              <a:rPr kumimoji="0" sz="3600" b="0" i="0" u="none" strike="noStrike" kern="1200" cap="none" spc="-65" normalizeH="0" baseline="0" noProof="0" dirty="0">
                <a:ln>
                  <a:noFill/>
                </a:ln>
                <a:solidFill>
                  <a:prstClr val="black"/>
                </a:solidFill>
                <a:effectLst/>
                <a:uLnTx/>
                <a:uFillTx/>
                <a:latin typeface="Calibri"/>
                <a:ea typeface="+mn-ea"/>
                <a:cs typeface="Calibri"/>
              </a:rPr>
              <a:t>ή</a:t>
            </a:r>
            <a:r>
              <a:rPr kumimoji="0" sz="3600" b="0" i="0" u="none" strike="noStrike" kern="1200" cap="none" spc="-15" normalizeH="0" baseline="0" noProof="0" dirty="0">
                <a:ln>
                  <a:noFill/>
                </a:ln>
                <a:solidFill>
                  <a:prstClr val="black"/>
                </a:solidFill>
                <a:effectLst/>
                <a:uLnTx/>
                <a:uFillTx/>
                <a:latin typeface="Calibri"/>
                <a:ea typeface="+mn-ea"/>
                <a:cs typeface="Calibri"/>
              </a:rPr>
              <a:t>τ</a:t>
            </a:r>
            <a:r>
              <a:rPr kumimoji="0" sz="3600" b="0" i="0" u="none" strike="noStrike" kern="1200" cap="none" spc="0" normalizeH="0" baseline="0" noProof="0" dirty="0">
                <a:ln>
                  <a:noFill/>
                </a:ln>
                <a:solidFill>
                  <a:prstClr val="black"/>
                </a:solidFill>
                <a:effectLst/>
                <a:uLnTx/>
                <a:uFillTx/>
                <a:latin typeface="Calibri"/>
                <a:ea typeface="+mn-ea"/>
                <a:cs typeface="Calibri"/>
              </a:rPr>
              <a:t>ων</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object 2"/>
          <p:cNvSpPr txBox="1"/>
          <p:nvPr/>
        </p:nvSpPr>
        <p:spPr>
          <a:xfrm>
            <a:off x="2270251" y="658481"/>
            <a:ext cx="8128000" cy="767715"/>
          </a:xfrm>
          <a:prstGeom prst="rect">
            <a:avLst/>
          </a:prstGeom>
          <a:solidFill>
            <a:schemeClr val="bg2">
              <a:lumMod val="25000"/>
            </a:schemeClr>
          </a:solidFill>
          <a:ln w="12700">
            <a:solidFill>
              <a:srgbClr val="EC7C30"/>
            </a:solidFill>
          </a:ln>
        </p:spPr>
        <p:txBody>
          <a:bodyPr vert="horz" wrap="square" lIns="0" tIns="0" rIns="0" bIns="0" rtlCol="0">
            <a:spAutoFit/>
          </a:bodyPr>
          <a:lstStyle/>
          <a:p>
            <a:pPr marL="1776095" marR="0" lvl="0" indent="0" algn="l" defTabSz="914400" rtl="0" eaLnBrk="1" fontAlgn="auto" latinLnBrk="0" hangingPunct="1">
              <a:lnSpc>
                <a:spcPct val="100000"/>
              </a:lnSpc>
              <a:spcBef>
                <a:spcPts val="0"/>
              </a:spcBef>
              <a:spcAft>
                <a:spcPts val="0"/>
              </a:spcAft>
              <a:buClrTx/>
              <a:buSzTx/>
              <a:buFontTx/>
              <a:buNone/>
              <a:tabLst/>
              <a:defRPr/>
            </a:pPr>
            <a:r>
              <a:rPr kumimoji="0" sz="3800" b="0" i="0" u="none" strike="noStrike" kern="1200" cap="none" spc="0" normalizeH="0" baseline="0" noProof="0" dirty="0">
                <a:ln>
                  <a:noFill/>
                </a:ln>
                <a:solidFill>
                  <a:srgbClr val="FFFFFF"/>
                </a:solidFill>
                <a:effectLst/>
                <a:uLnTx/>
                <a:uFillTx/>
                <a:latin typeface="Calibri"/>
                <a:ea typeface="+mn-ea"/>
                <a:cs typeface="Calibri"/>
              </a:rPr>
              <a:t>Μ</a:t>
            </a:r>
            <a:r>
              <a:rPr kumimoji="0" sz="3800" b="0" i="0" u="none" strike="noStrike" kern="1200" cap="none" spc="-30" normalizeH="0" baseline="0" noProof="0" dirty="0">
                <a:ln>
                  <a:noFill/>
                </a:ln>
                <a:solidFill>
                  <a:srgbClr val="FFFFFF"/>
                </a:solidFill>
                <a:effectLst/>
                <a:uLnTx/>
                <a:uFillTx/>
                <a:latin typeface="Calibri"/>
                <a:ea typeface="+mn-ea"/>
                <a:cs typeface="Calibri"/>
              </a:rPr>
              <a:t>η</a:t>
            </a:r>
            <a:r>
              <a:rPr kumimoji="0" sz="3800" b="0" i="0" u="none" strike="noStrike" kern="1200" cap="none" spc="-100" normalizeH="0" baseline="0" noProof="0" dirty="0">
                <a:ln>
                  <a:noFill/>
                </a:ln>
                <a:solidFill>
                  <a:srgbClr val="FFFFFF"/>
                </a:solidFill>
                <a:effectLst/>
                <a:uLnTx/>
                <a:uFillTx/>
                <a:latin typeface="Calibri"/>
                <a:ea typeface="+mn-ea"/>
                <a:cs typeface="Calibri"/>
              </a:rPr>
              <a:t>χ</a:t>
            </a:r>
            <a:r>
              <a:rPr kumimoji="0" sz="3800" b="0" i="0" u="none" strike="noStrike" kern="1200" cap="none" spc="0" normalizeH="0" baseline="0" noProof="0" dirty="0">
                <a:ln>
                  <a:noFill/>
                </a:ln>
                <a:solidFill>
                  <a:srgbClr val="FFFFFF"/>
                </a:solidFill>
                <a:effectLst/>
                <a:uLnTx/>
                <a:uFillTx/>
                <a:latin typeface="Calibri"/>
                <a:ea typeface="+mn-ea"/>
                <a:cs typeface="Calibri"/>
              </a:rPr>
              <a:t>ανική</a:t>
            </a:r>
            <a:r>
              <a:rPr kumimoji="0" sz="3800" b="0" i="0" u="none" strike="noStrike" kern="1200" cap="none" spc="-40" normalizeH="0" baseline="0" noProof="0" dirty="0">
                <a:ln>
                  <a:noFill/>
                </a:ln>
                <a:solidFill>
                  <a:srgbClr val="FFFFFF"/>
                </a:solidFill>
                <a:effectLst/>
                <a:uLnTx/>
                <a:uFillTx/>
                <a:latin typeface="Calibri"/>
                <a:ea typeface="+mn-ea"/>
                <a:cs typeface="Calibri"/>
              </a:rPr>
              <a:t> </a:t>
            </a:r>
            <a:r>
              <a:rPr kumimoji="0" sz="3800" b="0" i="0" u="none" strike="noStrike" kern="1200" cap="none" spc="0" normalizeH="0" baseline="0" noProof="0" dirty="0">
                <a:ln>
                  <a:noFill/>
                </a:ln>
                <a:solidFill>
                  <a:srgbClr val="FFFFFF"/>
                </a:solidFill>
                <a:effectLst/>
                <a:uLnTx/>
                <a:uFillTx/>
                <a:latin typeface="Calibri"/>
                <a:ea typeface="+mn-ea"/>
                <a:cs typeface="Calibri"/>
              </a:rPr>
              <a:t>επ</a:t>
            </a:r>
            <a:r>
              <a:rPr kumimoji="0" sz="3800" b="0" i="0" u="none" strike="noStrike" kern="1200" cap="none" spc="-20" normalizeH="0" baseline="0" noProof="0" dirty="0">
                <a:ln>
                  <a:noFill/>
                </a:ln>
                <a:solidFill>
                  <a:srgbClr val="FFFFFF"/>
                </a:solidFill>
                <a:effectLst/>
                <a:uLnTx/>
                <a:uFillTx/>
                <a:latin typeface="Calibri"/>
                <a:ea typeface="+mn-ea"/>
                <a:cs typeface="Calibri"/>
              </a:rPr>
              <a:t>ε</a:t>
            </a:r>
            <a:r>
              <a:rPr kumimoji="0" sz="3800" b="0" i="0" u="none" strike="noStrike" kern="1200" cap="none" spc="-40" normalizeH="0" baseline="0" noProof="0" dirty="0">
                <a:ln>
                  <a:noFill/>
                </a:ln>
                <a:solidFill>
                  <a:srgbClr val="FFFFFF"/>
                </a:solidFill>
                <a:effectLst/>
                <a:uLnTx/>
                <a:uFillTx/>
                <a:latin typeface="Calibri"/>
                <a:ea typeface="+mn-ea"/>
                <a:cs typeface="Calibri"/>
              </a:rPr>
              <a:t>ξ</a:t>
            </a:r>
            <a:r>
              <a:rPr kumimoji="0" sz="3800" b="0" i="0" u="none" strike="noStrike" kern="1200" cap="none" spc="0" normalizeH="0" baseline="0" noProof="0" dirty="0">
                <a:ln>
                  <a:noFill/>
                </a:ln>
                <a:solidFill>
                  <a:srgbClr val="FFFFFF"/>
                </a:solidFill>
                <a:effectLst/>
                <a:uLnTx/>
                <a:uFillTx/>
                <a:latin typeface="Calibri"/>
                <a:ea typeface="+mn-ea"/>
                <a:cs typeface="Calibri"/>
              </a:rPr>
              <a:t>ε</a:t>
            </a:r>
            <a:r>
              <a:rPr kumimoji="0" sz="3800" b="0" i="0" u="none" strike="noStrike" kern="1200" cap="none" spc="-35" normalizeH="0" baseline="0" noProof="0" dirty="0">
                <a:ln>
                  <a:noFill/>
                </a:ln>
                <a:solidFill>
                  <a:srgbClr val="FFFFFF"/>
                </a:solidFill>
                <a:effectLst/>
                <a:uLnTx/>
                <a:uFillTx/>
                <a:latin typeface="Calibri"/>
                <a:ea typeface="+mn-ea"/>
                <a:cs typeface="Calibri"/>
              </a:rPr>
              <a:t>ρ</a:t>
            </a:r>
            <a:r>
              <a:rPr kumimoji="0" sz="3800" b="0" i="0" u="none" strike="noStrike" kern="1200" cap="none" spc="0" normalizeH="0" baseline="0" noProof="0" dirty="0">
                <a:ln>
                  <a:noFill/>
                </a:ln>
                <a:solidFill>
                  <a:srgbClr val="FFFFFF"/>
                </a:solidFill>
                <a:effectLst/>
                <a:uLnTx/>
                <a:uFillTx/>
                <a:latin typeface="Calibri"/>
                <a:ea typeface="+mn-ea"/>
                <a:cs typeface="Calibri"/>
              </a:rPr>
              <a:t>γ</a:t>
            </a:r>
            <a:r>
              <a:rPr kumimoji="0" sz="3800" b="0" i="0" u="none" strike="noStrike" kern="1200" cap="none" spc="-40" normalizeH="0" baseline="0" noProof="0" dirty="0">
                <a:ln>
                  <a:noFill/>
                </a:ln>
                <a:solidFill>
                  <a:srgbClr val="FFFFFF"/>
                </a:solidFill>
                <a:effectLst/>
                <a:uLnTx/>
                <a:uFillTx/>
                <a:latin typeface="Calibri"/>
                <a:ea typeface="+mn-ea"/>
                <a:cs typeface="Calibri"/>
              </a:rPr>
              <a:t>α</a:t>
            </a:r>
            <a:r>
              <a:rPr kumimoji="0" sz="3800" b="0" i="0" u="none" strike="noStrike" kern="1200" cap="none" spc="0" normalizeH="0" baseline="0" noProof="0" dirty="0">
                <a:ln>
                  <a:noFill/>
                </a:ln>
                <a:solidFill>
                  <a:srgbClr val="FFFFFF"/>
                </a:solidFill>
                <a:effectLst/>
                <a:uLnTx/>
                <a:uFillTx/>
                <a:latin typeface="Calibri"/>
                <a:ea typeface="+mn-ea"/>
                <a:cs typeface="Calibri"/>
              </a:rPr>
              <a:t>σία</a:t>
            </a:r>
            <a:endParaRPr kumimoji="0" sz="3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object 3"/>
          <p:cNvSpPr/>
          <p:nvPr/>
        </p:nvSpPr>
        <p:spPr>
          <a:xfrm>
            <a:off x="2566219" y="1946788"/>
            <a:ext cx="7639665" cy="371851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object 4"/>
          <p:cNvSpPr txBox="1"/>
          <p:nvPr/>
        </p:nvSpPr>
        <p:spPr>
          <a:xfrm>
            <a:off x="2067179" y="627633"/>
            <a:ext cx="8128000" cy="584775"/>
          </a:xfrm>
          <a:prstGeom prst="rect">
            <a:avLst/>
          </a:prstGeom>
          <a:solidFill>
            <a:srgbClr val="C55A11"/>
          </a:solidFill>
          <a:ln w="12700">
            <a:solidFill>
              <a:srgbClr val="EC7C30"/>
            </a:solidFill>
          </a:ln>
        </p:spPr>
        <p:txBody>
          <a:bodyPr vert="horz" wrap="square" lIns="0" tIns="0" rIns="0" bIns="0" rtlCol="0">
            <a:spAutoFit/>
          </a:bodyPr>
          <a:lstStyle/>
          <a:p>
            <a:pPr marL="1776095" marR="0" lvl="0" indent="0" algn="l" defTabSz="914400" rtl="0" eaLnBrk="1" fontAlgn="auto" latinLnBrk="0" hangingPunct="1">
              <a:lnSpc>
                <a:spcPct val="100000"/>
              </a:lnSpc>
              <a:spcBef>
                <a:spcPts val="0"/>
              </a:spcBef>
              <a:spcAft>
                <a:spcPts val="0"/>
              </a:spcAft>
              <a:buClrTx/>
              <a:buSzTx/>
              <a:buFontTx/>
              <a:buNone/>
              <a:tabLst/>
              <a:defRPr/>
            </a:pPr>
            <a:r>
              <a:rPr kumimoji="0" sz="3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Μ</a:t>
            </a:r>
            <a:r>
              <a:rPr kumimoji="0" sz="3800" b="1" i="0" u="none" strike="noStrike" kern="1200" cap="none" spc="-3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η</a:t>
            </a:r>
            <a:r>
              <a:rPr kumimoji="0" sz="3800" b="1" i="0" u="none" strike="noStrike" kern="1200" cap="none" spc="-10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χ</a:t>
            </a:r>
            <a:r>
              <a:rPr kumimoji="0" sz="3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ανική</a:t>
            </a:r>
            <a:r>
              <a:rPr kumimoji="0" sz="3800" b="1" i="0" u="none" strike="noStrike" kern="1200" cap="none" spc="-4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 </a:t>
            </a:r>
            <a:r>
              <a:rPr kumimoji="0" sz="3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επ</a:t>
            </a:r>
            <a:r>
              <a:rPr kumimoji="0" sz="3800" b="1" i="0" u="none" strike="noStrike" kern="1200" cap="none" spc="-2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ε</a:t>
            </a:r>
            <a:r>
              <a:rPr kumimoji="0" sz="3800" b="1" i="0" u="none" strike="noStrike" kern="1200" cap="none" spc="-4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ξ</a:t>
            </a:r>
            <a:r>
              <a:rPr kumimoji="0" sz="3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ε</a:t>
            </a:r>
            <a:r>
              <a:rPr kumimoji="0" sz="3800" b="1" i="0" u="none" strike="noStrike" kern="1200" cap="none" spc="-35"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ρ</a:t>
            </a:r>
            <a:r>
              <a:rPr kumimoji="0" sz="3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γ</a:t>
            </a:r>
            <a:r>
              <a:rPr kumimoji="0" sz="3800" b="1" i="0" u="none" strike="noStrike" kern="1200" cap="none" spc="-4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α</a:t>
            </a:r>
            <a:r>
              <a:rPr kumimoji="0" sz="3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σία</a:t>
            </a:r>
            <a:endParaRPr kumimoji="0" sz="3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endParaRPr>
          </a:p>
        </p:txBody>
      </p:sp>
      <p:sp>
        <p:nvSpPr>
          <p:cNvPr id="6" name="object 6"/>
          <p:cNvSpPr/>
          <p:nvPr/>
        </p:nvSpPr>
        <p:spPr>
          <a:xfrm>
            <a:off x="5913754" y="4263897"/>
            <a:ext cx="487045" cy="365125"/>
          </a:xfrm>
          <a:custGeom>
            <a:avLst/>
            <a:gdLst/>
            <a:ahLst/>
            <a:cxnLst/>
            <a:rect l="l" t="t" r="r" b="b"/>
            <a:pathLst>
              <a:path w="487045" h="365125">
                <a:moveTo>
                  <a:pt x="487045" y="182499"/>
                </a:moveTo>
                <a:lnTo>
                  <a:pt x="0" y="182499"/>
                </a:lnTo>
                <a:lnTo>
                  <a:pt x="243586" y="365125"/>
                </a:lnTo>
                <a:lnTo>
                  <a:pt x="487045" y="182499"/>
                </a:lnTo>
                <a:close/>
              </a:path>
              <a:path w="487045" h="365125">
                <a:moveTo>
                  <a:pt x="365252" y="0"/>
                </a:moveTo>
                <a:lnTo>
                  <a:pt x="121793" y="0"/>
                </a:lnTo>
                <a:lnTo>
                  <a:pt x="121793" y="182499"/>
                </a:lnTo>
                <a:lnTo>
                  <a:pt x="365252" y="182499"/>
                </a:lnTo>
                <a:lnTo>
                  <a:pt x="365252" y="0"/>
                </a:lnTo>
                <a:close/>
              </a:path>
            </a:pathLst>
          </a:custGeom>
          <a:solidFill>
            <a:srgbClr val="C55A1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5913754" y="4263897"/>
            <a:ext cx="487045" cy="365125"/>
          </a:xfrm>
          <a:custGeom>
            <a:avLst/>
            <a:gdLst/>
            <a:ahLst/>
            <a:cxnLst/>
            <a:rect l="l" t="t" r="r" b="b"/>
            <a:pathLst>
              <a:path w="487045" h="365125">
                <a:moveTo>
                  <a:pt x="0" y="182499"/>
                </a:moveTo>
                <a:lnTo>
                  <a:pt x="121793" y="182499"/>
                </a:lnTo>
                <a:lnTo>
                  <a:pt x="121793" y="0"/>
                </a:lnTo>
                <a:lnTo>
                  <a:pt x="365252" y="0"/>
                </a:lnTo>
                <a:lnTo>
                  <a:pt x="365252" y="182499"/>
                </a:lnTo>
                <a:lnTo>
                  <a:pt x="487045" y="182499"/>
                </a:lnTo>
                <a:lnTo>
                  <a:pt x="243586" y="365125"/>
                </a:lnTo>
                <a:lnTo>
                  <a:pt x="0" y="182499"/>
                </a:lnTo>
                <a:close/>
              </a:path>
            </a:pathLst>
          </a:custGeom>
          <a:ln w="12700">
            <a:solidFill>
              <a:srgbClr val="41709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885188" y="4771644"/>
            <a:ext cx="8561831" cy="50426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object 9"/>
          <p:cNvSpPr/>
          <p:nvPr/>
        </p:nvSpPr>
        <p:spPr>
          <a:xfrm>
            <a:off x="10139171" y="4771644"/>
            <a:ext cx="359664" cy="51358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3794759" y="5045964"/>
            <a:ext cx="4744212" cy="513588"/>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8231123" y="5045964"/>
            <a:ext cx="359664" cy="51358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3986784" y="5320284"/>
            <a:ext cx="4358640" cy="513588"/>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8037576" y="5320284"/>
            <a:ext cx="359664" cy="51358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 name="object 5"/>
          <p:cNvGraphicFramePr>
            <a:graphicFrameLocks noGrp="1"/>
          </p:cNvGraphicFramePr>
          <p:nvPr>
            <p:extLst>
              <p:ext uri="{D42A27DB-BD31-4B8C-83A1-F6EECF244321}">
                <p14:modId xmlns:p14="http://schemas.microsoft.com/office/powerpoint/2010/main" val="2282062374"/>
              </p:ext>
            </p:extLst>
          </p:nvPr>
        </p:nvGraphicFramePr>
        <p:xfrm>
          <a:off x="2067179" y="1740309"/>
          <a:ext cx="8165972" cy="2249268"/>
        </p:xfrm>
        <a:graphic>
          <a:graphicData uri="http://schemas.openxmlformats.org/drawingml/2006/table">
            <a:tbl>
              <a:tblPr firstRow="1" bandRow="1">
                <a:tableStyleId>{2D5ABB26-0587-4C30-8999-92F81FD0307C}</a:tableStyleId>
              </a:tblPr>
              <a:tblGrid>
                <a:gridCol w="4097646">
                  <a:extLst>
                    <a:ext uri="{9D8B030D-6E8A-4147-A177-3AD203B41FA5}">
                      <a16:colId xmlns:a16="http://schemas.microsoft.com/office/drawing/2014/main" val="20000"/>
                    </a:ext>
                  </a:extLst>
                </a:gridCol>
                <a:gridCol w="4068326">
                  <a:extLst>
                    <a:ext uri="{9D8B030D-6E8A-4147-A177-3AD203B41FA5}">
                      <a16:colId xmlns:a16="http://schemas.microsoft.com/office/drawing/2014/main" val="20001"/>
                    </a:ext>
                  </a:extLst>
                </a:gridCol>
              </a:tblGrid>
              <a:tr h="964469">
                <a:tc>
                  <a:txBody>
                    <a:bodyPr/>
                    <a:lstStyle/>
                    <a:p>
                      <a:pPr marL="1250315">
                        <a:lnSpc>
                          <a:spcPct val="100000"/>
                        </a:lnSpc>
                      </a:pPr>
                      <a:endParaRPr lang="el-GR" sz="2000" b="1" dirty="0">
                        <a:solidFill>
                          <a:srgbClr val="FFFFFF"/>
                        </a:solidFill>
                        <a:latin typeface="Calibri"/>
                        <a:cs typeface="Calibri"/>
                      </a:endParaRPr>
                    </a:p>
                    <a:p>
                      <a:pPr marL="1250315">
                        <a:lnSpc>
                          <a:spcPct val="100000"/>
                        </a:lnSpc>
                      </a:pPr>
                      <a:r>
                        <a:rPr sz="2000" b="1" dirty="0">
                          <a:solidFill>
                            <a:srgbClr val="FFFFFF"/>
                          </a:solidFill>
                          <a:latin typeface="Calibri"/>
                          <a:cs typeface="Calibri"/>
                        </a:rPr>
                        <a:t>Τ</a:t>
                      </a:r>
                      <a:r>
                        <a:rPr sz="2000" b="1" spc="-10" dirty="0">
                          <a:solidFill>
                            <a:srgbClr val="FFFFFF"/>
                          </a:solidFill>
                          <a:latin typeface="Calibri"/>
                          <a:cs typeface="Calibri"/>
                        </a:rPr>
                        <a:t>ύ</a:t>
                      </a:r>
                      <a:r>
                        <a:rPr sz="2000" b="1" dirty="0">
                          <a:solidFill>
                            <a:srgbClr val="FFFFFF"/>
                          </a:solidFill>
                          <a:latin typeface="Calibri"/>
                          <a:cs typeface="Calibri"/>
                        </a:rPr>
                        <a:t>πος α</a:t>
                      </a:r>
                      <a:r>
                        <a:rPr sz="2000" b="1" spc="5" dirty="0">
                          <a:solidFill>
                            <a:srgbClr val="FFFFFF"/>
                          </a:solidFill>
                          <a:latin typeface="Calibri"/>
                          <a:cs typeface="Calibri"/>
                        </a:rPr>
                        <a:t>μ</a:t>
                      </a:r>
                      <a:r>
                        <a:rPr sz="2000" b="1" dirty="0">
                          <a:solidFill>
                            <a:srgbClr val="FFFFFF"/>
                          </a:solidFill>
                          <a:latin typeface="Calibri"/>
                          <a:cs typeface="Calibri"/>
                        </a:rPr>
                        <a:t>ιά</a:t>
                      </a:r>
                      <a:r>
                        <a:rPr sz="2000" b="1" spc="15" dirty="0">
                          <a:solidFill>
                            <a:srgbClr val="FFFFFF"/>
                          </a:solidFill>
                          <a:latin typeface="Calibri"/>
                          <a:cs typeface="Calibri"/>
                        </a:rPr>
                        <a:t>ν</a:t>
                      </a:r>
                      <a:r>
                        <a:rPr sz="2000" b="1" spc="-15" dirty="0">
                          <a:solidFill>
                            <a:srgbClr val="FFFFFF"/>
                          </a:solidFill>
                          <a:latin typeface="Calibri"/>
                          <a:cs typeface="Calibri"/>
                        </a:rPr>
                        <a:t>τ</a:t>
                      </a:r>
                      <a:r>
                        <a:rPr sz="2000" b="1" dirty="0">
                          <a:solidFill>
                            <a:srgbClr val="FFFFFF"/>
                          </a:solidFill>
                          <a:latin typeface="Calibri"/>
                          <a:cs typeface="Calibri"/>
                        </a:rPr>
                        <a:t>ου</a:t>
                      </a:r>
                      <a:endParaRPr sz="20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C55A11"/>
                    </a:solidFill>
                  </a:tcPr>
                </a:tc>
                <a:tc>
                  <a:txBody>
                    <a:bodyPr/>
                    <a:lstStyle/>
                    <a:p>
                      <a:pPr marL="1221740">
                        <a:lnSpc>
                          <a:spcPct val="100000"/>
                        </a:lnSpc>
                      </a:pPr>
                      <a:endParaRPr lang="el-GR" sz="2000" b="1" dirty="0">
                        <a:solidFill>
                          <a:srgbClr val="FFFFFF"/>
                        </a:solidFill>
                        <a:latin typeface="Calibri"/>
                        <a:cs typeface="Calibri"/>
                      </a:endParaRPr>
                    </a:p>
                    <a:p>
                      <a:pPr marL="1221740">
                        <a:lnSpc>
                          <a:spcPct val="100000"/>
                        </a:lnSpc>
                      </a:pPr>
                      <a:r>
                        <a:rPr sz="2000" b="1" dirty="0" err="1">
                          <a:solidFill>
                            <a:srgbClr val="FFFFFF"/>
                          </a:solidFill>
                          <a:latin typeface="Calibri"/>
                          <a:cs typeface="Calibri"/>
                        </a:rPr>
                        <a:t>Δι</a:t>
                      </a:r>
                      <a:r>
                        <a:rPr sz="2000" b="1" spc="5" dirty="0" err="1">
                          <a:solidFill>
                            <a:srgbClr val="FFFFFF"/>
                          </a:solidFill>
                          <a:latin typeface="Calibri"/>
                          <a:cs typeface="Calibri"/>
                        </a:rPr>
                        <a:t>ά</a:t>
                      </a:r>
                      <a:r>
                        <a:rPr sz="2000" b="1" dirty="0" err="1">
                          <a:solidFill>
                            <a:srgbClr val="FFFFFF"/>
                          </a:solidFill>
                          <a:latin typeface="Calibri"/>
                          <a:cs typeface="Calibri"/>
                        </a:rPr>
                        <a:t>ρ</a:t>
                      </a:r>
                      <a:r>
                        <a:rPr sz="2000" b="1" spc="-25" dirty="0" err="1">
                          <a:solidFill>
                            <a:srgbClr val="FFFFFF"/>
                          </a:solidFill>
                          <a:latin typeface="Calibri"/>
                          <a:cs typeface="Calibri"/>
                        </a:rPr>
                        <a:t>κ</a:t>
                      </a:r>
                      <a:r>
                        <a:rPr sz="2000" b="1" dirty="0" err="1">
                          <a:solidFill>
                            <a:srgbClr val="FFFFFF"/>
                          </a:solidFill>
                          <a:latin typeface="Calibri"/>
                          <a:cs typeface="Calibri"/>
                        </a:rPr>
                        <a:t>ει</a:t>
                      </a:r>
                      <a:r>
                        <a:rPr sz="2000" b="1" dirty="0">
                          <a:solidFill>
                            <a:srgbClr val="FFFFFF"/>
                          </a:solidFill>
                          <a:latin typeface="Calibri"/>
                          <a:cs typeface="Calibri"/>
                        </a:rPr>
                        <a:t>α</a:t>
                      </a:r>
                      <a:r>
                        <a:rPr sz="2000" b="1" spc="-30" dirty="0">
                          <a:solidFill>
                            <a:srgbClr val="FFFFFF"/>
                          </a:solidFill>
                          <a:latin typeface="Calibri"/>
                          <a:cs typeface="Calibri"/>
                        </a:rPr>
                        <a:t> </a:t>
                      </a:r>
                      <a:r>
                        <a:rPr sz="2000" b="1" spc="10" dirty="0">
                          <a:solidFill>
                            <a:srgbClr val="FFFFFF"/>
                          </a:solidFill>
                          <a:latin typeface="Calibri"/>
                          <a:cs typeface="Calibri"/>
                        </a:rPr>
                        <a:t>ά</a:t>
                      </a:r>
                      <a:r>
                        <a:rPr sz="2000" b="1" dirty="0">
                          <a:solidFill>
                            <a:srgbClr val="FFFFFF"/>
                          </a:solidFill>
                          <a:latin typeface="Calibri"/>
                          <a:cs typeface="Calibri"/>
                        </a:rPr>
                        <a:t>λ</a:t>
                      </a:r>
                      <a:r>
                        <a:rPr sz="2000" b="1" spc="-20" dirty="0">
                          <a:solidFill>
                            <a:srgbClr val="FFFFFF"/>
                          </a:solidFill>
                          <a:latin typeface="Calibri"/>
                          <a:cs typeface="Calibri"/>
                        </a:rPr>
                        <a:t>ε</a:t>
                      </a:r>
                      <a:r>
                        <a:rPr sz="2000" b="1" dirty="0">
                          <a:solidFill>
                            <a:srgbClr val="FFFFFF"/>
                          </a:solidFill>
                          <a:latin typeface="Calibri"/>
                          <a:cs typeface="Calibri"/>
                        </a:rPr>
                        <a:t>σ</a:t>
                      </a:r>
                      <a:r>
                        <a:rPr sz="2000" b="1" spc="5" dirty="0">
                          <a:solidFill>
                            <a:srgbClr val="FFFFFF"/>
                          </a:solidFill>
                          <a:latin typeface="Calibri"/>
                          <a:cs typeface="Calibri"/>
                        </a:rPr>
                        <a:t>η</a:t>
                      </a:r>
                      <a:r>
                        <a:rPr sz="2000" b="1" dirty="0">
                          <a:solidFill>
                            <a:srgbClr val="FFFFFF"/>
                          </a:solidFill>
                          <a:latin typeface="Calibri"/>
                          <a:cs typeface="Calibri"/>
                        </a:rPr>
                        <a:t>ς</a:t>
                      </a:r>
                      <a:endParaRPr sz="20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C55A11"/>
                    </a:solidFill>
                  </a:tcPr>
                </a:tc>
                <a:extLst>
                  <a:ext uri="{0D108BD9-81ED-4DB2-BD59-A6C34878D82A}">
                    <a16:rowId xmlns:a16="http://schemas.microsoft.com/office/drawing/2014/main" val="10000"/>
                  </a:ext>
                </a:extLst>
              </a:tr>
              <a:tr h="466491">
                <a:tc>
                  <a:txBody>
                    <a:bodyPr/>
                    <a:lstStyle/>
                    <a:p>
                      <a:pPr marL="85090">
                        <a:lnSpc>
                          <a:spcPct val="100000"/>
                        </a:lnSpc>
                      </a:pPr>
                      <a:r>
                        <a:rPr sz="1800" b="1" spc="-5" dirty="0">
                          <a:latin typeface="Calibri"/>
                          <a:cs typeface="Calibri"/>
                        </a:rPr>
                        <a:t>M</a:t>
                      </a:r>
                      <a:r>
                        <a:rPr sz="1800" b="1" spc="5" dirty="0">
                          <a:latin typeface="Calibri"/>
                          <a:cs typeface="Calibri"/>
                        </a:rPr>
                        <a:t>g</a:t>
                      </a:r>
                      <a:r>
                        <a:rPr sz="1800" b="1" baseline="-20833" dirty="0">
                          <a:latin typeface="Calibri"/>
                          <a:cs typeface="Calibri"/>
                        </a:rPr>
                        <a:t>3</a:t>
                      </a:r>
                      <a:r>
                        <a:rPr sz="1800" b="1" dirty="0">
                          <a:latin typeface="Calibri"/>
                          <a:cs typeface="Calibri"/>
                        </a:rPr>
                        <a:t>S</a:t>
                      </a:r>
                      <a:r>
                        <a:rPr sz="1800" b="1" spc="-5" dirty="0">
                          <a:latin typeface="Calibri"/>
                          <a:cs typeface="Calibri"/>
                        </a:rPr>
                        <a:t>i</a:t>
                      </a:r>
                      <a:r>
                        <a:rPr sz="1800" b="1" baseline="-20833" dirty="0">
                          <a:latin typeface="Calibri"/>
                          <a:cs typeface="Calibri"/>
                        </a:rPr>
                        <a:t>2</a:t>
                      </a:r>
                      <a:r>
                        <a:rPr sz="1800" b="1" spc="-5" dirty="0">
                          <a:latin typeface="Calibri"/>
                          <a:cs typeface="Calibri"/>
                        </a:rPr>
                        <a:t>O</a:t>
                      </a:r>
                      <a:r>
                        <a:rPr sz="1800" b="1" baseline="-20833" dirty="0">
                          <a:latin typeface="Calibri"/>
                          <a:cs typeface="Calibri"/>
                        </a:rPr>
                        <a:t>5</a:t>
                      </a:r>
                      <a:r>
                        <a:rPr sz="1800" b="1" spc="-5" dirty="0">
                          <a:latin typeface="Calibri"/>
                          <a:cs typeface="Calibri"/>
                        </a:rPr>
                        <a:t>(</a:t>
                      </a:r>
                      <a:r>
                        <a:rPr sz="1800" b="1" spc="-10" dirty="0">
                          <a:latin typeface="Calibri"/>
                          <a:cs typeface="Calibri"/>
                        </a:rPr>
                        <a:t>OH)</a:t>
                      </a:r>
                      <a:r>
                        <a:rPr sz="1800" b="1" baseline="-20833" dirty="0">
                          <a:latin typeface="Calibri"/>
                          <a:cs typeface="Calibri"/>
                        </a:rPr>
                        <a:t>4  </a:t>
                      </a:r>
                      <a:r>
                        <a:rPr sz="1800" b="1" spc="60" baseline="-20833" dirty="0">
                          <a:latin typeface="Calibri"/>
                          <a:cs typeface="Calibri"/>
                        </a:rPr>
                        <a:t> </a:t>
                      </a:r>
                      <a:r>
                        <a:rPr sz="1800" b="1" dirty="0">
                          <a:latin typeface="Calibri"/>
                          <a:cs typeface="Calibri"/>
                        </a:rPr>
                        <a:t>χρ</a:t>
                      </a:r>
                      <a:r>
                        <a:rPr sz="1800" b="1" spc="-10" dirty="0">
                          <a:latin typeface="Calibri"/>
                          <a:cs typeface="Calibri"/>
                        </a:rPr>
                        <a:t>υ</a:t>
                      </a:r>
                      <a:r>
                        <a:rPr sz="1800" b="1" dirty="0">
                          <a:latin typeface="Calibri"/>
                          <a:cs typeface="Calibri"/>
                        </a:rPr>
                        <a:t>σοτ</a:t>
                      </a:r>
                      <a:r>
                        <a:rPr sz="1800" b="1" spc="10" dirty="0">
                          <a:latin typeface="Calibri"/>
                          <a:cs typeface="Calibri"/>
                        </a:rPr>
                        <a:t>ί</a:t>
                      </a:r>
                      <a:r>
                        <a:rPr sz="1800" b="1" spc="-10" dirty="0">
                          <a:latin typeface="Calibri"/>
                          <a:cs typeface="Calibri"/>
                        </a:rPr>
                        <a:t>λ</a:t>
                      </a:r>
                      <a:r>
                        <a:rPr sz="1800" b="1" dirty="0">
                          <a:latin typeface="Calibri"/>
                          <a:cs typeface="Calibri"/>
                        </a:rPr>
                        <a:t>ης</a:t>
                      </a: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tc>
                  <a:txBody>
                    <a:bodyPr/>
                    <a:lstStyle/>
                    <a:p>
                      <a:pPr marL="85725" algn="ctr">
                        <a:lnSpc>
                          <a:spcPct val="100000"/>
                        </a:lnSpc>
                      </a:pPr>
                      <a:r>
                        <a:rPr sz="1800" b="1" dirty="0">
                          <a:latin typeface="Calibri"/>
                          <a:cs typeface="Calibri"/>
                        </a:rPr>
                        <a:t>4 min</a:t>
                      </a: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extLst>
                  <a:ext uri="{0D108BD9-81ED-4DB2-BD59-A6C34878D82A}">
                    <a16:rowId xmlns:a16="http://schemas.microsoft.com/office/drawing/2014/main" val="10001"/>
                  </a:ext>
                </a:extLst>
              </a:tr>
              <a:tr h="384808">
                <a:tc>
                  <a:txBody>
                    <a:bodyPr/>
                    <a:lstStyle/>
                    <a:p>
                      <a:pPr marL="85090">
                        <a:lnSpc>
                          <a:spcPts val="1600"/>
                        </a:lnSpc>
                        <a:tabLst>
                          <a:tab pos="1964055" algn="l"/>
                          <a:tab pos="2633345" algn="l"/>
                        </a:tabLst>
                      </a:pPr>
                      <a:r>
                        <a:rPr sz="1800" b="1" dirty="0">
                          <a:latin typeface="Calibri"/>
                          <a:cs typeface="Calibri"/>
                        </a:rPr>
                        <a:t>Na</a:t>
                      </a:r>
                      <a:r>
                        <a:rPr sz="1800" b="1" baseline="-20833" dirty="0">
                          <a:latin typeface="Calibri"/>
                          <a:cs typeface="Calibri"/>
                        </a:rPr>
                        <a:t>2</a:t>
                      </a:r>
                      <a:r>
                        <a:rPr sz="1800" b="1" spc="-25" dirty="0">
                          <a:latin typeface="Calibri"/>
                          <a:cs typeface="Calibri"/>
                        </a:rPr>
                        <a:t>F</a:t>
                      </a:r>
                      <a:r>
                        <a:rPr sz="1800" b="1" dirty="0">
                          <a:latin typeface="Calibri"/>
                          <a:cs typeface="Calibri"/>
                        </a:rPr>
                        <a:t>e</a:t>
                      </a:r>
                      <a:r>
                        <a:rPr sz="1800" b="1" baseline="25462" dirty="0">
                          <a:latin typeface="Calibri"/>
                          <a:cs typeface="Calibri"/>
                        </a:rPr>
                        <a:t>2+</a:t>
                      </a:r>
                      <a:r>
                        <a:rPr sz="1800" b="1" dirty="0">
                          <a:latin typeface="Calibri"/>
                          <a:cs typeface="Calibri"/>
                        </a:rPr>
                        <a:t>3</a:t>
                      </a:r>
                      <a:r>
                        <a:rPr sz="1800" b="1" spc="-30" dirty="0">
                          <a:latin typeface="Calibri"/>
                          <a:cs typeface="Calibri"/>
                        </a:rPr>
                        <a:t>F</a:t>
                      </a:r>
                      <a:r>
                        <a:rPr sz="1800" b="1" dirty="0">
                          <a:latin typeface="Calibri"/>
                          <a:cs typeface="Calibri"/>
                        </a:rPr>
                        <a:t>e</a:t>
                      </a:r>
                      <a:r>
                        <a:rPr lang="el-GR" sz="1800" b="1" baseline="-25000" dirty="0">
                          <a:latin typeface="Calibri"/>
                          <a:cs typeface="Calibri"/>
                        </a:rPr>
                        <a:t>2</a:t>
                      </a:r>
                      <a:r>
                        <a:rPr sz="1800" b="1" baseline="25462" dirty="0">
                          <a:latin typeface="Calibri"/>
                          <a:cs typeface="Calibri"/>
                        </a:rPr>
                        <a:t>3+ </a:t>
                      </a:r>
                      <a:r>
                        <a:rPr sz="1800" b="1" spc="104" baseline="25462" dirty="0">
                          <a:latin typeface="Calibri"/>
                          <a:cs typeface="Calibri"/>
                        </a:rPr>
                        <a:t> </a:t>
                      </a:r>
                      <a:r>
                        <a:rPr sz="1800" b="1" spc="-10" dirty="0">
                          <a:latin typeface="Calibri"/>
                          <a:cs typeface="Calibri"/>
                        </a:rPr>
                        <a:t>(</a:t>
                      </a:r>
                      <a:r>
                        <a:rPr sz="1800" b="1" spc="-5" dirty="0">
                          <a:latin typeface="Calibri"/>
                          <a:cs typeface="Calibri"/>
                        </a:rPr>
                        <a:t>S</a:t>
                      </a:r>
                      <a:r>
                        <a:rPr sz="1800" b="1" dirty="0">
                          <a:latin typeface="Calibri"/>
                          <a:cs typeface="Calibri"/>
                        </a:rPr>
                        <a:t>i</a:t>
                      </a:r>
                      <a:r>
                        <a:rPr lang="el-GR" sz="1800" b="1" baseline="-25000" dirty="0">
                          <a:latin typeface="Calibri"/>
                          <a:cs typeface="Calibri"/>
                        </a:rPr>
                        <a:t>8</a:t>
                      </a:r>
                      <a:r>
                        <a:rPr sz="1800" b="1" dirty="0">
                          <a:latin typeface="Calibri"/>
                          <a:cs typeface="Calibri"/>
                        </a:rPr>
                        <a:t>O</a:t>
                      </a:r>
                      <a:r>
                        <a:rPr lang="el-GR" sz="1800" b="1" baseline="-25000" dirty="0">
                          <a:latin typeface="Calibri"/>
                          <a:cs typeface="Calibri"/>
                        </a:rPr>
                        <a:t>22</a:t>
                      </a:r>
                      <a:r>
                        <a:rPr sz="1800" b="1" spc="-10" dirty="0">
                          <a:latin typeface="Calibri"/>
                          <a:cs typeface="Calibri"/>
                        </a:rPr>
                        <a:t>)(OH</a:t>
                      </a:r>
                      <a:r>
                        <a:rPr sz="1800" b="1" dirty="0">
                          <a:latin typeface="Calibri"/>
                          <a:cs typeface="Calibri"/>
                        </a:rPr>
                        <a:t>)</a:t>
                      </a:r>
                      <a:r>
                        <a:rPr lang="el-GR" sz="1800" b="1" baseline="-25000" dirty="0">
                          <a:latin typeface="Calibri"/>
                          <a:cs typeface="Calibri"/>
                        </a:rPr>
                        <a:t>2</a:t>
                      </a:r>
                      <a:r>
                        <a:rPr sz="1800" b="1" dirty="0">
                          <a:latin typeface="Calibri"/>
                          <a:cs typeface="Calibri"/>
                        </a:rPr>
                        <a:t>	</a:t>
                      </a:r>
                      <a:r>
                        <a:rPr sz="1800" b="1" spc="-20" dirty="0">
                          <a:latin typeface="Calibri"/>
                          <a:cs typeface="Calibri"/>
                        </a:rPr>
                        <a:t>κ</a:t>
                      </a:r>
                      <a:r>
                        <a:rPr sz="1800" b="1" spc="-10" dirty="0">
                          <a:latin typeface="Calibri"/>
                          <a:cs typeface="Calibri"/>
                        </a:rPr>
                        <a:t>ρ</a:t>
                      </a:r>
                      <a:r>
                        <a:rPr sz="1800" b="1" dirty="0">
                          <a:latin typeface="Calibri"/>
                          <a:cs typeface="Calibri"/>
                        </a:rPr>
                        <a:t>ο</a:t>
                      </a:r>
                      <a:r>
                        <a:rPr sz="1800" b="1" spc="-20" dirty="0">
                          <a:latin typeface="Calibri"/>
                          <a:cs typeface="Calibri"/>
                        </a:rPr>
                        <a:t>κ</a:t>
                      </a:r>
                      <a:r>
                        <a:rPr sz="1800" b="1" spc="-15" dirty="0">
                          <a:latin typeface="Calibri"/>
                          <a:cs typeface="Calibri"/>
                        </a:rPr>
                        <a:t>ι</a:t>
                      </a:r>
                      <a:r>
                        <a:rPr sz="1800" b="1" dirty="0">
                          <a:latin typeface="Calibri"/>
                          <a:cs typeface="Calibri"/>
                        </a:rPr>
                        <a:t>δ</a:t>
                      </a:r>
                      <a:r>
                        <a:rPr sz="1800" b="1" spc="-10" dirty="0">
                          <a:latin typeface="Calibri"/>
                          <a:cs typeface="Calibri"/>
                        </a:rPr>
                        <a:t>ό</a:t>
                      </a:r>
                      <a:r>
                        <a:rPr sz="1800" b="1" spc="-20" dirty="0">
                          <a:latin typeface="Calibri"/>
                          <a:cs typeface="Calibri"/>
                        </a:rPr>
                        <a:t>λ</a:t>
                      </a:r>
                      <a:r>
                        <a:rPr sz="1800" b="1" spc="-15" dirty="0">
                          <a:latin typeface="Calibri"/>
                          <a:cs typeface="Calibri"/>
                        </a:rPr>
                        <a:t>ι</a:t>
                      </a:r>
                      <a:r>
                        <a:rPr sz="1800" b="1" dirty="0">
                          <a:latin typeface="Calibri"/>
                          <a:cs typeface="Calibri"/>
                        </a:rPr>
                        <a:t>θος</a:t>
                      </a:r>
                    </a:p>
                    <a:p>
                      <a:pPr marL="1276985">
                        <a:lnSpc>
                          <a:spcPts val="880"/>
                        </a:lnSpc>
                        <a:tabLst>
                          <a:tab pos="1580515" algn="l"/>
                          <a:tab pos="1809114" algn="l"/>
                          <a:tab pos="2462530" algn="l"/>
                        </a:tabLst>
                      </a:pPr>
                      <a:r>
                        <a:rPr sz="1200" b="1" dirty="0">
                          <a:latin typeface="Calibri"/>
                          <a:cs typeface="Calibri"/>
                        </a:rPr>
                        <a:t>			</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marL="85725" algn="ctr">
                        <a:lnSpc>
                          <a:spcPct val="100000"/>
                        </a:lnSpc>
                      </a:pPr>
                      <a:r>
                        <a:rPr sz="1800" b="1" spc="-5" dirty="0">
                          <a:latin typeface="Calibri"/>
                          <a:cs typeface="Calibri"/>
                        </a:rPr>
                        <a:t>8</a:t>
                      </a:r>
                      <a:r>
                        <a:rPr sz="1800" b="1" dirty="0">
                          <a:latin typeface="Calibri"/>
                          <a:cs typeface="Calibri"/>
                        </a:rPr>
                        <a:t>-</a:t>
                      </a:r>
                      <a:r>
                        <a:rPr sz="1800" b="1" spc="-5" dirty="0">
                          <a:latin typeface="Calibri"/>
                          <a:cs typeface="Calibri"/>
                        </a:rPr>
                        <a:t>1</a:t>
                      </a:r>
                      <a:r>
                        <a:rPr sz="1800" b="1" dirty="0">
                          <a:latin typeface="Calibri"/>
                          <a:cs typeface="Calibri"/>
                        </a:rPr>
                        <a:t>2 m</a:t>
                      </a:r>
                      <a:r>
                        <a:rPr sz="1800" b="1" spc="-10" dirty="0">
                          <a:latin typeface="Calibri"/>
                          <a:cs typeface="Calibri"/>
                        </a:rPr>
                        <a:t>i</a:t>
                      </a:r>
                      <a:r>
                        <a:rPr sz="1800" b="1" dirty="0">
                          <a:latin typeface="Calibri"/>
                          <a:cs typeface="Calibri"/>
                        </a:rPr>
                        <a:t>n</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extLst>
                  <a:ext uri="{0D108BD9-81ED-4DB2-BD59-A6C34878D82A}">
                    <a16:rowId xmlns:a16="http://schemas.microsoft.com/office/drawing/2014/main" val="10002"/>
                  </a:ext>
                </a:extLst>
              </a:tr>
              <a:tr h="433500">
                <a:tc>
                  <a:txBody>
                    <a:bodyPr/>
                    <a:lstStyle/>
                    <a:p>
                      <a:pPr marL="85090">
                        <a:lnSpc>
                          <a:spcPct val="100000"/>
                        </a:lnSpc>
                      </a:pPr>
                      <a:r>
                        <a:rPr sz="1800" b="1" spc="-10" dirty="0">
                          <a:latin typeface="Calibri"/>
                          <a:cs typeface="Calibri"/>
                        </a:rPr>
                        <a:t>(</a:t>
                      </a:r>
                      <a:r>
                        <a:rPr sz="1800" b="1" dirty="0">
                          <a:latin typeface="Calibri"/>
                          <a:cs typeface="Calibri"/>
                        </a:rPr>
                        <a:t>Mg</a:t>
                      </a:r>
                      <a:r>
                        <a:rPr sz="1800" b="1" spc="-25" dirty="0">
                          <a:latin typeface="Calibri"/>
                          <a:cs typeface="Calibri"/>
                        </a:rPr>
                        <a:t>F</a:t>
                      </a:r>
                      <a:r>
                        <a:rPr sz="1800" b="1" dirty="0">
                          <a:latin typeface="Calibri"/>
                          <a:cs typeface="Calibri"/>
                        </a:rPr>
                        <a:t>e</a:t>
                      </a:r>
                      <a:r>
                        <a:rPr sz="1800" b="1" baseline="25462" dirty="0">
                          <a:latin typeface="Calibri"/>
                          <a:cs typeface="Calibri"/>
                        </a:rPr>
                        <a:t>2+</a:t>
                      </a:r>
                      <a:r>
                        <a:rPr sz="1800" b="1" spc="-10" dirty="0">
                          <a:latin typeface="Calibri"/>
                          <a:cs typeface="Calibri"/>
                        </a:rPr>
                        <a:t>)</a:t>
                      </a:r>
                      <a:r>
                        <a:rPr sz="1800" b="1" dirty="0">
                          <a:latin typeface="Calibri"/>
                          <a:cs typeface="Calibri"/>
                        </a:rPr>
                        <a:t>7S</a:t>
                      </a:r>
                      <a:r>
                        <a:rPr sz="1800" b="1" spc="-10" dirty="0">
                          <a:latin typeface="Calibri"/>
                          <a:cs typeface="Calibri"/>
                        </a:rPr>
                        <a:t>i</a:t>
                      </a:r>
                      <a:r>
                        <a:rPr sz="1800" b="1" baseline="-20833" dirty="0">
                          <a:latin typeface="Calibri"/>
                          <a:cs typeface="Calibri"/>
                        </a:rPr>
                        <a:t>8</a:t>
                      </a:r>
                      <a:r>
                        <a:rPr sz="1800" b="1" spc="-10" dirty="0">
                          <a:latin typeface="Calibri"/>
                          <a:cs typeface="Calibri"/>
                        </a:rPr>
                        <a:t>O</a:t>
                      </a:r>
                      <a:r>
                        <a:rPr sz="1800" b="1" baseline="-20833" dirty="0">
                          <a:latin typeface="Calibri"/>
                          <a:cs typeface="Calibri"/>
                        </a:rPr>
                        <a:t>22</a:t>
                      </a:r>
                      <a:r>
                        <a:rPr sz="1800" b="1" spc="-10" dirty="0">
                          <a:latin typeface="Calibri"/>
                          <a:cs typeface="Calibri"/>
                        </a:rPr>
                        <a:t>(OH)</a:t>
                      </a:r>
                      <a:r>
                        <a:rPr sz="1800" b="1" baseline="-20833" dirty="0">
                          <a:latin typeface="Calibri"/>
                          <a:cs typeface="Calibri"/>
                        </a:rPr>
                        <a:t>2 </a:t>
                      </a:r>
                      <a:r>
                        <a:rPr sz="1800" b="1" spc="-127" baseline="-20833" dirty="0">
                          <a:latin typeface="Calibri"/>
                          <a:cs typeface="Calibri"/>
                        </a:rPr>
                        <a:t> </a:t>
                      </a:r>
                      <a:r>
                        <a:rPr sz="1800" b="1" dirty="0">
                          <a:latin typeface="Calibri"/>
                          <a:cs typeface="Calibri"/>
                        </a:rPr>
                        <a:t>α</a:t>
                      </a:r>
                      <a:r>
                        <a:rPr sz="1800" b="1" spc="-25" dirty="0">
                          <a:latin typeface="Calibri"/>
                          <a:cs typeface="Calibri"/>
                        </a:rPr>
                        <a:t>μ</a:t>
                      </a:r>
                      <a:r>
                        <a:rPr sz="1800" b="1" dirty="0">
                          <a:latin typeface="Calibri"/>
                          <a:cs typeface="Calibri"/>
                        </a:rPr>
                        <a:t>οσ</a:t>
                      </a:r>
                      <a:r>
                        <a:rPr sz="1800" b="1" spc="-30" dirty="0">
                          <a:latin typeface="Calibri"/>
                          <a:cs typeface="Calibri"/>
                        </a:rPr>
                        <a:t>ί</a:t>
                      </a:r>
                      <a:r>
                        <a:rPr sz="1800" b="1" dirty="0">
                          <a:latin typeface="Calibri"/>
                          <a:cs typeface="Calibri"/>
                        </a:rPr>
                        <a:t>της</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marL="85725" algn="ctr">
                        <a:lnSpc>
                          <a:spcPct val="100000"/>
                        </a:lnSpc>
                      </a:pPr>
                      <a:r>
                        <a:rPr sz="1800" b="1" spc="-5" dirty="0">
                          <a:latin typeface="Calibri"/>
                          <a:cs typeface="Calibri"/>
                        </a:rPr>
                        <a:t>8</a:t>
                      </a:r>
                      <a:r>
                        <a:rPr sz="1800" b="1" dirty="0">
                          <a:latin typeface="Calibri"/>
                          <a:cs typeface="Calibri"/>
                        </a:rPr>
                        <a:t>-</a:t>
                      </a:r>
                      <a:r>
                        <a:rPr sz="1800" b="1" spc="-5" dirty="0">
                          <a:latin typeface="Calibri"/>
                          <a:cs typeface="Calibri"/>
                        </a:rPr>
                        <a:t>1</a:t>
                      </a:r>
                      <a:r>
                        <a:rPr sz="1800" b="1" dirty="0">
                          <a:latin typeface="Calibri"/>
                          <a:cs typeface="Calibri"/>
                        </a:rPr>
                        <a:t>2 m</a:t>
                      </a:r>
                      <a:r>
                        <a:rPr sz="1800" b="1" spc="-10" dirty="0">
                          <a:latin typeface="Calibri"/>
                          <a:cs typeface="Calibri"/>
                        </a:rPr>
                        <a:t>i</a:t>
                      </a:r>
                      <a:r>
                        <a:rPr sz="1800" b="1" dirty="0">
                          <a:latin typeface="Calibri"/>
                          <a:cs typeface="Calibri"/>
                        </a:rPr>
                        <a:t>n</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12192000" cy="681036"/>
          </a:xfrm>
          <a:solidFill>
            <a:schemeClr val="accent4">
              <a:lumMod val="20000"/>
              <a:lumOff val="80000"/>
            </a:schemeClr>
          </a:solidFill>
        </p:spPr>
        <p:txBody>
          <a:bodyPr>
            <a:normAutofit fontScale="90000"/>
          </a:bodyPr>
          <a:lstStyle/>
          <a:p>
            <a:pPr algn="ctr"/>
            <a:r>
              <a:rPr lang="el-GR" b="1" dirty="0"/>
              <a:t>ΑΠΟΤΕΛΕΣΜΑ ΜΗΧΑΝΙΚΗΣ ΕΠΕΞΕΡΓΑΣΙΑΣ</a:t>
            </a:r>
          </a:p>
        </p:txBody>
      </p:sp>
      <p:pic>
        <p:nvPicPr>
          <p:cNvPr id="5" name="Θέση περιεχομένου 4">
            <a:extLst>
              <a:ext uri="{FF2B5EF4-FFF2-40B4-BE49-F238E27FC236}">
                <a16:creationId xmlns:a16="http://schemas.microsoft.com/office/drawing/2014/main" id="{E558AA86-1F57-45BB-8F06-120367D0AFC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778614"/>
            <a:ext cx="4048095" cy="2706859"/>
          </a:xfrm>
        </p:spPr>
      </p:pic>
      <p:pic>
        <p:nvPicPr>
          <p:cNvPr id="6" name="Εικόνα 5">
            <a:extLst>
              <a:ext uri="{FF2B5EF4-FFF2-40B4-BE49-F238E27FC236}">
                <a16:creationId xmlns:a16="http://schemas.microsoft.com/office/drawing/2014/main" id="{05D16176-CF2F-44D7-80A5-4E0DF82E35CE}"/>
              </a:ext>
            </a:extLst>
          </p:cNvPr>
          <p:cNvPicPr>
            <a:picLocks noChangeAspect="1"/>
          </p:cNvPicPr>
          <p:nvPr/>
        </p:nvPicPr>
        <p:blipFill>
          <a:blip r:embed="rId3"/>
          <a:stretch>
            <a:fillRect/>
          </a:stretch>
        </p:blipFill>
        <p:spPr>
          <a:xfrm>
            <a:off x="0" y="876396"/>
            <a:ext cx="4048095" cy="2706859"/>
          </a:xfrm>
          <a:prstGeom prst="rect">
            <a:avLst/>
          </a:prstGeom>
        </p:spPr>
      </p:pic>
      <p:pic>
        <p:nvPicPr>
          <p:cNvPr id="12" name="Εικόνα 11">
            <a:extLst>
              <a:ext uri="{FF2B5EF4-FFF2-40B4-BE49-F238E27FC236}">
                <a16:creationId xmlns:a16="http://schemas.microsoft.com/office/drawing/2014/main" id="{C8EBD6B8-D7A0-4EF0-A1F6-DEAF8001F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3904" y="3778614"/>
            <a:ext cx="4048096" cy="2706859"/>
          </a:xfrm>
          <a:prstGeom prst="rect">
            <a:avLst/>
          </a:prstGeom>
        </p:spPr>
      </p:pic>
      <p:pic>
        <p:nvPicPr>
          <p:cNvPr id="14" name="Εικόνα 13">
            <a:extLst>
              <a:ext uri="{FF2B5EF4-FFF2-40B4-BE49-F238E27FC236}">
                <a16:creationId xmlns:a16="http://schemas.microsoft.com/office/drawing/2014/main" id="{FC56B0BF-ECE0-4E95-BF68-EE3053A1B9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3904" y="876395"/>
            <a:ext cx="4048096" cy="2706859"/>
          </a:xfrm>
          <a:prstGeom prst="rect">
            <a:avLst/>
          </a:prstGeom>
        </p:spPr>
      </p:pic>
      <p:pic>
        <p:nvPicPr>
          <p:cNvPr id="15" name="Εικόνα 14">
            <a:extLst>
              <a:ext uri="{FF2B5EF4-FFF2-40B4-BE49-F238E27FC236}">
                <a16:creationId xmlns:a16="http://schemas.microsoft.com/office/drawing/2014/main" id="{9A413C52-0077-448F-8E4F-797FFF81FD54}"/>
              </a:ext>
            </a:extLst>
          </p:cNvPr>
          <p:cNvPicPr>
            <a:picLocks noChangeAspect="1"/>
          </p:cNvPicPr>
          <p:nvPr/>
        </p:nvPicPr>
        <p:blipFill>
          <a:blip r:embed="rId6"/>
          <a:stretch>
            <a:fillRect/>
          </a:stretch>
        </p:blipFill>
        <p:spPr>
          <a:xfrm>
            <a:off x="4129869" y="2668774"/>
            <a:ext cx="3932261" cy="1828959"/>
          </a:xfrm>
          <a:prstGeom prst="rect">
            <a:avLst/>
          </a:prstGeom>
        </p:spPr>
      </p:pic>
      <p:sp>
        <p:nvSpPr>
          <p:cNvPr id="3" name="Ορθογώνιο 2">
            <a:extLst>
              <a:ext uri="{FF2B5EF4-FFF2-40B4-BE49-F238E27FC236}">
                <a16:creationId xmlns:a16="http://schemas.microsoft.com/office/drawing/2014/main" id="{5A5E5325-78C4-4B4F-A9B8-4692BCDAE451}"/>
              </a:ext>
            </a:extLst>
          </p:cNvPr>
          <p:cNvSpPr/>
          <p:nvPr/>
        </p:nvSpPr>
        <p:spPr>
          <a:xfrm>
            <a:off x="5612341" y="1409448"/>
            <a:ext cx="967316" cy="595932"/>
          </a:xfrm>
          <a:prstGeom prst="rect">
            <a:avLst/>
          </a:prstGeom>
        </p:spPr>
        <p:txBody>
          <a:bodyPr wrap="none">
            <a:spAutoFit/>
          </a:bodyPr>
          <a:lstStyle/>
          <a:p>
            <a:pPr algn="just">
              <a:lnSpc>
                <a:spcPct val="107000"/>
              </a:lnSpc>
              <a:spcAft>
                <a:spcPts val="800"/>
              </a:spcAft>
            </a:pPr>
            <a:r>
              <a:rPr lang="el-GR" sz="3200" b="1" dirty="0">
                <a:latin typeface="Calibri" panose="020F0502020204030204" pitchFamily="34" charset="0"/>
                <a:ea typeface="Calibri" panose="020F0502020204030204" pitchFamily="34" charset="0"/>
                <a:cs typeface="Times New Roman" panose="02020603050405020304" pitchFamily="18" charset="0"/>
              </a:rPr>
              <a:t>Πριν</a:t>
            </a:r>
          </a:p>
        </p:txBody>
      </p:sp>
      <p:sp>
        <p:nvSpPr>
          <p:cNvPr id="9" name="Ορθογώνιο 8">
            <a:extLst>
              <a:ext uri="{FF2B5EF4-FFF2-40B4-BE49-F238E27FC236}">
                <a16:creationId xmlns:a16="http://schemas.microsoft.com/office/drawing/2014/main" id="{F18B5A19-7F97-4D8C-9539-C075B273EC62}"/>
              </a:ext>
            </a:extLst>
          </p:cNvPr>
          <p:cNvSpPr/>
          <p:nvPr/>
        </p:nvSpPr>
        <p:spPr>
          <a:xfrm>
            <a:off x="5530172" y="5113064"/>
            <a:ext cx="1131656" cy="595932"/>
          </a:xfrm>
          <a:prstGeom prst="rect">
            <a:avLst/>
          </a:prstGeom>
        </p:spPr>
        <p:txBody>
          <a:bodyPr wrap="none">
            <a:spAutoFit/>
          </a:bodyPr>
          <a:lstStyle/>
          <a:p>
            <a:pPr algn="just">
              <a:lnSpc>
                <a:spcPct val="107000"/>
              </a:lnSpc>
              <a:spcAft>
                <a:spcPts val="800"/>
              </a:spcAft>
            </a:pPr>
            <a:r>
              <a:rPr lang="el-GR" sz="3200" b="1" dirty="0">
                <a:latin typeface="Calibri" panose="020F0502020204030204" pitchFamily="34" charset="0"/>
                <a:ea typeface="Calibri" panose="020F0502020204030204" pitchFamily="34" charset="0"/>
                <a:cs typeface="Times New Roman" panose="02020603050405020304" pitchFamily="18" charset="0"/>
              </a:rPr>
              <a:t>Μετά</a:t>
            </a:r>
          </a:p>
        </p:txBody>
      </p:sp>
    </p:spTree>
    <p:extLst>
      <p:ext uri="{BB962C8B-B14F-4D97-AF65-F5344CB8AC3E}">
        <p14:creationId xmlns:p14="http://schemas.microsoft.com/office/powerpoint/2010/main" val="3056429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object 3"/>
          <p:cNvSpPr/>
          <p:nvPr/>
        </p:nvSpPr>
        <p:spPr>
          <a:xfrm>
            <a:off x="2032000" y="1822830"/>
            <a:ext cx="8128000" cy="4533900"/>
          </a:xfrm>
          <a:custGeom>
            <a:avLst/>
            <a:gdLst/>
            <a:ahLst/>
            <a:cxnLst/>
            <a:rect l="l" t="t" r="r" b="b"/>
            <a:pathLst>
              <a:path w="8128000" h="4533900">
                <a:moveTo>
                  <a:pt x="0" y="4533519"/>
                </a:moveTo>
                <a:lnTo>
                  <a:pt x="8128000" y="4533519"/>
                </a:lnTo>
                <a:lnTo>
                  <a:pt x="8128000" y="0"/>
                </a:lnTo>
                <a:lnTo>
                  <a:pt x="0" y="0"/>
                </a:lnTo>
                <a:lnTo>
                  <a:pt x="0" y="4533519"/>
                </a:lnTo>
                <a:close/>
              </a:path>
            </a:pathLst>
          </a:custGeom>
          <a:solidFill>
            <a:srgbClr val="CFD4E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032000" y="1822830"/>
            <a:ext cx="8128000" cy="4533900"/>
          </a:xfrm>
          <a:custGeom>
            <a:avLst/>
            <a:gdLst/>
            <a:ahLst/>
            <a:cxnLst/>
            <a:rect l="l" t="t" r="r" b="b"/>
            <a:pathLst>
              <a:path w="8128000" h="4533900">
                <a:moveTo>
                  <a:pt x="0" y="4533519"/>
                </a:moveTo>
                <a:lnTo>
                  <a:pt x="8128000" y="4533519"/>
                </a:lnTo>
                <a:lnTo>
                  <a:pt x="8128000" y="0"/>
                </a:lnTo>
                <a:lnTo>
                  <a:pt x="0" y="0"/>
                </a:lnTo>
                <a:lnTo>
                  <a:pt x="0" y="4533519"/>
                </a:lnTo>
                <a:close/>
              </a:path>
            </a:pathLst>
          </a:custGeom>
          <a:ln w="12699">
            <a:solidFill>
              <a:srgbClr val="CFD4E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2211704" y="2033142"/>
            <a:ext cx="7522209" cy="3693160"/>
          </a:xfrm>
          <a:prstGeom prst="rect">
            <a:avLst/>
          </a:prstGeom>
        </p:spPr>
        <p:txBody>
          <a:bodyPr vert="horz" wrap="square" lIns="0" tIns="0" rIns="0" bIns="0" rtlCol="0">
            <a:spAutoFit/>
          </a:bodyPr>
          <a:lstStyle/>
          <a:p>
            <a:pPr marL="299085" marR="655955" lvl="0" indent="-286385" algn="just" defTabSz="914400" rtl="0" eaLnBrk="1" fontAlgn="auto" latinLnBrk="0" hangingPunct="1">
              <a:lnSpc>
                <a:spcPts val="3890"/>
              </a:lnSpc>
              <a:spcBef>
                <a:spcPts val="0"/>
              </a:spcBef>
              <a:spcAft>
                <a:spcPts val="0"/>
              </a:spcAft>
              <a:buClrTx/>
              <a:buSzTx/>
              <a:buFont typeface="Calibri"/>
              <a:buChar char="•"/>
              <a:tabLst>
                <a:tab pos="299720" algn="l"/>
              </a:tabLst>
              <a:defRPr/>
            </a:pPr>
            <a:r>
              <a:rPr kumimoji="0" sz="3600" b="0" i="0" u="none" strike="noStrike" kern="1200" cap="none" spc="0" normalizeH="0" baseline="0" noProof="0" dirty="0">
                <a:ln>
                  <a:noFill/>
                </a:ln>
                <a:solidFill>
                  <a:prstClr val="black"/>
                </a:solidFill>
                <a:effectLst/>
                <a:uLnTx/>
                <a:uFillTx/>
                <a:latin typeface="Calibri"/>
                <a:ea typeface="+mn-ea"/>
                <a:cs typeface="Calibri"/>
              </a:rPr>
              <a:t>Μετα</a:t>
            </a:r>
            <a:r>
              <a:rPr kumimoji="0" sz="3600" b="0" i="0" u="none" strike="noStrike" kern="1200" cap="none" spc="-20" normalizeH="0" baseline="0" noProof="0" dirty="0">
                <a:ln>
                  <a:noFill/>
                </a:ln>
                <a:solidFill>
                  <a:prstClr val="black"/>
                </a:solidFill>
                <a:effectLst/>
                <a:uLnTx/>
                <a:uFillTx/>
                <a:latin typeface="Calibri"/>
                <a:ea typeface="+mn-ea"/>
                <a:cs typeface="Calibri"/>
              </a:rPr>
              <a:t>τ</a:t>
            </a:r>
            <a:r>
              <a:rPr kumimoji="0" sz="3600" b="0" i="0" u="none" strike="noStrike" kern="1200" cap="none" spc="0" normalizeH="0" baseline="0" noProof="0" dirty="0">
                <a:ln>
                  <a:noFill/>
                </a:ln>
                <a:solidFill>
                  <a:prstClr val="black"/>
                </a:solidFill>
                <a:effectLst/>
                <a:uLnTx/>
                <a:uFillTx/>
                <a:latin typeface="Calibri"/>
                <a:ea typeface="+mn-ea"/>
                <a:cs typeface="Calibri"/>
              </a:rPr>
              <a:t>ροπή </a:t>
            </a:r>
            <a:r>
              <a:rPr kumimoji="0" sz="3600" b="0" i="0" u="none" strike="noStrike" kern="1200" cap="none" spc="-25" normalizeH="0" baseline="0" noProof="0" dirty="0">
                <a:ln>
                  <a:noFill/>
                </a:ln>
                <a:solidFill>
                  <a:prstClr val="black"/>
                </a:solidFill>
                <a:effectLst/>
                <a:uLnTx/>
                <a:uFillTx/>
                <a:latin typeface="Calibri"/>
                <a:ea typeface="+mn-ea"/>
                <a:cs typeface="Calibri"/>
              </a:rPr>
              <a:t>τ</a:t>
            </a:r>
            <a:r>
              <a:rPr kumimoji="0" sz="3600" b="0" i="0" u="none" strike="noStrike" kern="1200" cap="none" spc="0" normalizeH="0" baseline="0" noProof="0" dirty="0">
                <a:ln>
                  <a:noFill/>
                </a:ln>
                <a:solidFill>
                  <a:prstClr val="black"/>
                </a:solidFill>
                <a:effectLst/>
                <a:uLnTx/>
                <a:uFillTx/>
                <a:latin typeface="Calibri"/>
                <a:ea typeface="+mn-ea"/>
                <a:cs typeface="Calibri"/>
              </a:rPr>
              <a:t>ων απο</a:t>
            </a:r>
            <a:r>
              <a:rPr kumimoji="0" sz="3600" b="0" i="0" u="none" strike="noStrike" kern="1200" cap="none" spc="-25" normalizeH="0" baseline="0" noProof="0" dirty="0">
                <a:ln>
                  <a:noFill/>
                </a:ln>
                <a:solidFill>
                  <a:prstClr val="black"/>
                </a:solidFill>
                <a:effectLst/>
                <a:uLnTx/>
                <a:uFillTx/>
                <a:latin typeface="Calibri"/>
                <a:ea typeface="+mn-ea"/>
                <a:cs typeface="Calibri"/>
              </a:rPr>
              <a:t>β</a:t>
            </a:r>
            <a:r>
              <a:rPr kumimoji="0" sz="3600" b="0" i="0" u="none" strike="noStrike" kern="1200" cap="none" spc="0" normalizeH="0" baseline="0" noProof="0" dirty="0">
                <a:ln>
                  <a:noFill/>
                </a:ln>
                <a:solidFill>
                  <a:prstClr val="black"/>
                </a:solidFill>
                <a:effectLst/>
                <a:uLnTx/>
                <a:uFillTx/>
                <a:latin typeface="Calibri"/>
                <a:ea typeface="+mn-ea"/>
                <a:cs typeface="Calibri"/>
              </a:rPr>
              <a:t>λ</a:t>
            </a:r>
            <a:r>
              <a:rPr kumimoji="0" sz="3600" b="0" i="0" u="none" strike="noStrike" kern="1200" cap="none" spc="-65" normalizeH="0" baseline="0" noProof="0" dirty="0">
                <a:ln>
                  <a:noFill/>
                </a:ln>
                <a:solidFill>
                  <a:prstClr val="black"/>
                </a:solidFill>
                <a:effectLst/>
                <a:uLnTx/>
                <a:uFillTx/>
                <a:latin typeface="Calibri"/>
                <a:ea typeface="+mn-ea"/>
                <a:cs typeface="Calibri"/>
              </a:rPr>
              <a:t>ή</a:t>
            </a:r>
            <a:r>
              <a:rPr kumimoji="0" sz="3600" b="0" i="0" u="none" strike="noStrike" kern="1200" cap="none" spc="-15" normalizeH="0" baseline="0" noProof="0" dirty="0">
                <a:ln>
                  <a:noFill/>
                </a:ln>
                <a:solidFill>
                  <a:prstClr val="black"/>
                </a:solidFill>
                <a:effectLst/>
                <a:uLnTx/>
                <a:uFillTx/>
                <a:latin typeface="Calibri"/>
                <a:ea typeface="+mn-ea"/>
                <a:cs typeface="Calibri"/>
              </a:rPr>
              <a:t>τ</a:t>
            </a:r>
            <a:r>
              <a:rPr kumimoji="0" sz="3600" b="0" i="0" u="none" strike="noStrike" kern="1200" cap="none" spc="0" normalizeH="0" baseline="0" noProof="0" dirty="0">
                <a:ln>
                  <a:noFill/>
                </a:ln>
                <a:solidFill>
                  <a:prstClr val="black"/>
                </a:solidFill>
                <a:effectLst/>
                <a:uLnTx/>
                <a:uFillTx/>
                <a:latin typeface="Calibri"/>
                <a:ea typeface="+mn-ea"/>
                <a:cs typeface="Calibri"/>
              </a:rPr>
              <a:t>ων σε ένα </a:t>
            </a:r>
            <a:r>
              <a:rPr kumimoji="0" sz="3600" b="0" i="0" u="none" strike="noStrike" kern="1200" cap="none" spc="35" normalizeH="0" baseline="0" noProof="0" dirty="0">
                <a:ln>
                  <a:noFill/>
                </a:ln>
                <a:solidFill>
                  <a:prstClr val="black"/>
                </a:solidFill>
                <a:effectLst/>
                <a:uLnTx/>
                <a:uFillTx/>
                <a:latin typeface="Calibri"/>
                <a:ea typeface="+mn-ea"/>
                <a:cs typeface="Calibri"/>
              </a:rPr>
              <a:t>σ</a:t>
            </a:r>
            <a:r>
              <a:rPr kumimoji="0" sz="3600" b="0" i="0" u="none" strike="noStrike" kern="1200" cap="none" spc="-15" normalizeH="0" baseline="0" noProof="0" dirty="0">
                <a:ln>
                  <a:noFill/>
                </a:ln>
                <a:solidFill>
                  <a:prstClr val="black"/>
                </a:solidFill>
                <a:effectLst/>
                <a:uLnTx/>
                <a:uFillTx/>
                <a:latin typeface="Calibri"/>
                <a:ea typeface="+mn-ea"/>
                <a:cs typeface="Calibri"/>
              </a:rPr>
              <a:t>τ</a:t>
            </a:r>
            <a:r>
              <a:rPr kumimoji="0" sz="3600" b="0" i="0" u="none" strike="noStrike" kern="1200" cap="none" spc="0" normalizeH="0" baseline="0" noProof="0" dirty="0">
                <a:ln>
                  <a:noFill/>
                </a:ln>
                <a:solidFill>
                  <a:prstClr val="black"/>
                </a:solidFill>
                <a:effectLst/>
                <a:uLnTx/>
                <a:uFillTx/>
                <a:latin typeface="Calibri"/>
                <a:ea typeface="+mn-ea"/>
                <a:cs typeface="Calibri"/>
              </a:rPr>
              <a:t>αθερό</a:t>
            </a:r>
            <a:r>
              <a:rPr kumimoji="0" sz="3600" b="0" i="0" u="none" strike="noStrike" kern="1200" cap="none" spc="-15" normalizeH="0" baseline="0" noProof="0" dirty="0">
                <a:ln>
                  <a:noFill/>
                </a:ln>
                <a:solidFill>
                  <a:prstClr val="black"/>
                </a:solidFill>
                <a:effectLst/>
                <a:uLnTx/>
                <a:uFillTx/>
                <a:latin typeface="Calibri"/>
                <a:ea typeface="+mn-ea"/>
                <a:cs typeface="Calibri"/>
              </a:rPr>
              <a:t> </a:t>
            </a:r>
            <a:r>
              <a:rPr kumimoji="0" sz="3600" b="0" i="0" u="none" strike="noStrike" kern="1200" cap="none" spc="-130" normalizeH="0" baseline="0" noProof="0" dirty="0">
                <a:ln>
                  <a:noFill/>
                </a:ln>
                <a:solidFill>
                  <a:prstClr val="black"/>
                </a:solidFill>
                <a:effectLst/>
                <a:uLnTx/>
                <a:uFillTx/>
                <a:latin typeface="Calibri"/>
                <a:ea typeface="+mn-ea"/>
                <a:cs typeface="Calibri"/>
              </a:rPr>
              <a:t>κ</a:t>
            </a:r>
            <a:r>
              <a:rPr kumimoji="0" sz="3600" b="0" i="0" u="none" strike="noStrike" kern="1200" cap="none" spc="0" normalizeH="0" baseline="0" noProof="0" dirty="0">
                <a:ln>
                  <a:noFill/>
                </a:ln>
                <a:solidFill>
                  <a:prstClr val="black"/>
                </a:solidFill>
                <a:effectLst/>
                <a:uLnTx/>
                <a:uFillTx/>
                <a:latin typeface="Calibri"/>
                <a:ea typeface="+mn-ea"/>
                <a:cs typeface="Calibri"/>
              </a:rPr>
              <a:t>αι</a:t>
            </a:r>
            <a:r>
              <a:rPr kumimoji="0" sz="3600" b="0" i="0" u="none" strike="noStrike" kern="1200" cap="none" spc="5" normalizeH="0" baseline="0" noProof="0" dirty="0">
                <a:ln>
                  <a:noFill/>
                </a:ln>
                <a:solidFill>
                  <a:prstClr val="black"/>
                </a:solidFill>
                <a:effectLst/>
                <a:uLnTx/>
                <a:uFillTx/>
                <a:latin typeface="Calibri"/>
                <a:ea typeface="+mn-ea"/>
                <a:cs typeface="Calibri"/>
              </a:rPr>
              <a:t> </a:t>
            </a:r>
            <a:r>
              <a:rPr kumimoji="0" sz="3600" b="0" i="0" u="none" strike="noStrike" kern="1200" cap="none" spc="0" normalizeH="0" baseline="0" noProof="0" dirty="0">
                <a:ln>
                  <a:noFill/>
                </a:ln>
                <a:solidFill>
                  <a:prstClr val="black"/>
                </a:solidFill>
                <a:effectLst/>
                <a:uLnTx/>
                <a:uFillTx/>
                <a:latin typeface="Calibri"/>
                <a:ea typeface="+mn-ea"/>
                <a:cs typeface="Calibri"/>
              </a:rPr>
              <a:t>ο</a:t>
            </a:r>
            <a:r>
              <a:rPr kumimoji="0" sz="3600" b="0" i="0" u="none" strike="noStrike" kern="1200" cap="none" spc="-30" normalizeH="0" baseline="0" noProof="0" dirty="0">
                <a:ln>
                  <a:noFill/>
                </a:ln>
                <a:solidFill>
                  <a:prstClr val="black"/>
                </a:solidFill>
                <a:effectLst/>
                <a:uLnTx/>
                <a:uFillTx/>
                <a:latin typeface="Calibri"/>
                <a:ea typeface="+mn-ea"/>
                <a:cs typeface="Calibri"/>
              </a:rPr>
              <a:t>μ</a:t>
            </a:r>
            <a:r>
              <a:rPr kumimoji="0" sz="3600" b="0" i="0" u="none" strike="noStrike" kern="1200" cap="none" spc="0" normalizeH="0" baseline="0" noProof="0" dirty="0">
                <a:ln>
                  <a:noFill/>
                </a:ln>
                <a:solidFill>
                  <a:prstClr val="black"/>
                </a:solidFill>
                <a:effectLst/>
                <a:uLnTx/>
                <a:uFillTx/>
                <a:latin typeface="Calibri"/>
                <a:ea typeface="+mn-ea"/>
                <a:cs typeface="Calibri"/>
              </a:rPr>
              <a:t>οιο</a:t>
            </a:r>
            <a:r>
              <a:rPr kumimoji="0" sz="3600" b="0" i="0" u="none" strike="noStrike" kern="1200" cap="none" spc="-15" normalizeH="0" baseline="0" noProof="0" dirty="0">
                <a:ln>
                  <a:noFill/>
                </a:ln>
                <a:solidFill>
                  <a:prstClr val="black"/>
                </a:solidFill>
                <a:effectLst/>
                <a:uLnTx/>
                <a:uFillTx/>
                <a:latin typeface="Calibri"/>
                <a:ea typeface="+mn-ea"/>
                <a:cs typeface="Calibri"/>
              </a:rPr>
              <a:t>γ</a:t>
            </a:r>
            <a:r>
              <a:rPr kumimoji="0" sz="3600" b="0" i="0" u="none" strike="noStrike" kern="1200" cap="none" spc="0" normalizeH="0" baseline="0" noProof="0" dirty="0">
                <a:ln>
                  <a:noFill/>
                </a:ln>
                <a:solidFill>
                  <a:prstClr val="black"/>
                </a:solidFill>
                <a:effectLst/>
                <a:uLnTx/>
                <a:uFillTx/>
                <a:latin typeface="Calibri"/>
                <a:ea typeface="+mn-ea"/>
                <a:cs typeface="Calibri"/>
              </a:rPr>
              <a:t>ενές</a:t>
            </a:r>
            <a:r>
              <a:rPr kumimoji="0" sz="3600" b="0" i="0" u="none" strike="noStrike" kern="1200" cap="none" spc="-20" normalizeH="0" baseline="0" noProof="0" dirty="0">
                <a:ln>
                  <a:noFill/>
                </a:ln>
                <a:solidFill>
                  <a:prstClr val="black"/>
                </a:solidFill>
                <a:effectLst/>
                <a:uLnTx/>
                <a:uFillTx/>
                <a:latin typeface="Calibri"/>
                <a:ea typeface="+mn-ea"/>
                <a:cs typeface="Calibri"/>
              </a:rPr>
              <a:t> </a:t>
            </a:r>
            <a:r>
              <a:rPr kumimoji="0" sz="3600" b="0" i="0" u="none" strike="noStrike" kern="1200" cap="none" spc="0" normalizeH="0" baseline="0" noProof="0" dirty="0">
                <a:ln>
                  <a:noFill/>
                </a:ln>
                <a:solidFill>
                  <a:prstClr val="black"/>
                </a:solidFill>
                <a:effectLst/>
                <a:uLnTx/>
                <a:uFillTx/>
                <a:latin typeface="Calibri"/>
                <a:ea typeface="+mn-ea"/>
                <a:cs typeface="Calibri"/>
              </a:rPr>
              <a:t>(πυρ</a:t>
            </a:r>
            <a:r>
              <a:rPr kumimoji="0" sz="3600" b="0" i="0" u="none" strike="noStrike" kern="1200" cap="none" spc="-55" normalizeH="0" baseline="0" noProof="0" dirty="0">
                <a:ln>
                  <a:noFill/>
                </a:ln>
                <a:solidFill>
                  <a:prstClr val="black"/>
                </a:solidFill>
                <a:effectLst/>
                <a:uLnTx/>
                <a:uFillTx/>
                <a:latin typeface="Calibri"/>
                <a:ea typeface="+mn-ea"/>
                <a:cs typeface="Calibri"/>
              </a:rPr>
              <a:t>ι</a:t>
            </a:r>
            <a:r>
              <a:rPr kumimoji="0" sz="3600" b="0" i="0" u="none" strike="noStrike" kern="1200" cap="none" spc="0" normalizeH="0" baseline="0" noProof="0" dirty="0">
                <a:ln>
                  <a:noFill/>
                </a:ln>
                <a:solidFill>
                  <a:prstClr val="black"/>
                </a:solidFill>
                <a:effectLst/>
                <a:uLnTx/>
                <a:uFillTx/>
                <a:latin typeface="Calibri"/>
                <a:ea typeface="+mn-ea"/>
                <a:cs typeface="Calibri"/>
              </a:rPr>
              <a:t>τι</a:t>
            </a:r>
            <a:r>
              <a:rPr kumimoji="0" sz="3600" b="0" i="0" u="none" strike="noStrike" kern="1200" cap="none" spc="-130" normalizeH="0" baseline="0" noProof="0" dirty="0">
                <a:ln>
                  <a:noFill/>
                </a:ln>
                <a:solidFill>
                  <a:prstClr val="black"/>
                </a:solidFill>
                <a:effectLst/>
                <a:uLnTx/>
                <a:uFillTx/>
                <a:latin typeface="Calibri"/>
                <a:ea typeface="+mn-ea"/>
                <a:cs typeface="Calibri"/>
              </a:rPr>
              <a:t>κ</a:t>
            </a:r>
            <a:r>
              <a:rPr kumimoji="0" sz="3600" b="0" i="0" u="none" strike="noStrike" kern="1200" cap="none" spc="0" normalizeH="0" baseline="0" noProof="0" dirty="0">
                <a:ln>
                  <a:noFill/>
                </a:ln>
                <a:solidFill>
                  <a:prstClr val="black"/>
                </a:solidFill>
                <a:effectLst/>
                <a:uLnTx/>
                <a:uFillTx/>
                <a:latin typeface="Calibri"/>
                <a:ea typeface="+mn-ea"/>
                <a:cs typeface="Calibri"/>
              </a:rPr>
              <a:t>ό) γυα</a:t>
            </a:r>
            <a:r>
              <a:rPr kumimoji="0" sz="3600" b="0" i="0" u="none" strike="noStrike" kern="1200" cap="none" spc="-35" normalizeH="0" baseline="0" noProof="0" dirty="0">
                <a:ln>
                  <a:noFill/>
                </a:ln>
                <a:solidFill>
                  <a:prstClr val="black"/>
                </a:solidFill>
                <a:effectLst/>
                <a:uLnTx/>
                <a:uFillTx/>
                <a:latin typeface="Calibri"/>
                <a:ea typeface="+mn-ea"/>
                <a:cs typeface="Calibri"/>
              </a:rPr>
              <a:t>λ</a:t>
            </a:r>
            <a:r>
              <a:rPr kumimoji="0" sz="3600" b="0" i="0" u="none" strike="noStrike" kern="1200" cap="none" spc="0" normalizeH="0" baseline="0" noProof="0" dirty="0">
                <a:ln>
                  <a:noFill/>
                </a:ln>
                <a:solidFill>
                  <a:prstClr val="black"/>
                </a:solidFill>
                <a:effectLst/>
                <a:uLnTx/>
                <a:uFillTx/>
                <a:latin typeface="Calibri"/>
                <a:ea typeface="+mn-ea"/>
                <a:cs typeface="Calibri"/>
              </a:rPr>
              <a:t>ί</a:t>
            </a:r>
            <a:endParaRPr kumimoji="0" sz="3600" b="0" i="0" u="none" strike="noStrike" kern="1200" cap="none" spc="0" normalizeH="0" baseline="0" noProof="0">
              <a:ln>
                <a:noFill/>
              </a:ln>
              <a:solidFill>
                <a:prstClr val="black"/>
              </a:solidFill>
              <a:effectLst/>
              <a:uLnTx/>
              <a:uFillTx/>
              <a:latin typeface="Calibri"/>
              <a:ea typeface="+mn-ea"/>
              <a:cs typeface="Calibri"/>
            </a:endParaRPr>
          </a:p>
          <a:p>
            <a:pPr marL="299085" marR="5080" lvl="0" indent="-286385" algn="l" defTabSz="914400" rtl="0" eaLnBrk="1" fontAlgn="auto" latinLnBrk="0" hangingPunct="1">
              <a:lnSpc>
                <a:spcPts val="3890"/>
              </a:lnSpc>
              <a:spcBef>
                <a:spcPts val="645"/>
              </a:spcBef>
              <a:spcAft>
                <a:spcPts val="0"/>
              </a:spcAft>
              <a:buClrTx/>
              <a:buSzTx/>
              <a:buFont typeface="Calibri"/>
              <a:buChar char="•"/>
              <a:tabLst>
                <a:tab pos="299720" algn="l"/>
              </a:tabLst>
              <a:defRPr/>
            </a:pPr>
            <a:r>
              <a:rPr kumimoji="0" sz="3600" b="0" i="0" u="none" strike="noStrike" kern="1200" cap="none" spc="0" normalizeH="0" baseline="0" noProof="0" dirty="0">
                <a:ln>
                  <a:noFill/>
                </a:ln>
                <a:solidFill>
                  <a:prstClr val="black"/>
                </a:solidFill>
                <a:effectLst/>
                <a:uLnTx/>
                <a:uFillTx/>
                <a:latin typeface="Calibri"/>
                <a:ea typeface="+mn-ea"/>
                <a:cs typeface="Calibri"/>
              </a:rPr>
              <a:t>Θερ</a:t>
            </a:r>
            <a:r>
              <a:rPr kumimoji="0" sz="3600" b="0" i="0" u="none" strike="noStrike" kern="1200" cap="none" spc="5" normalizeH="0" baseline="0" noProof="0" dirty="0">
                <a:ln>
                  <a:noFill/>
                </a:ln>
                <a:solidFill>
                  <a:prstClr val="black"/>
                </a:solidFill>
                <a:effectLst/>
                <a:uLnTx/>
                <a:uFillTx/>
                <a:latin typeface="Calibri"/>
                <a:ea typeface="+mn-ea"/>
                <a:cs typeface="Calibri"/>
              </a:rPr>
              <a:t>μ</a:t>
            </a:r>
            <a:r>
              <a:rPr kumimoji="0" sz="3600" b="0" i="0" u="none" strike="noStrike" kern="1200" cap="none" spc="0" normalizeH="0" baseline="0" noProof="0" dirty="0">
                <a:ln>
                  <a:noFill/>
                </a:ln>
                <a:solidFill>
                  <a:prstClr val="black"/>
                </a:solidFill>
                <a:effectLst/>
                <a:uLnTx/>
                <a:uFillTx/>
                <a:latin typeface="Calibri"/>
                <a:ea typeface="+mn-ea"/>
                <a:cs typeface="Calibri"/>
              </a:rPr>
              <a:t>ική επε</a:t>
            </a:r>
            <a:r>
              <a:rPr kumimoji="0" sz="3600" b="0" i="0" u="none" strike="noStrike" kern="1200" cap="none" spc="-40" normalizeH="0" baseline="0" noProof="0" dirty="0">
                <a:ln>
                  <a:noFill/>
                </a:ln>
                <a:solidFill>
                  <a:prstClr val="black"/>
                </a:solidFill>
                <a:effectLst/>
                <a:uLnTx/>
                <a:uFillTx/>
                <a:latin typeface="Calibri"/>
                <a:ea typeface="+mn-ea"/>
                <a:cs typeface="Calibri"/>
              </a:rPr>
              <a:t>ξ</a:t>
            </a:r>
            <a:r>
              <a:rPr kumimoji="0" sz="3600" b="0" i="0" u="none" strike="noStrike" kern="1200" cap="none" spc="0" normalizeH="0" baseline="0" noProof="0" dirty="0">
                <a:ln>
                  <a:noFill/>
                </a:ln>
                <a:solidFill>
                  <a:prstClr val="black"/>
                </a:solidFill>
                <a:effectLst/>
                <a:uLnTx/>
                <a:uFillTx/>
                <a:latin typeface="Calibri"/>
                <a:ea typeface="+mn-ea"/>
                <a:cs typeface="Calibri"/>
              </a:rPr>
              <a:t>ε</a:t>
            </a:r>
            <a:r>
              <a:rPr kumimoji="0" sz="3600" b="0" i="0" u="none" strike="noStrike" kern="1200" cap="none" spc="-20" normalizeH="0" baseline="0" noProof="0" dirty="0">
                <a:ln>
                  <a:noFill/>
                </a:ln>
                <a:solidFill>
                  <a:prstClr val="black"/>
                </a:solidFill>
                <a:effectLst/>
                <a:uLnTx/>
                <a:uFillTx/>
                <a:latin typeface="Calibri"/>
                <a:ea typeface="+mn-ea"/>
                <a:cs typeface="Calibri"/>
              </a:rPr>
              <a:t>ρ</a:t>
            </a:r>
            <a:r>
              <a:rPr kumimoji="0" sz="3600" b="0" i="0" u="none" strike="noStrike" kern="1200" cap="none" spc="0" normalizeH="0" baseline="0" noProof="0" dirty="0">
                <a:ln>
                  <a:noFill/>
                </a:ln>
                <a:solidFill>
                  <a:prstClr val="black"/>
                </a:solidFill>
                <a:effectLst/>
                <a:uLnTx/>
                <a:uFillTx/>
                <a:latin typeface="Calibri"/>
                <a:ea typeface="+mn-ea"/>
                <a:cs typeface="Calibri"/>
              </a:rPr>
              <a:t>γ</a:t>
            </a:r>
            <a:r>
              <a:rPr kumimoji="0" sz="3600" b="0" i="0" u="none" strike="noStrike" kern="1200" cap="none" spc="-40" normalizeH="0" baseline="0" noProof="0" dirty="0">
                <a:ln>
                  <a:noFill/>
                </a:ln>
                <a:solidFill>
                  <a:prstClr val="black"/>
                </a:solidFill>
                <a:effectLst/>
                <a:uLnTx/>
                <a:uFillTx/>
                <a:latin typeface="Calibri"/>
                <a:ea typeface="+mn-ea"/>
                <a:cs typeface="Calibri"/>
              </a:rPr>
              <a:t>α</a:t>
            </a:r>
            <a:r>
              <a:rPr kumimoji="0" sz="3600" b="0" i="0" u="none" strike="noStrike" kern="1200" cap="none" spc="0" normalizeH="0" baseline="0" noProof="0" dirty="0">
                <a:ln>
                  <a:noFill/>
                </a:ln>
                <a:solidFill>
                  <a:prstClr val="black"/>
                </a:solidFill>
                <a:effectLst/>
                <a:uLnTx/>
                <a:uFillTx/>
                <a:latin typeface="Calibri"/>
                <a:ea typeface="+mn-ea"/>
                <a:cs typeface="Calibri"/>
              </a:rPr>
              <a:t>σία</a:t>
            </a:r>
            <a:r>
              <a:rPr kumimoji="0" sz="3600" b="0" i="0" u="none" strike="noStrike" kern="1200" cap="none" spc="-25" normalizeH="0" baseline="0" noProof="0" dirty="0">
                <a:ln>
                  <a:noFill/>
                </a:ln>
                <a:solidFill>
                  <a:prstClr val="black"/>
                </a:solidFill>
                <a:effectLst/>
                <a:uLnTx/>
                <a:uFillTx/>
                <a:latin typeface="Calibri"/>
                <a:ea typeface="+mn-ea"/>
                <a:cs typeface="Calibri"/>
              </a:rPr>
              <a:t> </a:t>
            </a:r>
            <a:r>
              <a:rPr kumimoji="0" sz="3600" b="0" i="0" u="none" strike="noStrike" kern="1200" cap="none" spc="0" normalizeH="0" baseline="0" noProof="0" dirty="0">
                <a:ln>
                  <a:noFill/>
                </a:ln>
                <a:solidFill>
                  <a:prstClr val="black"/>
                </a:solidFill>
                <a:effectLst/>
                <a:uLnTx/>
                <a:uFillTx/>
                <a:latin typeface="Calibri"/>
                <a:ea typeface="+mn-ea"/>
                <a:cs typeface="Calibri"/>
              </a:rPr>
              <a:t>που οδ</a:t>
            </a:r>
            <a:r>
              <a:rPr kumimoji="0" sz="3600" b="0" i="0" u="none" strike="noStrike" kern="1200" cap="none" spc="-65" normalizeH="0" baseline="0" noProof="0" dirty="0">
                <a:ln>
                  <a:noFill/>
                </a:ln>
                <a:solidFill>
                  <a:prstClr val="black"/>
                </a:solidFill>
                <a:effectLst/>
                <a:uLnTx/>
                <a:uFillTx/>
                <a:latin typeface="Calibri"/>
                <a:ea typeface="+mn-ea"/>
                <a:cs typeface="Calibri"/>
              </a:rPr>
              <a:t>η</a:t>
            </a:r>
            <a:r>
              <a:rPr kumimoji="0" sz="3600" b="0" i="0" u="none" strike="noStrike" kern="1200" cap="none" spc="0" normalizeH="0" baseline="0" noProof="0" dirty="0">
                <a:ln>
                  <a:noFill/>
                </a:ln>
                <a:solidFill>
                  <a:prstClr val="black"/>
                </a:solidFill>
                <a:effectLst/>
                <a:uLnTx/>
                <a:uFillTx/>
                <a:latin typeface="Calibri"/>
                <a:ea typeface="+mn-ea"/>
                <a:cs typeface="Calibri"/>
              </a:rPr>
              <a:t>γεί </a:t>
            </a:r>
            <a:r>
              <a:rPr kumimoji="0" sz="3600" b="0" i="0" u="none" strike="noStrike" kern="1200" cap="none" spc="40" normalizeH="0" baseline="0" noProof="0" dirty="0">
                <a:ln>
                  <a:noFill/>
                </a:ln>
                <a:solidFill>
                  <a:prstClr val="black"/>
                </a:solidFill>
                <a:effectLst/>
                <a:uLnTx/>
                <a:uFillTx/>
                <a:latin typeface="Calibri"/>
                <a:ea typeface="+mn-ea"/>
                <a:cs typeface="Calibri"/>
              </a:rPr>
              <a:t>σ</a:t>
            </a:r>
            <a:r>
              <a:rPr kumimoji="0" sz="3600" b="0" i="0" u="none" strike="noStrike" kern="1200" cap="none" spc="0" normalizeH="0" baseline="0" noProof="0" dirty="0">
                <a:ln>
                  <a:noFill/>
                </a:ln>
                <a:solidFill>
                  <a:prstClr val="black"/>
                </a:solidFill>
                <a:effectLst/>
                <a:uLnTx/>
                <a:uFillTx/>
                <a:latin typeface="Calibri"/>
                <a:ea typeface="+mn-ea"/>
                <a:cs typeface="Calibri"/>
              </a:rPr>
              <a:t>τ</a:t>
            </a:r>
            <a:r>
              <a:rPr kumimoji="0" sz="3600" b="0" i="0" u="none" strike="noStrike" kern="1200" cap="none" spc="-90" normalizeH="0" baseline="0" noProof="0" dirty="0">
                <a:ln>
                  <a:noFill/>
                </a:ln>
                <a:solidFill>
                  <a:prstClr val="black"/>
                </a:solidFill>
                <a:effectLst/>
                <a:uLnTx/>
                <a:uFillTx/>
                <a:latin typeface="Calibri"/>
                <a:ea typeface="+mn-ea"/>
                <a:cs typeface="Calibri"/>
              </a:rPr>
              <a:t>η</a:t>
            </a:r>
            <a:r>
              <a:rPr kumimoji="0" sz="3600" b="0" i="0" u="none" strike="noStrike" kern="1200" cap="none" spc="0" normalizeH="0" baseline="0" noProof="0" dirty="0">
                <a:ln>
                  <a:noFill/>
                </a:ln>
                <a:solidFill>
                  <a:prstClr val="black"/>
                </a:solidFill>
                <a:effectLst/>
                <a:uLnTx/>
                <a:uFillTx/>
                <a:latin typeface="Calibri"/>
                <a:ea typeface="+mn-ea"/>
                <a:cs typeface="Calibri"/>
              </a:rPr>
              <a:t>ν τήξη</a:t>
            </a:r>
            <a:r>
              <a:rPr kumimoji="0" sz="3600" b="0" i="0" u="none" strike="noStrike" kern="1200" cap="none" spc="10" normalizeH="0" baseline="0" noProof="0" dirty="0">
                <a:ln>
                  <a:noFill/>
                </a:ln>
                <a:solidFill>
                  <a:prstClr val="black"/>
                </a:solidFill>
                <a:effectLst/>
                <a:uLnTx/>
                <a:uFillTx/>
                <a:latin typeface="Calibri"/>
                <a:ea typeface="+mn-ea"/>
                <a:cs typeface="Calibri"/>
              </a:rPr>
              <a:t> </a:t>
            </a:r>
            <a:r>
              <a:rPr kumimoji="0" sz="3600" b="0" i="0" u="none" strike="noStrike" kern="1200" cap="none" spc="-15" normalizeH="0" baseline="0" noProof="0" dirty="0">
                <a:ln>
                  <a:noFill/>
                </a:ln>
                <a:solidFill>
                  <a:prstClr val="black"/>
                </a:solidFill>
                <a:effectLst/>
                <a:uLnTx/>
                <a:uFillTx/>
                <a:latin typeface="Calibri"/>
                <a:ea typeface="+mn-ea"/>
                <a:cs typeface="Calibri"/>
              </a:rPr>
              <a:t>τ</a:t>
            </a:r>
            <a:r>
              <a:rPr kumimoji="0" sz="3600" b="0" i="0" u="none" strike="noStrike" kern="1200" cap="none" spc="0" normalizeH="0" baseline="0" noProof="0" dirty="0">
                <a:ln>
                  <a:noFill/>
                </a:ln>
                <a:solidFill>
                  <a:prstClr val="black"/>
                </a:solidFill>
                <a:effectLst/>
                <a:uLnTx/>
                <a:uFillTx/>
                <a:latin typeface="Calibri"/>
                <a:ea typeface="+mn-ea"/>
                <a:cs typeface="Calibri"/>
              </a:rPr>
              <a:t>ων </a:t>
            </a:r>
            <a:r>
              <a:rPr kumimoji="0" sz="3600" b="0" i="0" u="none" strike="noStrike" kern="1200" cap="none" spc="-110" normalizeH="0" baseline="0" noProof="0" dirty="0">
                <a:ln>
                  <a:noFill/>
                </a:ln>
                <a:solidFill>
                  <a:prstClr val="black"/>
                </a:solidFill>
                <a:effectLst/>
                <a:uLnTx/>
                <a:uFillTx/>
                <a:latin typeface="Calibri"/>
                <a:ea typeface="+mn-ea"/>
                <a:cs typeface="Calibri"/>
              </a:rPr>
              <a:t>υ</a:t>
            </a:r>
            <a:r>
              <a:rPr kumimoji="0" sz="3600" b="0" i="0" u="none" strike="noStrike" kern="1200" cap="none" spc="-40" normalizeH="0" baseline="0" noProof="0" dirty="0">
                <a:ln>
                  <a:noFill/>
                </a:ln>
                <a:solidFill>
                  <a:prstClr val="black"/>
                </a:solidFill>
                <a:effectLst/>
                <a:uLnTx/>
                <a:uFillTx/>
                <a:latin typeface="Calibri"/>
                <a:ea typeface="+mn-ea"/>
                <a:cs typeface="Calibri"/>
              </a:rPr>
              <a:t>λ</a:t>
            </a:r>
            <a:r>
              <a:rPr kumimoji="0" sz="3600" b="0" i="0" u="none" strike="noStrike" kern="1200" cap="none" spc="0" normalizeH="0" baseline="0" noProof="0" dirty="0">
                <a:ln>
                  <a:noFill/>
                </a:ln>
                <a:solidFill>
                  <a:prstClr val="black"/>
                </a:solidFill>
                <a:effectLst/>
                <a:uLnTx/>
                <a:uFillTx/>
                <a:latin typeface="Calibri"/>
                <a:ea typeface="+mn-ea"/>
                <a:cs typeface="Calibri"/>
              </a:rPr>
              <a:t>ι</a:t>
            </a:r>
            <a:r>
              <a:rPr kumimoji="0" sz="3600" b="0" i="0" u="none" strike="noStrike" kern="1200" cap="none" spc="-80" normalizeH="0" baseline="0" noProof="0" dirty="0">
                <a:ln>
                  <a:noFill/>
                </a:ln>
                <a:solidFill>
                  <a:prstClr val="black"/>
                </a:solidFill>
                <a:effectLst/>
                <a:uLnTx/>
                <a:uFillTx/>
                <a:latin typeface="Calibri"/>
                <a:ea typeface="+mn-ea"/>
                <a:cs typeface="Calibri"/>
              </a:rPr>
              <a:t>κ</a:t>
            </a:r>
            <a:r>
              <a:rPr kumimoji="0" sz="3600" b="0" i="0" u="none" strike="noStrike" kern="1200" cap="none" spc="0" normalizeH="0" baseline="0" noProof="0" dirty="0">
                <a:ln>
                  <a:noFill/>
                </a:ln>
                <a:solidFill>
                  <a:prstClr val="black"/>
                </a:solidFill>
                <a:effectLst/>
                <a:uLnTx/>
                <a:uFillTx/>
                <a:latin typeface="Calibri"/>
                <a:ea typeface="+mn-ea"/>
                <a:cs typeface="Calibri"/>
              </a:rPr>
              <a:t>ών</a:t>
            </a:r>
            <a:endParaRPr kumimoji="0" sz="3600" b="0" i="0" u="none" strike="noStrike" kern="1200" cap="none" spc="0" normalizeH="0" baseline="0" noProof="0">
              <a:ln>
                <a:noFill/>
              </a:ln>
              <a:solidFill>
                <a:prstClr val="black"/>
              </a:solidFill>
              <a:effectLst/>
              <a:uLnTx/>
              <a:uFillTx/>
              <a:latin typeface="Calibri"/>
              <a:ea typeface="+mn-ea"/>
              <a:cs typeface="Calibri"/>
            </a:endParaRPr>
          </a:p>
          <a:p>
            <a:pPr marL="299085" marR="0" lvl="0" indent="-286385" algn="l" defTabSz="914400" rtl="0" eaLnBrk="1" fontAlgn="auto" latinLnBrk="0" hangingPunct="1">
              <a:lnSpc>
                <a:spcPct val="100000"/>
              </a:lnSpc>
              <a:spcBef>
                <a:spcPts val="160"/>
              </a:spcBef>
              <a:spcAft>
                <a:spcPts val="0"/>
              </a:spcAft>
              <a:buClrTx/>
              <a:buSzTx/>
              <a:buFont typeface="Calibri"/>
              <a:buChar char="•"/>
              <a:tabLst>
                <a:tab pos="299720" algn="l"/>
              </a:tabLst>
              <a:defRPr/>
            </a:pPr>
            <a:r>
              <a:rPr kumimoji="0" sz="3600" b="0" i="0" u="none" strike="noStrike" kern="1200" cap="none" spc="0" normalizeH="0" baseline="0" noProof="0" dirty="0">
                <a:ln>
                  <a:noFill/>
                </a:ln>
                <a:solidFill>
                  <a:prstClr val="black"/>
                </a:solidFill>
                <a:effectLst/>
                <a:uLnTx/>
                <a:uFillTx/>
                <a:latin typeface="Calibri"/>
                <a:ea typeface="+mn-ea"/>
                <a:cs typeface="Calibri"/>
              </a:rPr>
              <a:t>Α</a:t>
            </a:r>
            <a:r>
              <a:rPr kumimoji="0" sz="3600" b="0" i="0" u="none" strike="noStrike" kern="1200" cap="none" spc="-30" normalizeH="0" baseline="0" noProof="0" dirty="0">
                <a:ln>
                  <a:noFill/>
                </a:ln>
                <a:solidFill>
                  <a:prstClr val="black"/>
                </a:solidFill>
                <a:effectLst/>
                <a:uLnTx/>
                <a:uFillTx/>
                <a:latin typeface="Calibri"/>
                <a:ea typeface="+mn-ea"/>
                <a:cs typeface="Calibri"/>
              </a:rPr>
              <a:t>κ</a:t>
            </a:r>
            <a:r>
              <a:rPr kumimoji="0" sz="3600" b="0" i="0" u="none" strike="noStrike" kern="1200" cap="none" spc="0" normalizeH="0" baseline="0" noProof="0" dirty="0">
                <a:ln>
                  <a:noFill/>
                </a:ln>
                <a:solidFill>
                  <a:prstClr val="black"/>
                </a:solidFill>
                <a:effectLst/>
                <a:uLnTx/>
                <a:uFillTx/>
                <a:latin typeface="Calibri"/>
                <a:ea typeface="+mn-ea"/>
                <a:cs typeface="Calibri"/>
              </a:rPr>
              <a:t>ραίες θε</a:t>
            </a:r>
            <a:r>
              <a:rPr kumimoji="0" sz="3600" b="0" i="0" u="none" strike="noStrike" kern="1200" cap="none" spc="5" normalizeH="0" baseline="0" noProof="0" dirty="0">
                <a:ln>
                  <a:noFill/>
                </a:ln>
                <a:solidFill>
                  <a:prstClr val="black"/>
                </a:solidFill>
                <a:effectLst/>
                <a:uLnTx/>
                <a:uFillTx/>
                <a:latin typeface="Calibri"/>
                <a:ea typeface="+mn-ea"/>
                <a:cs typeface="Calibri"/>
              </a:rPr>
              <a:t>ρ</a:t>
            </a:r>
            <a:r>
              <a:rPr kumimoji="0" sz="3600" b="0" i="0" u="none" strike="noStrike" kern="1200" cap="none" spc="-30" normalizeH="0" baseline="0" noProof="0" dirty="0">
                <a:ln>
                  <a:noFill/>
                </a:ln>
                <a:solidFill>
                  <a:prstClr val="black"/>
                </a:solidFill>
                <a:effectLst/>
                <a:uLnTx/>
                <a:uFillTx/>
                <a:latin typeface="Calibri"/>
                <a:ea typeface="+mn-ea"/>
                <a:cs typeface="Calibri"/>
              </a:rPr>
              <a:t>μ</a:t>
            </a:r>
            <a:r>
              <a:rPr kumimoji="0" sz="3600" b="0" i="0" u="none" strike="noStrike" kern="1200" cap="none" spc="0" normalizeH="0" baseline="0" noProof="0" dirty="0">
                <a:ln>
                  <a:noFill/>
                </a:ln>
                <a:solidFill>
                  <a:prstClr val="black"/>
                </a:solidFill>
                <a:effectLst/>
                <a:uLnTx/>
                <a:uFillTx/>
                <a:latin typeface="Calibri"/>
                <a:ea typeface="+mn-ea"/>
                <a:cs typeface="Calibri"/>
              </a:rPr>
              <a:t>ο</a:t>
            </a:r>
            <a:r>
              <a:rPr kumimoji="0" sz="3600" b="0" i="0" u="none" strike="noStrike" kern="1200" cap="none" spc="-35" normalizeH="0" baseline="0" noProof="0" dirty="0">
                <a:ln>
                  <a:noFill/>
                </a:ln>
                <a:solidFill>
                  <a:prstClr val="black"/>
                </a:solidFill>
                <a:effectLst/>
                <a:uLnTx/>
                <a:uFillTx/>
                <a:latin typeface="Calibri"/>
                <a:ea typeface="+mn-ea"/>
                <a:cs typeface="Calibri"/>
              </a:rPr>
              <a:t>κ</a:t>
            </a:r>
            <a:r>
              <a:rPr kumimoji="0" sz="3600" b="0" i="0" u="none" strike="noStrike" kern="1200" cap="none" spc="0" normalizeH="0" baseline="0" noProof="0" dirty="0">
                <a:ln>
                  <a:noFill/>
                </a:ln>
                <a:solidFill>
                  <a:prstClr val="black"/>
                </a:solidFill>
                <a:effectLst/>
                <a:uLnTx/>
                <a:uFillTx/>
                <a:latin typeface="Calibri"/>
                <a:ea typeface="+mn-ea"/>
                <a:cs typeface="Calibri"/>
              </a:rPr>
              <a:t>ρ</a:t>
            </a:r>
            <a:r>
              <a:rPr kumimoji="0" sz="3600" b="0" i="0" u="none" strike="noStrike" kern="1200" cap="none" spc="-35" normalizeH="0" baseline="0" noProof="0" dirty="0">
                <a:ln>
                  <a:noFill/>
                </a:ln>
                <a:solidFill>
                  <a:prstClr val="black"/>
                </a:solidFill>
                <a:effectLst/>
                <a:uLnTx/>
                <a:uFillTx/>
                <a:latin typeface="Calibri"/>
                <a:ea typeface="+mn-ea"/>
                <a:cs typeface="Calibri"/>
              </a:rPr>
              <a:t>α</a:t>
            </a:r>
            <a:r>
              <a:rPr kumimoji="0" sz="3600" b="0" i="0" u="none" strike="noStrike" kern="1200" cap="none" spc="0" normalizeH="0" baseline="0" noProof="0" dirty="0">
                <a:ln>
                  <a:noFill/>
                </a:ln>
                <a:solidFill>
                  <a:prstClr val="black"/>
                </a:solidFill>
                <a:effectLst/>
                <a:uLnTx/>
                <a:uFillTx/>
                <a:latin typeface="Calibri"/>
                <a:ea typeface="+mn-ea"/>
                <a:cs typeface="Calibri"/>
              </a:rPr>
              <a:t>σίες</a:t>
            </a:r>
            <a:r>
              <a:rPr kumimoji="0" sz="3600" b="0" i="0" u="none" strike="noStrike" kern="1200" cap="none" spc="-25" normalizeH="0" baseline="0" noProof="0" dirty="0">
                <a:ln>
                  <a:noFill/>
                </a:ln>
                <a:solidFill>
                  <a:prstClr val="black"/>
                </a:solidFill>
                <a:effectLst/>
                <a:uLnTx/>
                <a:uFillTx/>
                <a:latin typeface="Calibri"/>
                <a:ea typeface="+mn-ea"/>
                <a:cs typeface="Calibri"/>
              </a:rPr>
              <a:t> (120</a:t>
            </a:r>
            <a:r>
              <a:rPr kumimoji="0" sz="3600" b="0" i="0" u="none" strike="noStrike" kern="1200" cap="none" spc="-20" normalizeH="0" baseline="0" noProof="0" dirty="0">
                <a:ln>
                  <a:noFill/>
                </a:ln>
                <a:solidFill>
                  <a:prstClr val="black"/>
                </a:solidFill>
                <a:effectLst/>
                <a:uLnTx/>
                <a:uFillTx/>
                <a:latin typeface="Calibri"/>
                <a:ea typeface="+mn-ea"/>
                <a:cs typeface="Calibri"/>
              </a:rPr>
              <a:t>0</a:t>
            </a:r>
            <a:r>
              <a:rPr kumimoji="0" sz="3600" b="0" i="0" u="none" strike="noStrike" kern="1200" cap="none" spc="0" normalizeH="0" baseline="0" noProof="0" dirty="0">
                <a:ln>
                  <a:noFill/>
                </a:ln>
                <a:solidFill>
                  <a:prstClr val="black"/>
                </a:solidFill>
                <a:effectLst/>
                <a:uLnTx/>
                <a:uFillTx/>
                <a:latin typeface="Calibri"/>
                <a:ea typeface="+mn-ea"/>
                <a:cs typeface="Calibri"/>
              </a:rPr>
              <a:t>-</a:t>
            </a:r>
            <a:r>
              <a:rPr kumimoji="0" sz="3600" b="0" i="0" u="none" strike="noStrike" kern="1200" cap="none" spc="-25" normalizeH="0" baseline="0" noProof="0" dirty="0">
                <a:ln>
                  <a:noFill/>
                </a:ln>
                <a:solidFill>
                  <a:prstClr val="black"/>
                </a:solidFill>
                <a:effectLst/>
                <a:uLnTx/>
                <a:uFillTx/>
                <a:latin typeface="Calibri"/>
                <a:ea typeface="+mn-ea"/>
                <a:cs typeface="Calibri"/>
              </a:rPr>
              <a:t>1600</a:t>
            </a:r>
            <a:r>
              <a:rPr kumimoji="0" sz="3600" b="0" i="0" u="none" strike="noStrike" kern="1200" cap="none" spc="0" normalizeH="0" baseline="0" noProof="0" dirty="0">
                <a:ln>
                  <a:noFill/>
                </a:ln>
                <a:solidFill>
                  <a:prstClr val="black"/>
                </a:solidFill>
                <a:effectLst/>
                <a:uLnTx/>
                <a:uFillTx/>
                <a:latin typeface="Calibri"/>
                <a:ea typeface="+mn-ea"/>
                <a:cs typeface="Calibri"/>
              </a:rPr>
              <a:t>°C)</a:t>
            </a:r>
            <a:endParaRPr kumimoji="0" sz="3600" b="0" i="0" u="none" strike="noStrike" kern="1200" cap="none" spc="0" normalizeH="0" baseline="0" noProof="0">
              <a:ln>
                <a:noFill/>
              </a:ln>
              <a:solidFill>
                <a:prstClr val="black"/>
              </a:solidFill>
              <a:effectLst/>
              <a:uLnTx/>
              <a:uFillTx/>
              <a:latin typeface="Calibri"/>
              <a:ea typeface="+mn-ea"/>
              <a:cs typeface="Calibri"/>
            </a:endParaRPr>
          </a:p>
          <a:p>
            <a:pPr marL="299085" marR="0" lvl="0" indent="-286385" algn="l" defTabSz="914400" rtl="0" eaLnBrk="1" fontAlgn="auto" latinLnBrk="0" hangingPunct="1">
              <a:lnSpc>
                <a:spcPct val="100000"/>
              </a:lnSpc>
              <a:spcBef>
                <a:spcPts val="215"/>
              </a:spcBef>
              <a:spcAft>
                <a:spcPts val="0"/>
              </a:spcAft>
              <a:buClrTx/>
              <a:buSzTx/>
              <a:buFont typeface="Calibri"/>
              <a:buChar char="•"/>
              <a:tabLst>
                <a:tab pos="299720" algn="l"/>
              </a:tabLst>
              <a:defRPr/>
            </a:pPr>
            <a:r>
              <a:rPr kumimoji="0" sz="3600" b="0" i="0" u="none" strike="noStrike" kern="1200" cap="none" spc="0" normalizeH="0" baseline="0" noProof="0" dirty="0">
                <a:ln>
                  <a:noFill/>
                </a:ln>
                <a:solidFill>
                  <a:prstClr val="black"/>
                </a:solidFill>
                <a:effectLst/>
                <a:uLnTx/>
                <a:uFillTx/>
                <a:latin typeface="Calibri"/>
                <a:ea typeface="+mn-ea"/>
                <a:cs typeface="Calibri"/>
              </a:rPr>
              <a:t>Παρα</a:t>
            </a:r>
            <a:r>
              <a:rPr kumimoji="0" sz="3600" b="0" i="0" u="none" strike="noStrike" kern="1200" cap="none" spc="-20" normalizeH="0" baseline="0" noProof="0" dirty="0">
                <a:ln>
                  <a:noFill/>
                </a:ln>
                <a:solidFill>
                  <a:prstClr val="black"/>
                </a:solidFill>
                <a:effectLst/>
                <a:uLnTx/>
                <a:uFillTx/>
                <a:latin typeface="Calibri"/>
                <a:ea typeface="+mn-ea"/>
                <a:cs typeface="Calibri"/>
              </a:rPr>
              <a:t>γ</a:t>
            </a:r>
            <a:r>
              <a:rPr kumimoji="0" sz="3600" b="0" i="0" u="none" strike="noStrike" kern="1200" cap="none" spc="0" normalizeH="0" baseline="0" noProof="0" dirty="0">
                <a:ln>
                  <a:noFill/>
                </a:ln>
                <a:solidFill>
                  <a:prstClr val="black"/>
                </a:solidFill>
                <a:effectLst/>
                <a:uLnTx/>
                <a:uFillTx/>
                <a:latin typeface="Calibri"/>
                <a:ea typeface="+mn-ea"/>
                <a:cs typeface="Calibri"/>
              </a:rPr>
              <a:t>ωγή</a:t>
            </a:r>
            <a:r>
              <a:rPr kumimoji="0" sz="3600" b="0" i="0" u="none" strike="noStrike" kern="1200" cap="none" spc="5" normalizeH="0" baseline="0" noProof="0" dirty="0">
                <a:ln>
                  <a:noFill/>
                </a:ln>
                <a:solidFill>
                  <a:prstClr val="black"/>
                </a:solidFill>
                <a:effectLst/>
                <a:uLnTx/>
                <a:uFillTx/>
                <a:latin typeface="Calibri"/>
                <a:ea typeface="+mn-ea"/>
                <a:cs typeface="Calibri"/>
              </a:rPr>
              <a:t> </a:t>
            </a:r>
            <a:r>
              <a:rPr kumimoji="0" sz="3600" b="0" i="0" u="none" strike="noStrike" kern="1200" cap="none" spc="0" normalizeH="0" baseline="0" noProof="0" dirty="0">
                <a:ln>
                  <a:noFill/>
                </a:ln>
                <a:solidFill>
                  <a:prstClr val="black"/>
                </a:solidFill>
                <a:effectLst/>
                <a:uLnTx/>
                <a:uFillTx/>
                <a:latin typeface="Calibri"/>
                <a:ea typeface="+mn-ea"/>
                <a:cs typeface="Calibri"/>
              </a:rPr>
              <a:t>υα</a:t>
            </a:r>
            <a:r>
              <a:rPr kumimoji="0" sz="3600" b="0" i="0" u="none" strike="noStrike" kern="1200" cap="none" spc="-35" normalizeH="0" baseline="0" noProof="0" dirty="0">
                <a:ln>
                  <a:noFill/>
                </a:ln>
                <a:solidFill>
                  <a:prstClr val="black"/>
                </a:solidFill>
                <a:effectLst/>
                <a:uLnTx/>
                <a:uFillTx/>
                <a:latin typeface="Calibri"/>
                <a:ea typeface="+mn-ea"/>
                <a:cs typeface="Calibri"/>
              </a:rPr>
              <a:t>λ</a:t>
            </a:r>
            <a:r>
              <a:rPr kumimoji="0" sz="3600" b="0" i="0" u="none" strike="noStrike" kern="1200" cap="none" spc="0" normalizeH="0" baseline="0" noProof="0" dirty="0">
                <a:ln>
                  <a:noFill/>
                </a:ln>
                <a:solidFill>
                  <a:prstClr val="black"/>
                </a:solidFill>
                <a:effectLst/>
                <a:uLnTx/>
                <a:uFillTx/>
                <a:latin typeface="Calibri"/>
                <a:ea typeface="+mn-ea"/>
                <a:cs typeface="Calibri"/>
              </a:rPr>
              <a:t>ο</a:t>
            </a:r>
            <a:r>
              <a:rPr kumimoji="0" sz="3600" b="0" i="0" u="none" strike="noStrike" kern="1200" cap="none" spc="-55" normalizeH="0" baseline="0" noProof="0" dirty="0">
                <a:ln>
                  <a:noFill/>
                </a:ln>
                <a:solidFill>
                  <a:prstClr val="black"/>
                </a:solidFill>
                <a:effectLst/>
                <a:uLnTx/>
                <a:uFillTx/>
                <a:latin typeface="Calibri"/>
                <a:ea typeface="+mn-ea"/>
                <a:cs typeface="Calibri"/>
              </a:rPr>
              <a:t>κ</a:t>
            </a:r>
            <a:r>
              <a:rPr kumimoji="0" sz="3600" b="0" i="0" u="none" strike="noStrike" kern="1200" cap="none" spc="0" normalizeH="0" baseline="0" noProof="0" dirty="0">
                <a:ln>
                  <a:noFill/>
                </a:ln>
                <a:solidFill>
                  <a:prstClr val="black"/>
                </a:solidFill>
                <a:effectLst/>
                <a:uLnTx/>
                <a:uFillTx/>
                <a:latin typeface="Calibri"/>
                <a:ea typeface="+mn-ea"/>
                <a:cs typeface="Calibri"/>
              </a:rPr>
              <a:t>εραμι</a:t>
            </a:r>
            <a:r>
              <a:rPr kumimoji="0" sz="3600" b="0" i="0" u="none" strike="noStrike" kern="1200" cap="none" spc="-80" normalizeH="0" baseline="0" noProof="0" dirty="0">
                <a:ln>
                  <a:noFill/>
                </a:ln>
                <a:solidFill>
                  <a:prstClr val="black"/>
                </a:solidFill>
                <a:effectLst/>
                <a:uLnTx/>
                <a:uFillTx/>
                <a:latin typeface="Calibri"/>
                <a:ea typeface="+mn-ea"/>
                <a:cs typeface="Calibri"/>
              </a:rPr>
              <a:t>κ</a:t>
            </a:r>
            <a:r>
              <a:rPr kumimoji="0" sz="3600" b="0" i="0" u="none" strike="noStrike" kern="1200" cap="none" spc="0" normalizeH="0" baseline="0" noProof="0" dirty="0">
                <a:ln>
                  <a:noFill/>
                </a:ln>
                <a:solidFill>
                  <a:prstClr val="black"/>
                </a:solidFill>
                <a:effectLst/>
                <a:uLnTx/>
                <a:uFillTx/>
                <a:latin typeface="Calibri"/>
                <a:ea typeface="+mn-ea"/>
                <a:cs typeface="Calibri"/>
              </a:rPr>
              <a:t>ών</a:t>
            </a:r>
            <a:r>
              <a:rPr kumimoji="0" sz="3600" b="0" i="0" u="none" strike="noStrike" kern="1200" cap="none" spc="-15" normalizeH="0" baseline="0" noProof="0" dirty="0">
                <a:ln>
                  <a:noFill/>
                </a:ln>
                <a:solidFill>
                  <a:prstClr val="black"/>
                </a:solidFill>
                <a:effectLst/>
                <a:uLnTx/>
                <a:uFillTx/>
                <a:latin typeface="Calibri"/>
                <a:ea typeface="+mn-ea"/>
                <a:cs typeface="Calibri"/>
              </a:rPr>
              <a:t> </a:t>
            </a:r>
            <a:r>
              <a:rPr kumimoji="0" sz="3600" b="0" i="0" u="none" strike="noStrike" kern="1200" cap="none" spc="-105" normalizeH="0" baseline="0" noProof="0" dirty="0">
                <a:ln>
                  <a:noFill/>
                </a:ln>
                <a:solidFill>
                  <a:prstClr val="black"/>
                </a:solidFill>
                <a:effectLst/>
                <a:uLnTx/>
                <a:uFillTx/>
                <a:latin typeface="Calibri"/>
                <a:ea typeface="+mn-ea"/>
                <a:cs typeface="Calibri"/>
              </a:rPr>
              <a:t>υ</a:t>
            </a:r>
            <a:r>
              <a:rPr kumimoji="0" sz="3600" b="0" i="0" u="none" strike="noStrike" kern="1200" cap="none" spc="-40" normalizeH="0" baseline="0" noProof="0" dirty="0">
                <a:ln>
                  <a:noFill/>
                </a:ln>
                <a:solidFill>
                  <a:prstClr val="black"/>
                </a:solidFill>
                <a:effectLst/>
                <a:uLnTx/>
                <a:uFillTx/>
                <a:latin typeface="Calibri"/>
                <a:ea typeface="+mn-ea"/>
                <a:cs typeface="Calibri"/>
              </a:rPr>
              <a:t>λ</a:t>
            </a:r>
            <a:r>
              <a:rPr kumimoji="0" sz="3600" b="0" i="0" u="none" strike="noStrike" kern="1200" cap="none" spc="0" normalizeH="0" baseline="0" noProof="0" dirty="0">
                <a:ln>
                  <a:noFill/>
                </a:ln>
                <a:solidFill>
                  <a:prstClr val="black"/>
                </a:solidFill>
                <a:effectLst/>
                <a:uLnTx/>
                <a:uFillTx/>
                <a:latin typeface="Calibri"/>
                <a:ea typeface="+mn-ea"/>
                <a:cs typeface="Calibri"/>
              </a:rPr>
              <a:t>ι</a:t>
            </a:r>
            <a:r>
              <a:rPr kumimoji="0" sz="3600" b="0" i="0" u="none" strike="noStrike" kern="1200" cap="none" spc="-80" normalizeH="0" baseline="0" noProof="0" dirty="0">
                <a:ln>
                  <a:noFill/>
                </a:ln>
                <a:solidFill>
                  <a:prstClr val="black"/>
                </a:solidFill>
                <a:effectLst/>
                <a:uLnTx/>
                <a:uFillTx/>
                <a:latin typeface="Calibri"/>
                <a:ea typeface="+mn-ea"/>
                <a:cs typeface="Calibri"/>
              </a:rPr>
              <a:t>κ</a:t>
            </a:r>
            <a:r>
              <a:rPr kumimoji="0" sz="3600" b="0" i="0" u="none" strike="noStrike" kern="1200" cap="none" spc="0" normalizeH="0" baseline="0" noProof="0" dirty="0">
                <a:ln>
                  <a:noFill/>
                </a:ln>
                <a:solidFill>
                  <a:prstClr val="black"/>
                </a:solidFill>
                <a:effectLst/>
                <a:uLnTx/>
                <a:uFillTx/>
                <a:latin typeface="Calibri"/>
                <a:ea typeface="+mn-ea"/>
                <a:cs typeface="Calibri"/>
              </a:rPr>
              <a:t>ών</a:t>
            </a:r>
            <a:endParaRPr kumimoji="0" sz="36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p:nvPr/>
        </p:nvSpPr>
        <p:spPr>
          <a:xfrm>
            <a:off x="2032000" y="786028"/>
            <a:ext cx="8128000" cy="1036955"/>
          </a:xfrm>
          <a:custGeom>
            <a:avLst/>
            <a:gdLst/>
            <a:ahLst/>
            <a:cxnLst/>
            <a:rect l="l" t="t" r="r" b="b"/>
            <a:pathLst>
              <a:path w="8128000" h="1036955">
                <a:moveTo>
                  <a:pt x="0" y="1036802"/>
                </a:moveTo>
                <a:lnTo>
                  <a:pt x="8128000" y="1036802"/>
                </a:lnTo>
                <a:lnTo>
                  <a:pt x="8128000" y="0"/>
                </a:lnTo>
                <a:lnTo>
                  <a:pt x="0" y="0"/>
                </a:lnTo>
                <a:lnTo>
                  <a:pt x="0" y="1036802"/>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2032000" y="786028"/>
            <a:ext cx="8128000" cy="1036955"/>
          </a:xfrm>
          <a:custGeom>
            <a:avLst/>
            <a:gdLst/>
            <a:ahLst/>
            <a:cxnLst/>
            <a:rect l="l" t="t" r="r" b="b"/>
            <a:pathLst>
              <a:path w="8128000" h="1036955">
                <a:moveTo>
                  <a:pt x="0" y="1036802"/>
                </a:moveTo>
                <a:lnTo>
                  <a:pt x="8128000" y="1036802"/>
                </a:lnTo>
                <a:lnTo>
                  <a:pt x="8128000" y="0"/>
                </a:lnTo>
                <a:lnTo>
                  <a:pt x="0" y="0"/>
                </a:lnTo>
                <a:lnTo>
                  <a:pt x="0" y="1036802"/>
                </a:lnTo>
                <a:close/>
              </a:path>
            </a:pathLst>
          </a:custGeom>
          <a:ln w="12699">
            <a:solidFill>
              <a:srgbClr val="4471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4876546" y="1061872"/>
            <a:ext cx="2439670" cy="50927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3800" b="0" i="0" u="none" strike="noStrike" kern="1200" cap="none" spc="0" normalizeH="0" baseline="0" noProof="0" dirty="0">
                <a:ln>
                  <a:noFill/>
                </a:ln>
                <a:solidFill>
                  <a:srgbClr val="FFFFFF"/>
                </a:solidFill>
                <a:effectLst/>
                <a:uLnTx/>
                <a:uFillTx/>
                <a:latin typeface="Calibri"/>
                <a:ea typeface="+mn-ea"/>
                <a:cs typeface="Calibri"/>
              </a:rPr>
              <a:t>Υα</a:t>
            </a:r>
            <a:r>
              <a:rPr kumimoji="0" sz="3800" b="0" i="0" u="none" strike="noStrike" kern="1200" cap="none" spc="-30" normalizeH="0" baseline="0" noProof="0" dirty="0">
                <a:ln>
                  <a:noFill/>
                </a:ln>
                <a:solidFill>
                  <a:srgbClr val="FFFFFF"/>
                </a:solidFill>
                <a:effectLst/>
                <a:uLnTx/>
                <a:uFillTx/>
                <a:latin typeface="Calibri"/>
                <a:ea typeface="+mn-ea"/>
                <a:cs typeface="Calibri"/>
              </a:rPr>
              <a:t>λ</a:t>
            </a:r>
            <a:r>
              <a:rPr kumimoji="0" sz="3800" b="0" i="0" u="none" strike="noStrike" kern="1200" cap="none" spc="0" normalizeH="0" baseline="0" noProof="0" dirty="0">
                <a:ln>
                  <a:noFill/>
                </a:ln>
                <a:solidFill>
                  <a:srgbClr val="FFFFFF"/>
                </a:solidFill>
                <a:effectLst/>
                <a:uLnTx/>
                <a:uFillTx/>
                <a:latin typeface="Calibri"/>
                <a:ea typeface="+mn-ea"/>
                <a:cs typeface="Calibri"/>
              </a:rPr>
              <a:t>οποί</a:t>
            </a:r>
            <a:r>
              <a:rPr kumimoji="0" sz="3800" b="0" i="0" u="none" strike="noStrike" kern="1200" cap="none" spc="-15" normalizeH="0" baseline="0" noProof="0" dirty="0">
                <a:ln>
                  <a:noFill/>
                </a:ln>
                <a:solidFill>
                  <a:srgbClr val="FFFFFF"/>
                </a:solidFill>
                <a:effectLst/>
                <a:uLnTx/>
                <a:uFillTx/>
                <a:latin typeface="Calibri"/>
                <a:ea typeface="+mn-ea"/>
                <a:cs typeface="Calibri"/>
              </a:rPr>
              <a:t>η</a:t>
            </a:r>
            <a:r>
              <a:rPr kumimoji="0" sz="3800" b="0" i="0" u="none" strike="noStrike" kern="1200" cap="none" spc="0" normalizeH="0" baseline="0" noProof="0" dirty="0">
                <a:ln>
                  <a:noFill/>
                </a:ln>
                <a:solidFill>
                  <a:srgbClr val="FFFFFF"/>
                </a:solidFill>
                <a:effectLst/>
                <a:uLnTx/>
                <a:uFillTx/>
                <a:latin typeface="Calibri"/>
                <a:ea typeface="+mn-ea"/>
                <a:cs typeface="Calibri"/>
              </a:rPr>
              <a:t>ση</a:t>
            </a:r>
            <a:endParaRPr kumimoji="0" sz="38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object 4"/>
          <p:cNvSpPr txBox="1"/>
          <p:nvPr/>
        </p:nvSpPr>
        <p:spPr>
          <a:xfrm>
            <a:off x="2105151" y="790309"/>
            <a:ext cx="8128000" cy="584775"/>
          </a:xfrm>
          <a:prstGeom prst="rect">
            <a:avLst/>
          </a:prstGeom>
          <a:solidFill>
            <a:srgbClr val="538235"/>
          </a:solidFill>
          <a:ln w="12700">
            <a:solidFill>
              <a:schemeClr val="bg1"/>
            </a:solidFill>
          </a:ln>
        </p:spPr>
        <p:txBody>
          <a:bodyPr vert="horz" wrap="square" lIns="0" tIns="0" rIns="0" bIns="0" rtlCol="0">
            <a:spAutoFit/>
          </a:bodyPr>
          <a:lstStyle/>
          <a:p>
            <a:pPr marL="1927225" marR="0" lvl="0" indent="0" algn="l" defTabSz="914400" rtl="0" eaLnBrk="1" fontAlgn="auto" latinLnBrk="0" hangingPunct="1">
              <a:lnSpc>
                <a:spcPct val="100000"/>
              </a:lnSpc>
              <a:spcBef>
                <a:spcPts val="0"/>
              </a:spcBef>
              <a:spcAft>
                <a:spcPts val="0"/>
              </a:spcAft>
              <a:buClrTx/>
              <a:buSzTx/>
              <a:buFontTx/>
              <a:buNone/>
              <a:tabLst/>
              <a:defRPr/>
            </a:pPr>
            <a:r>
              <a:rPr kumimoji="0" sz="3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Θερ</a:t>
            </a:r>
            <a:r>
              <a:rPr kumimoji="0" sz="3800" b="1" i="0" u="none" strike="noStrike" kern="1200" cap="none" spc="-15"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μ</a:t>
            </a:r>
            <a:r>
              <a:rPr kumimoji="0" sz="3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ική</a:t>
            </a:r>
            <a:r>
              <a:rPr kumimoji="0" sz="3800" b="1" i="0" u="none" strike="noStrike" kern="1200" cap="none" spc="-25"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 </a:t>
            </a:r>
            <a:r>
              <a:rPr kumimoji="0" sz="3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επ</a:t>
            </a:r>
            <a:r>
              <a:rPr kumimoji="0" sz="3800" b="1" i="0" u="none" strike="noStrike" kern="1200" cap="none" spc="-2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ε</a:t>
            </a:r>
            <a:r>
              <a:rPr kumimoji="0" sz="3800" b="1" i="0" u="none" strike="noStrike" kern="1200" cap="none" spc="-4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ξ</a:t>
            </a:r>
            <a:r>
              <a:rPr kumimoji="0" sz="3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ε</a:t>
            </a:r>
            <a:r>
              <a:rPr kumimoji="0" sz="3800" b="1" i="0" u="none" strike="noStrike" kern="1200" cap="none" spc="-35"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ρ</a:t>
            </a:r>
            <a:r>
              <a:rPr kumimoji="0" sz="3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γ</a:t>
            </a:r>
            <a:r>
              <a:rPr kumimoji="0" sz="3800" b="1" i="0" u="none" strike="noStrike" kern="1200" cap="none" spc="-4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α</a:t>
            </a:r>
            <a:r>
              <a:rPr kumimoji="0" sz="3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σία</a:t>
            </a:r>
            <a:endParaRPr kumimoji="0" sz="3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endParaRPr>
          </a:p>
        </p:txBody>
      </p:sp>
      <p:sp>
        <p:nvSpPr>
          <p:cNvPr id="6" name="object 6"/>
          <p:cNvSpPr/>
          <p:nvPr/>
        </p:nvSpPr>
        <p:spPr>
          <a:xfrm>
            <a:off x="4154423" y="4663440"/>
            <a:ext cx="4370832" cy="51358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3773423" y="4937759"/>
            <a:ext cx="5132832" cy="51358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3482340" y="5212079"/>
            <a:ext cx="5711952" cy="513588"/>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3393947" y="5486400"/>
            <a:ext cx="5888736" cy="513588"/>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3229355" y="5760720"/>
            <a:ext cx="6170676" cy="513588"/>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9092183" y="5760720"/>
            <a:ext cx="359664" cy="513588"/>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txBox="1"/>
          <p:nvPr/>
        </p:nvSpPr>
        <p:spPr>
          <a:xfrm>
            <a:off x="3360801" y="4770120"/>
            <a:ext cx="5887720" cy="1351280"/>
          </a:xfrm>
          <a:prstGeom prst="rect">
            <a:avLst/>
          </a:prstGeom>
        </p:spPr>
        <p:txBody>
          <a:bodyPr vert="horz" wrap="square" lIns="0" tIns="0" rIns="0" bIns="0" rtlCol="0">
            <a:spAutoFit/>
          </a:bodyPr>
          <a:lstStyle/>
          <a:p>
            <a:pPr marL="12700" marR="5080" lvl="0" indent="-1905"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Με</a:t>
            </a:r>
            <a:r>
              <a:rPr kumimoji="0" sz="1800" b="1" i="0" u="none" strike="noStrike" kern="1200" cap="none" spc="-10" normalizeH="0" baseline="0" noProof="0" dirty="0">
                <a:ln>
                  <a:noFill/>
                </a:ln>
                <a:solidFill>
                  <a:prstClr val="black"/>
                </a:solidFill>
                <a:effectLst/>
                <a:uLnTx/>
                <a:uFillTx/>
                <a:latin typeface="Calibri"/>
                <a:ea typeface="+mn-ea"/>
                <a:cs typeface="Calibri"/>
              </a:rPr>
              <a:t>τ</a:t>
            </a:r>
            <a:r>
              <a:rPr kumimoji="0" sz="1800" b="1" i="0" u="none" strike="noStrike" kern="1200" cap="none" spc="0" normalizeH="0" baseline="0" noProof="0" dirty="0">
                <a:ln>
                  <a:noFill/>
                </a:ln>
                <a:solidFill>
                  <a:prstClr val="black"/>
                </a:solidFill>
                <a:effectLst/>
                <a:uLnTx/>
                <a:uFillTx/>
                <a:latin typeface="Calibri"/>
                <a:ea typeface="+mn-ea"/>
                <a:cs typeface="Calibri"/>
              </a:rPr>
              <a:t>α</a:t>
            </a:r>
            <a:r>
              <a:rPr kumimoji="0" sz="1800" b="1" i="0" u="none" strike="noStrike" kern="1200" cap="none" spc="-10" normalizeH="0" baseline="0" noProof="0" dirty="0">
                <a:ln>
                  <a:noFill/>
                </a:ln>
                <a:solidFill>
                  <a:prstClr val="black"/>
                </a:solidFill>
                <a:effectLst/>
                <a:uLnTx/>
                <a:uFillTx/>
                <a:latin typeface="Calibri"/>
                <a:ea typeface="+mn-ea"/>
                <a:cs typeface="Calibri"/>
              </a:rPr>
              <a:t>τ</a:t>
            </a:r>
            <a:r>
              <a:rPr kumimoji="0" sz="1800" b="1" i="0" u="none" strike="noStrike" kern="1200" cap="none" spc="0" normalizeH="0" baseline="0" noProof="0" dirty="0">
                <a:ln>
                  <a:noFill/>
                </a:ln>
                <a:solidFill>
                  <a:prstClr val="black"/>
                </a:solidFill>
                <a:effectLst/>
                <a:uLnTx/>
                <a:uFillTx/>
                <a:latin typeface="Calibri"/>
                <a:ea typeface="+mn-ea"/>
                <a:cs typeface="Calibri"/>
              </a:rPr>
              <a:t>ροπή</a:t>
            </a:r>
            <a:r>
              <a:rPr kumimoji="0" sz="1800" b="1" i="0" u="none" strike="noStrike" kern="1200" cap="none" spc="-20" normalizeH="0" baseline="0" noProof="0" dirty="0">
                <a:ln>
                  <a:noFill/>
                </a:ln>
                <a:solidFill>
                  <a:prstClr val="black"/>
                </a:solidFill>
                <a:effectLst/>
                <a:uLnTx/>
                <a:uFillTx/>
                <a:latin typeface="Calibri"/>
                <a:ea typeface="+mn-ea"/>
                <a:cs typeface="Calibri"/>
              </a:rPr>
              <a:t> </a:t>
            </a:r>
            <a:r>
              <a:rPr kumimoji="0" sz="1800" b="1" i="0" u="none" strike="noStrike" kern="1200" cap="none" spc="-25" normalizeH="0" baseline="0" noProof="0" dirty="0">
                <a:ln>
                  <a:noFill/>
                </a:ln>
                <a:solidFill>
                  <a:prstClr val="black"/>
                </a:solidFill>
                <a:effectLst/>
                <a:uLnTx/>
                <a:uFillTx/>
                <a:latin typeface="Calibri"/>
                <a:ea typeface="+mn-ea"/>
                <a:cs typeface="Calibri"/>
              </a:rPr>
              <a:t>ι</a:t>
            </a:r>
            <a:r>
              <a:rPr kumimoji="0" sz="1800" b="1" i="0" u="none" strike="noStrike" kern="1200" cap="none" spc="0" normalizeH="0" baseline="0" noProof="0" dirty="0">
                <a:ln>
                  <a:noFill/>
                </a:ln>
                <a:solidFill>
                  <a:prstClr val="black"/>
                </a:solidFill>
                <a:effectLst/>
                <a:uLnTx/>
                <a:uFillTx/>
                <a:latin typeface="Calibri"/>
                <a:ea typeface="+mn-ea"/>
                <a:cs typeface="Calibri"/>
              </a:rPr>
              <a:t>νών</a:t>
            </a:r>
            <a:r>
              <a:rPr kumimoji="0" sz="1800" b="1" i="0" u="none" strike="noStrike" kern="1200" cap="none" spc="-2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α</a:t>
            </a:r>
            <a:r>
              <a:rPr kumimoji="0" sz="1800" b="1" i="0" u="none" strike="noStrike" kern="1200" cap="none" spc="5" normalizeH="0" baseline="0" noProof="0" dirty="0">
                <a:ln>
                  <a:noFill/>
                </a:ln>
                <a:solidFill>
                  <a:prstClr val="black"/>
                </a:solidFill>
                <a:effectLst/>
                <a:uLnTx/>
                <a:uFillTx/>
                <a:latin typeface="Calibri"/>
                <a:ea typeface="+mn-ea"/>
                <a:cs typeface="Calibri"/>
              </a:rPr>
              <a:t>μ</a:t>
            </a:r>
            <a:r>
              <a:rPr kumimoji="0" sz="1800" b="1" i="0" u="none" strike="noStrike" kern="1200" cap="none" spc="0" normalizeH="0" baseline="0" noProof="0" dirty="0">
                <a:ln>
                  <a:noFill/>
                </a:ln>
                <a:solidFill>
                  <a:prstClr val="black"/>
                </a:solidFill>
                <a:effectLst/>
                <a:uLnTx/>
                <a:uFillTx/>
                <a:latin typeface="Calibri"/>
                <a:ea typeface="+mn-ea"/>
                <a:cs typeface="Calibri"/>
              </a:rPr>
              <a:t>ιά</a:t>
            </a:r>
            <a:r>
              <a:rPr kumimoji="0" sz="1800" b="1" i="0" u="none" strike="noStrike" kern="1200" cap="none" spc="15" normalizeH="0" baseline="0" noProof="0" dirty="0">
                <a:ln>
                  <a:noFill/>
                </a:ln>
                <a:solidFill>
                  <a:prstClr val="black"/>
                </a:solidFill>
                <a:effectLst/>
                <a:uLnTx/>
                <a:uFillTx/>
                <a:latin typeface="Calibri"/>
                <a:ea typeface="+mn-ea"/>
                <a:cs typeface="Calibri"/>
              </a:rPr>
              <a:t>ν</a:t>
            </a:r>
            <a:r>
              <a:rPr kumimoji="0" sz="1800" b="1" i="0" u="none" strike="noStrike" kern="1200" cap="none" spc="-15" normalizeH="0" baseline="0" noProof="0" dirty="0">
                <a:ln>
                  <a:noFill/>
                </a:ln>
                <a:solidFill>
                  <a:prstClr val="black"/>
                </a:solidFill>
                <a:effectLst/>
                <a:uLnTx/>
                <a:uFillTx/>
                <a:latin typeface="Calibri"/>
                <a:ea typeface="+mn-ea"/>
                <a:cs typeface="Calibri"/>
              </a:rPr>
              <a:t>τ</a:t>
            </a:r>
            <a:r>
              <a:rPr kumimoji="0" sz="1800" b="1" i="0" u="none" strike="noStrike" kern="1200" cap="none" spc="0" normalizeH="0" baseline="0" noProof="0" dirty="0">
                <a:ln>
                  <a:noFill/>
                </a:ln>
                <a:solidFill>
                  <a:prstClr val="black"/>
                </a:solidFill>
                <a:effectLst/>
                <a:uLnTx/>
                <a:uFillTx/>
                <a:latin typeface="Calibri"/>
                <a:ea typeface="+mn-ea"/>
                <a:cs typeface="Calibri"/>
              </a:rPr>
              <a:t>ου</a:t>
            </a:r>
            <a:r>
              <a:rPr kumimoji="0" sz="1800" b="1" i="0" u="none" strike="noStrike" kern="1200" cap="none" spc="-2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σε</a:t>
            </a:r>
            <a:r>
              <a:rPr kumimoji="0" sz="1800" b="1" i="0" u="none" strike="noStrike" kern="1200" cap="none" spc="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αβ</a:t>
            </a:r>
            <a:r>
              <a:rPr kumimoji="0" sz="1800" b="1" i="0" u="none" strike="noStrike" kern="1200" cap="none" spc="-15" normalizeH="0" baseline="0" noProof="0" dirty="0">
                <a:ln>
                  <a:noFill/>
                </a:ln>
                <a:solidFill>
                  <a:prstClr val="black"/>
                </a:solidFill>
                <a:effectLst/>
                <a:uLnTx/>
                <a:uFillTx/>
                <a:latin typeface="Calibri"/>
                <a:ea typeface="+mn-ea"/>
                <a:cs typeface="Calibri"/>
              </a:rPr>
              <a:t>λ</a:t>
            </a:r>
            <a:r>
              <a:rPr kumimoji="0" sz="1800" b="1" i="0" u="none" strike="noStrike" kern="1200" cap="none" spc="0" normalizeH="0" baseline="0" noProof="0" dirty="0">
                <a:ln>
                  <a:noFill/>
                </a:ln>
                <a:solidFill>
                  <a:prstClr val="black"/>
                </a:solidFill>
                <a:effectLst/>
                <a:uLnTx/>
                <a:uFillTx/>
                <a:latin typeface="Calibri"/>
                <a:ea typeface="+mn-ea"/>
                <a:cs typeface="Calibri"/>
              </a:rPr>
              <a:t>α</a:t>
            </a:r>
            <a:r>
              <a:rPr kumimoji="0" sz="1800" b="1" i="0" u="none" strike="noStrike" kern="1200" cap="none" spc="5" normalizeH="0" baseline="0" noProof="0" dirty="0">
                <a:ln>
                  <a:noFill/>
                </a:ln>
                <a:solidFill>
                  <a:prstClr val="black"/>
                </a:solidFill>
                <a:effectLst/>
                <a:uLnTx/>
                <a:uFillTx/>
                <a:latin typeface="Calibri"/>
                <a:ea typeface="+mn-ea"/>
                <a:cs typeface="Calibri"/>
              </a:rPr>
              <a:t>β</a:t>
            </a:r>
            <a:r>
              <a:rPr kumimoji="0" sz="1800" b="1" i="0" u="none" strike="noStrike" kern="1200" cap="none" spc="0" normalizeH="0" baseline="0" noProof="0" dirty="0">
                <a:ln>
                  <a:noFill/>
                </a:ln>
                <a:solidFill>
                  <a:prstClr val="black"/>
                </a:solidFill>
                <a:effectLst/>
                <a:uLnTx/>
                <a:uFillTx/>
                <a:latin typeface="Calibri"/>
                <a:ea typeface="+mn-ea"/>
                <a:cs typeface="Calibri"/>
              </a:rPr>
              <a:t>ή</a:t>
            </a:r>
            <a:r>
              <a:rPr kumimoji="0" sz="1800" b="1" i="0" u="none" strike="noStrike" kern="1200" cap="none" spc="-10" normalizeH="0" baseline="0" noProof="0" dirty="0">
                <a:ln>
                  <a:noFill/>
                </a:ln>
                <a:solidFill>
                  <a:prstClr val="black"/>
                </a:solidFill>
                <a:effectLst/>
                <a:uLnTx/>
                <a:uFillTx/>
                <a:latin typeface="Calibri"/>
                <a:ea typeface="+mn-ea"/>
                <a:cs typeface="Calibri"/>
              </a:rPr>
              <a:t> </a:t>
            </a:r>
            <a:r>
              <a:rPr kumimoji="0" sz="1800" b="1" i="0" u="none" strike="noStrike" kern="1200" cap="none" spc="-60" normalizeH="0" baseline="0" noProof="0" dirty="0">
                <a:ln>
                  <a:noFill/>
                </a:ln>
                <a:solidFill>
                  <a:prstClr val="black"/>
                </a:solidFill>
                <a:effectLst/>
                <a:uLnTx/>
                <a:uFillTx/>
                <a:latin typeface="Calibri"/>
                <a:ea typeface="+mn-ea"/>
                <a:cs typeface="Calibri"/>
              </a:rPr>
              <a:t>κ</a:t>
            </a:r>
            <a:r>
              <a:rPr kumimoji="0" sz="1800" b="1" i="0" u="none" strike="noStrike" kern="1200" cap="none" spc="0" normalizeH="0" baseline="0" noProof="0" dirty="0">
                <a:ln>
                  <a:noFill/>
                </a:ln>
                <a:solidFill>
                  <a:prstClr val="black"/>
                </a:solidFill>
                <a:effectLst/>
                <a:uLnTx/>
                <a:uFillTx/>
                <a:latin typeface="Calibri"/>
                <a:ea typeface="+mn-ea"/>
                <a:cs typeface="Calibri"/>
              </a:rPr>
              <a:t>αι ε</a:t>
            </a:r>
            <a:r>
              <a:rPr kumimoji="0" sz="1800" b="1" i="0" u="none" strike="noStrike" kern="1200" cap="none" spc="-10" normalizeH="0" baseline="0" noProof="0" dirty="0">
                <a:ln>
                  <a:noFill/>
                </a:ln>
                <a:solidFill>
                  <a:prstClr val="black"/>
                </a:solidFill>
                <a:effectLst/>
                <a:uLnTx/>
                <a:uFillTx/>
                <a:latin typeface="Calibri"/>
                <a:ea typeface="+mn-ea"/>
                <a:cs typeface="Calibri"/>
              </a:rPr>
              <a:t>π</a:t>
            </a:r>
            <a:r>
              <a:rPr kumimoji="0" sz="1800" b="1" i="0" u="none" strike="noStrike" kern="1200" cap="none" spc="0" normalizeH="0" baseline="0" noProof="0" dirty="0">
                <a:ln>
                  <a:noFill/>
                </a:ln>
                <a:solidFill>
                  <a:prstClr val="black"/>
                </a:solidFill>
                <a:effectLst/>
                <a:uLnTx/>
                <a:uFillTx/>
                <a:latin typeface="Calibri"/>
                <a:ea typeface="+mn-ea"/>
                <a:cs typeface="Calibri"/>
              </a:rPr>
              <a:t>α</a:t>
            </a:r>
            <a:r>
              <a:rPr kumimoji="0" sz="1800" b="1" i="0" u="none" strike="noStrike" kern="1200" cap="none" spc="5" normalizeH="0" baseline="0" noProof="0" dirty="0">
                <a:ln>
                  <a:noFill/>
                </a:ln>
                <a:solidFill>
                  <a:prstClr val="black"/>
                </a:solidFill>
                <a:effectLst/>
                <a:uLnTx/>
                <a:uFillTx/>
                <a:latin typeface="Calibri"/>
                <a:ea typeface="+mn-ea"/>
                <a:cs typeface="Calibri"/>
              </a:rPr>
              <a:t>ν</a:t>
            </a:r>
            <a:r>
              <a:rPr kumimoji="0" sz="1800" b="1" i="0" u="none" strike="noStrike" kern="1200" cap="none" spc="0" normalizeH="0" baseline="0" noProof="0" dirty="0">
                <a:ln>
                  <a:noFill/>
                </a:ln>
                <a:solidFill>
                  <a:prstClr val="black"/>
                </a:solidFill>
                <a:effectLst/>
                <a:uLnTx/>
                <a:uFillTx/>
                <a:latin typeface="Calibri"/>
                <a:ea typeface="+mn-ea"/>
                <a:cs typeface="Calibri"/>
              </a:rPr>
              <a:t>α</a:t>
            </a:r>
            <a:r>
              <a:rPr kumimoji="0" sz="1800" b="1" i="0" u="none" strike="noStrike" kern="1200" cap="none" spc="5" normalizeH="0" baseline="0" noProof="0" dirty="0">
                <a:ln>
                  <a:noFill/>
                </a:ln>
                <a:solidFill>
                  <a:prstClr val="black"/>
                </a:solidFill>
                <a:effectLst/>
                <a:uLnTx/>
                <a:uFillTx/>
                <a:latin typeface="Calibri"/>
                <a:ea typeface="+mn-ea"/>
                <a:cs typeface="Calibri"/>
              </a:rPr>
              <a:t>χ</a:t>
            </a:r>
            <a:r>
              <a:rPr kumimoji="0" sz="1800" b="1" i="0" u="none" strike="noStrike" kern="1200" cap="none" spc="0" normalizeH="0" baseline="0" noProof="0" dirty="0">
                <a:ln>
                  <a:noFill/>
                </a:ln>
                <a:solidFill>
                  <a:prstClr val="black"/>
                </a:solidFill>
                <a:effectLst/>
                <a:uLnTx/>
                <a:uFillTx/>
                <a:latin typeface="Calibri"/>
                <a:ea typeface="+mn-ea"/>
                <a:cs typeface="Calibri"/>
              </a:rPr>
              <a:t>ρ</a:t>
            </a:r>
            <a:r>
              <a:rPr kumimoji="0" sz="1800" b="1" i="0" u="none" strike="noStrike" kern="1200" cap="none" spc="-10" normalizeH="0" baseline="0" noProof="0" dirty="0">
                <a:ln>
                  <a:noFill/>
                </a:ln>
                <a:solidFill>
                  <a:prstClr val="black"/>
                </a:solidFill>
                <a:effectLst/>
                <a:uLnTx/>
                <a:uFillTx/>
                <a:latin typeface="Calibri"/>
                <a:ea typeface="+mn-ea"/>
                <a:cs typeface="Calibri"/>
              </a:rPr>
              <a:t>ησ</a:t>
            </a:r>
            <a:r>
              <a:rPr kumimoji="0" sz="1800" b="1" i="0" u="none" strike="noStrike" kern="1200" cap="none" spc="0" normalizeH="0" baseline="0" noProof="0" dirty="0">
                <a:ln>
                  <a:noFill/>
                </a:ln>
                <a:solidFill>
                  <a:prstClr val="black"/>
                </a:solidFill>
                <a:effectLst/>
                <a:uLnTx/>
                <a:uFillTx/>
                <a:latin typeface="Calibri"/>
                <a:ea typeface="+mn-ea"/>
                <a:cs typeface="Calibri"/>
              </a:rPr>
              <a:t>ι</a:t>
            </a:r>
            <a:r>
              <a:rPr kumimoji="0" sz="1800" b="1" i="0" u="none" strike="noStrike" kern="1200" cap="none" spc="-20" normalizeH="0" baseline="0" noProof="0" dirty="0">
                <a:ln>
                  <a:noFill/>
                </a:ln>
                <a:solidFill>
                  <a:prstClr val="black"/>
                </a:solidFill>
                <a:effectLst/>
                <a:uLnTx/>
                <a:uFillTx/>
                <a:latin typeface="Calibri"/>
                <a:ea typeface="+mn-ea"/>
                <a:cs typeface="Calibri"/>
              </a:rPr>
              <a:t>μ</a:t>
            </a:r>
            <a:r>
              <a:rPr kumimoji="0" sz="1800" b="1" i="0" u="none" strike="noStrike" kern="1200" cap="none" spc="-10" normalizeH="0" baseline="0" noProof="0" dirty="0">
                <a:ln>
                  <a:noFill/>
                </a:ln>
                <a:solidFill>
                  <a:prstClr val="black"/>
                </a:solidFill>
                <a:effectLst/>
                <a:uLnTx/>
                <a:uFillTx/>
                <a:latin typeface="Calibri"/>
                <a:ea typeface="+mn-ea"/>
                <a:cs typeface="Calibri"/>
              </a:rPr>
              <a:t>ο</a:t>
            </a:r>
            <a:r>
              <a:rPr kumimoji="0" sz="1800" b="1" i="0" u="none" strike="noStrike" kern="1200" cap="none" spc="0" normalizeH="0" baseline="0" noProof="0" dirty="0">
                <a:ln>
                  <a:noFill/>
                </a:ln>
                <a:solidFill>
                  <a:prstClr val="black"/>
                </a:solidFill>
                <a:effectLst/>
                <a:uLnTx/>
                <a:uFillTx/>
                <a:latin typeface="Calibri"/>
                <a:ea typeface="+mn-ea"/>
                <a:cs typeface="Calibri"/>
              </a:rPr>
              <a:t>π</a:t>
            </a:r>
            <a:r>
              <a:rPr kumimoji="0" sz="1800" b="1" i="0" u="none" strike="noStrike" kern="1200" cap="none" spc="-10" normalizeH="0" baseline="0" noProof="0" dirty="0">
                <a:ln>
                  <a:noFill/>
                </a:ln>
                <a:solidFill>
                  <a:prstClr val="black"/>
                </a:solidFill>
                <a:effectLst/>
                <a:uLnTx/>
                <a:uFillTx/>
                <a:latin typeface="Calibri"/>
                <a:ea typeface="+mn-ea"/>
                <a:cs typeface="Calibri"/>
              </a:rPr>
              <a:t>ο</a:t>
            </a:r>
            <a:r>
              <a:rPr kumimoji="0" sz="1800" b="1" i="0" u="none" strike="noStrike" kern="1200" cap="none" spc="0" normalizeH="0" baseline="0" noProof="0" dirty="0">
                <a:ln>
                  <a:noFill/>
                </a:ln>
                <a:solidFill>
                  <a:prstClr val="black"/>
                </a:solidFill>
                <a:effectLst/>
                <a:uLnTx/>
                <a:uFillTx/>
                <a:latin typeface="Calibri"/>
                <a:ea typeface="+mn-ea"/>
                <a:cs typeface="Calibri"/>
              </a:rPr>
              <a:t>ι</a:t>
            </a:r>
            <a:r>
              <a:rPr kumimoji="0" sz="1800" b="1" i="0" u="none" strike="noStrike" kern="1200" cap="none" spc="-10" normalizeH="0" baseline="0" noProof="0" dirty="0">
                <a:ln>
                  <a:noFill/>
                </a:ln>
                <a:solidFill>
                  <a:prstClr val="black"/>
                </a:solidFill>
                <a:effectLst/>
                <a:uLnTx/>
                <a:uFillTx/>
                <a:latin typeface="Calibri"/>
                <a:ea typeface="+mn-ea"/>
                <a:cs typeface="Calibri"/>
              </a:rPr>
              <a:t>ήσ</a:t>
            </a:r>
            <a:r>
              <a:rPr kumimoji="0" sz="1800" b="1" i="0" u="none" strike="noStrike" kern="1200" cap="none" spc="0" normalizeH="0" baseline="0" noProof="0" dirty="0">
                <a:ln>
                  <a:noFill/>
                </a:ln>
                <a:solidFill>
                  <a:prstClr val="black"/>
                </a:solidFill>
                <a:effectLst/>
                <a:uLnTx/>
                <a:uFillTx/>
                <a:latin typeface="Calibri"/>
                <a:ea typeface="+mn-ea"/>
                <a:cs typeface="Calibri"/>
              </a:rPr>
              <a:t>ιμα</a:t>
            </a:r>
            <a:r>
              <a:rPr kumimoji="0" sz="1800" b="1" i="0" u="none" strike="noStrike" kern="1200" cap="none" spc="-1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τε</a:t>
            </a:r>
            <a:r>
              <a:rPr kumimoji="0" sz="1800" b="1" i="0" u="none" strike="noStrike" kern="1200" cap="none" spc="-15" normalizeH="0" baseline="0" noProof="0" dirty="0">
                <a:ln>
                  <a:noFill/>
                </a:ln>
                <a:solidFill>
                  <a:prstClr val="black"/>
                </a:solidFill>
                <a:effectLst/>
                <a:uLnTx/>
                <a:uFillTx/>
                <a:latin typeface="Calibri"/>
                <a:ea typeface="+mn-ea"/>
                <a:cs typeface="Calibri"/>
              </a:rPr>
              <a:t>λ</a:t>
            </a:r>
            <a:r>
              <a:rPr kumimoji="0" sz="1800" b="1" i="0" u="none" strike="noStrike" kern="1200" cap="none" spc="0" normalizeH="0" baseline="0" noProof="0" dirty="0">
                <a:ln>
                  <a:noFill/>
                </a:ln>
                <a:solidFill>
                  <a:prstClr val="black"/>
                </a:solidFill>
                <a:effectLst/>
                <a:uLnTx/>
                <a:uFillTx/>
                <a:latin typeface="Calibri"/>
                <a:ea typeface="+mn-ea"/>
                <a:cs typeface="Calibri"/>
              </a:rPr>
              <a:t>ι</a:t>
            </a:r>
            <a:r>
              <a:rPr kumimoji="0" sz="1800" b="1" i="0" u="none" strike="noStrike" kern="1200" cap="none" spc="-60" normalizeH="0" baseline="0" noProof="0" dirty="0">
                <a:ln>
                  <a:noFill/>
                </a:ln>
                <a:solidFill>
                  <a:prstClr val="black"/>
                </a:solidFill>
                <a:effectLst/>
                <a:uLnTx/>
                <a:uFillTx/>
                <a:latin typeface="Calibri"/>
                <a:ea typeface="+mn-ea"/>
                <a:cs typeface="Calibri"/>
              </a:rPr>
              <a:t>κ</a:t>
            </a:r>
            <a:r>
              <a:rPr kumimoji="0" sz="1800" b="1" i="0" u="none" strike="noStrike" kern="1200" cap="none" spc="0" normalizeH="0" baseline="0" noProof="0" dirty="0">
                <a:ln>
                  <a:noFill/>
                </a:ln>
                <a:solidFill>
                  <a:prstClr val="black"/>
                </a:solidFill>
                <a:effectLst/>
                <a:uLnTx/>
                <a:uFillTx/>
                <a:latin typeface="Calibri"/>
                <a:ea typeface="+mn-ea"/>
                <a:cs typeface="Calibri"/>
              </a:rPr>
              <a:t>ά</a:t>
            </a:r>
            <a:r>
              <a:rPr kumimoji="0" sz="1800" b="1" i="0" u="none" strike="noStrike" kern="1200" cap="none" spc="-3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π</a:t>
            </a:r>
            <a:r>
              <a:rPr kumimoji="0" sz="1800" b="1" i="0" u="none" strike="noStrike" kern="1200" cap="none" spc="5" normalizeH="0" baseline="0" noProof="0" dirty="0">
                <a:ln>
                  <a:noFill/>
                </a:ln>
                <a:solidFill>
                  <a:prstClr val="black"/>
                </a:solidFill>
                <a:effectLst/>
                <a:uLnTx/>
                <a:uFillTx/>
                <a:latin typeface="Calibri"/>
                <a:ea typeface="+mn-ea"/>
                <a:cs typeface="Calibri"/>
              </a:rPr>
              <a:t>ρ</a:t>
            </a:r>
            <a:r>
              <a:rPr kumimoji="0" sz="1800" b="1" i="0" u="none" strike="noStrike" kern="1200" cap="none" spc="0" normalizeH="0" baseline="0" noProof="0" dirty="0">
                <a:ln>
                  <a:noFill/>
                </a:ln>
                <a:solidFill>
                  <a:prstClr val="black"/>
                </a:solidFill>
                <a:effectLst/>
                <a:uLnTx/>
                <a:uFillTx/>
                <a:latin typeface="Calibri"/>
                <a:ea typeface="+mn-ea"/>
                <a:cs typeface="Calibri"/>
              </a:rPr>
              <a:t>οϊ</a:t>
            </a:r>
            <a:r>
              <a:rPr kumimoji="0" sz="1800" b="1" i="0" u="none" strike="noStrike" kern="1200" cap="none" spc="5" normalizeH="0" baseline="0" noProof="0" dirty="0">
                <a:ln>
                  <a:noFill/>
                </a:ln>
                <a:solidFill>
                  <a:prstClr val="black"/>
                </a:solidFill>
                <a:effectLst/>
                <a:uLnTx/>
                <a:uFillTx/>
                <a:latin typeface="Calibri"/>
                <a:ea typeface="+mn-ea"/>
                <a:cs typeface="Calibri"/>
              </a:rPr>
              <a:t>ό</a:t>
            </a:r>
            <a:r>
              <a:rPr kumimoji="0" sz="1800" b="1" i="0" u="none" strike="noStrike" kern="1200" cap="none" spc="10" normalizeH="0" baseline="0" noProof="0" dirty="0">
                <a:ln>
                  <a:noFill/>
                </a:ln>
                <a:solidFill>
                  <a:prstClr val="black"/>
                </a:solidFill>
                <a:effectLst/>
                <a:uLnTx/>
                <a:uFillTx/>
                <a:latin typeface="Calibri"/>
                <a:ea typeface="+mn-ea"/>
                <a:cs typeface="Calibri"/>
              </a:rPr>
              <a:t>ν</a:t>
            </a:r>
            <a:r>
              <a:rPr kumimoji="0" sz="1800" b="1" i="0" u="none" strike="noStrike" kern="1200" cap="none" spc="-15" normalizeH="0" baseline="0" noProof="0" dirty="0">
                <a:ln>
                  <a:noFill/>
                </a:ln>
                <a:solidFill>
                  <a:prstClr val="black"/>
                </a:solidFill>
                <a:effectLst/>
                <a:uLnTx/>
                <a:uFillTx/>
                <a:latin typeface="Calibri"/>
                <a:ea typeface="+mn-ea"/>
                <a:cs typeface="Calibri"/>
              </a:rPr>
              <a:t>τ</a:t>
            </a:r>
            <a:r>
              <a:rPr kumimoji="0" sz="1800" b="1" i="0" u="none" strike="noStrike" kern="1200" cap="none" spc="0" normalizeH="0" baseline="0" noProof="0" dirty="0">
                <a:ln>
                  <a:noFill/>
                </a:ln>
                <a:solidFill>
                  <a:prstClr val="black"/>
                </a:solidFill>
                <a:effectLst/>
                <a:uLnTx/>
                <a:uFillTx/>
                <a:latin typeface="Calibri"/>
                <a:ea typeface="+mn-ea"/>
                <a:cs typeface="Calibri"/>
              </a:rPr>
              <a:t>α</a:t>
            </a:r>
            <a:r>
              <a:rPr kumimoji="0" sz="1800" b="1" i="0" u="none" strike="noStrike" kern="1200" cap="none" spc="-3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(π.</a:t>
            </a:r>
            <a:r>
              <a:rPr kumimoji="0" sz="1800" b="1" i="0" u="none" strike="noStrike" kern="1200" cap="none" spc="5" normalizeH="0" baseline="0" noProof="0" dirty="0">
                <a:ln>
                  <a:noFill/>
                </a:ln>
                <a:solidFill>
                  <a:prstClr val="black"/>
                </a:solidFill>
                <a:effectLst/>
                <a:uLnTx/>
                <a:uFillTx/>
                <a:latin typeface="Calibri"/>
                <a:ea typeface="+mn-ea"/>
                <a:cs typeface="Calibri"/>
              </a:rPr>
              <a:t>χ</a:t>
            </a:r>
            <a:r>
              <a:rPr kumimoji="0" sz="1800" b="1" i="0" u="none" strike="noStrike" kern="1200" cap="none" spc="0" normalizeH="0" baseline="0" noProof="0" dirty="0">
                <a:ln>
                  <a:noFill/>
                </a:ln>
                <a:solidFill>
                  <a:prstClr val="black"/>
                </a:solidFill>
                <a:effectLst/>
                <a:uLnTx/>
                <a:uFillTx/>
                <a:latin typeface="Calibri"/>
                <a:ea typeface="+mn-ea"/>
                <a:cs typeface="Calibri"/>
              </a:rPr>
              <a:t>.</a:t>
            </a:r>
            <a:r>
              <a:rPr kumimoji="0" sz="1800" b="1" i="0" u="none" strike="noStrike" kern="1200" cap="none" spc="-15" normalizeH="0" baseline="0" noProof="0" dirty="0">
                <a:ln>
                  <a:noFill/>
                </a:ln>
                <a:solidFill>
                  <a:prstClr val="black"/>
                </a:solidFill>
                <a:effectLst/>
                <a:uLnTx/>
                <a:uFillTx/>
                <a:latin typeface="Calibri"/>
                <a:ea typeface="+mn-ea"/>
                <a:cs typeface="Calibri"/>
              </a:rPr>
              <a:t> </a:t>
            </a:r>
            <a:r>
              <a:rPr kumimoji="0" sz="1800" b="1" i="0" u="none" strike="noStrike" kern="1200" cap="none" spc="25" normalizeH="0" baseline="0" noProof="0" dirty="0">
                <a:ln>
                  <a:noFill/>
                </a:ln>
                <a:solidFill>
                  <a:prstClr val="black"/>
                </a:solidFill>
                <a:effectLst/>
                <a:uLnTx/>
                <a:uFillTx/>
                <a:latin typeface="Calibri"/>
                <a:ea typeface="+mn-ea"/>
                <a:cs typeface="Calibri"/>
              </a:rPr>
              <a:t>σ</a:t>
            </a:r>
            <a:r>
              <a:rPr kumimoji="0" sz="1800" b="1" i="0" u="none" strike="noStrike" kern="1200" cap="none" spc="0" normalizeH="0" baseline="0" noProof="0" dirty="0">
                <a:ln>
                  <a:noFill/>
                </a:ln>
                <a:solidFill>
                  <a:prstClr val="black"/>
                </a:solidFill>
                <a:effectLst/>
                <a:uLnTx/>
                <a:uFillTx/>
                <a:latin typeface="Calibri"/>
                <a:ea typeface="+mn-ea"/>
                <a:cs typeface="Calibri"/>
              </a:rPr>
              <a:t>τη βι</a:t>
            </a:r>
            <a:r>
              <a:rPr kumimoji="0" sz="1800" b="1" i="0" u="none" strike="noStrike" kern="1200" cap="none" spc="5" normalizeH="0" baseline="0" noProof="0" dirty="0">
                <a:ln>
                  <a:noFill/>
                </a:ln>
                <a:solidFill>
                  <a:prstClr val="black"/>
                </a:solidFill>
                <a:effectLst/>
                <a:uLnTx/>
                <a:uFillTx/>
                <a:latin typeface="Calibri"/>
                <a:ea typeface="+mn-ea"/>
                <a:cs typeface="Calibri"/>
              </a:rPr>
              <a:t>ομ</a:t>
            </a:r>
            <a:r>
              <a:rPr kumimoji="0" sz="1800" b="1" i="0" u="none" strike="noStrike" kern="1200" cap="none" spc="0" normalizeH="0" baseline="0" noProof="0" dirty="0">
                <a:ln>
                  <a:noFill/>
                </a:ln>
                <a:solidFill>
                  <a:prstClr val="black"/>
                </a:solidFill>
                <a:effectLst/>
                <a:uLnTx/>
                <a:uFillTx/>
                <a:latin typeface="Calibri"/>
                <a:ea typeface="+mn-ea"/>
                <a:cs typeface="Calibri"/>
              </a:rPr>
              <a:t>η</a:t>
            </a:r>
            <a:r>
              <a:rPr kumimoji="0" sz="1800" b="1" i="0" u="none" strike="noStrike" kern="1200" cap="none" spc="-30" normalizeH="0" baseline="0" noProof="0" dirty="0">
                <a:ln>
                  <a:noFill/>
                </a:ln>
                <a:solidFill>
                  <a:prstClr val="black"/>
                </a:solidFill>
                <a:effectLst/>
                <a:uLnTx/>
                <a:uFillTx/>
                <a:latin typeface="Calibri"/>
                <a:ea typeface="+mn-ea"/>
                <a:cs typeface="Calibri"/>
              </a:rPr>
              <a:t>χ</a:t>
            </a:r>
            <a:r>
              <a:rPr kumimoji="0" sz="1800" b="1" i="0" u="none" strike="noStrike" kern="1200" cap="none" spc="0" normalizeH="0" baseline="0" noProof="0" dirty="0">
                <a:ln>
                  <a:noFill/>
                </a:ln>
                <a:solidFill>
                  <a:prstClr val="black"/>
                </a:solidFill>
                <a:effectLst/>
                <a:uLnTx/>
                <a:uFillTx/>
                <a:latin typeface="Calibri"/>
                <a:ea typeface="+mn-ea"/>
                <a:cs typeface="Calibri"/>
              </a:rPr>
              <a:t>ανία</a:t>
            </a:r>
            <a:r>
              <a:rPr kumimoji="0" sz="1800" b="1" i="0" u="none" strike="noStrike" kern="1200" cap="none" spc="-3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δο</a:t>
            </a:r>
            <a:r>
              <a:rPr kumimoji="0" sz="1800" b="1" i="0" u="none" strike="noStrike" kern="1200" cap="none" spc="5" normalizeH="0" baseline="0" noProof="0" dirty="0">
                <a:ln>
                  <a:noFill/>
                </a:ln>
                <a:solidFill>
                  <a:prstClr val="black"/>
                </a:solidFill>
                <a:effectLst/>
                <a:uLnTx/>
                <a:uFillTx/>
                <a:latin typeface="Calibri"/>
                <a:ea typeface="+mn-ea"/>
                <a:cs typeface="Calibri"/>
              </a:rPr>
              <a:t>μ</a:t>
            </a:r>
            <a:r>
              <a:rPr kumimoji="0" sz="1800" b="1" i="0" u="none" strike="noStrike" kern="1200" cap="none" spc="0" normalizeH="0" baseline="0" noProof="0" dirty="0">
                <a:ln>
                  <a:noFill/>
                </a:ln>
                <a:solidFill>
                  <a:prstClr val="black"/>
                </a:solidFill>
                <a:effectLst/>
                <a:uLnTx/>
                <a:uFillTx/>
                <a:latin typeface="Calibri"/>
                <a:ea typeface="+mn-ea"/>
                <a:cs typeface="Calibri"/>
              </a:rPr>
              <a:t>ι</a:t>
            </a:r>
            <a:r>
              <a:rPr kumimoji="0" sz="1800" b="1" i="0" u="none" strike="noStrike" kern="1200" cap="none" spc="-35" normalizeH="0" baseline="0" noProof="0" dirty="0">
                <a:ln>
                  <a:noFill/>
                </a:ln>
                <a:solidFill>
                  <a:prstClr val="black"/>
                </a:solidFill>
                <a:effectLst/>
                <a:uLnTx/>
                <a:uFillTx/>
                <a:latin typeface="Calibri"/>
                <a:ea typeface="+mn-ea"/>
                <a:cs typeface="Calibri"/>
              </a:rPr>
              <a:t>κ</a:t>
            </a:r>
            <a:r>
              <a:rPr kumimoji="0" sz="1800" b="1" i="0" u="none" strike="noStrike" kern="1200" cap="none" spc="-10" normalizeH="0" baseline="0" noProof="0" dirty="0">
                <a:ln>
                  <a:noFill/>
                </a:ln>
                <a:solidFill>
                  <a:prstClr val="black"/>
                </a:solidFill>
                <a:effectLst/>
                <a:uLnTx/>
                <a:uFillTx/>
                <a:latin typeface="Calibri"/>
                <a:ea typeface="+mn-ea"/>
                <a:cs typeface="Calibri"/>
              </a:rPr>
              <a:t>ώ</a:t>
            </a:r>
            <a:r>
              <a:rPr kumimoji="0" sz="1800" b="1" i="0" u="none" strike="noStrike" kern="1200" cap="none" spc="0" normalizeH="0" baseline="0" noProof="0" dirty="0">
                <a:ln>
                  <a:noFill/>
                </a:ln>
                <a:solidFill>
                  <a:prstClr val="black"/>
                </a:solidFill>
                <a:effectLst/>
                <a:uLnTx/>
                <a:uFillTx/>
                <a:latin typeface="Calibri"/>
                <a:ea typeface="+mn-ea"/>
                <a:cs typeface="Calibri"/>
              </a:rPr>
              <a:t>ν</a:t>
            </a:r>
            <a:r>
              <a:rPr kumimoji="0" sz="1800" b="1" i="0" u="none" strike="noStrike" kern="1200" cap="none" spc="-20" normalizeH="0" baseline="0" noProof="0" dirty="0">
                <a:ln>
                  <a:noFill/>
                </a:ln>
                <a:solidFill>
                  <a:prstClr val="black"/>
                </a:solidFill>
                <a:effectLst/>
                <a:uLnTx/>
                <a:uFillTx/>
                <a:latin typeface="Calibri"/>
                <a:ea typeface="+mn-ea"/>
                <a:cs typeface="Calibri"/>
              </a:rPr>
              <a:t> </a:t>
            </a:r>
            <a:r>
              <a:rPr kumimoji="0" sz="1800" b="1" i="0" u="none" strike="noStrike" kern="1200" cap="none" spc="-55" normalizeH="0" baseline="0" noProof="0" dirty="0">
                <a:ln>
                  <a:noFill/>
                </a:ln>
                <a:solidFill>
                  <a:prstClr val="black"/>
                </a:solidFill>
                <a:effectLst/>
                <a:uLnTx/>
                <a:uFillTx/>
                <a:latin typeface="Calibri"/>
                <a:ea typeface="+mn-ea"/>
                <a:cs typeface="Calibri"/>
              </a:rPr>
              <a:t>υ</a:t>
            </a:r>
            <a:r>
              <a:rPr kumimoji="0" sz="1800" b="1" i="0" u="none" strike="noStrike" kern="1200" cap="none" spc="-15" normalizeH="0" baseline="0" noProof="0" dirty="0">
                <a:ln>
                  <a:noFill/>
                </a:ln>
                <a:solidFill>
                  <a:prstClr val="black"/>
                </a:solidFill>
                <a:effectLst/>
                <a:uLnTx/>
                <a:uFillTx/>
                <a:latin typeface="Calibri"/>
                <a:ea typeface="+mn-ea"/>
                <a:cs typeface="Calibri"/>
              </a:rPr>
              <a:t>λ</a:t>
            </a:r>
            <a:r>
              <a:rPr kumimoji="0" sz="1800" b="1" i="0" u="none" strike="noStrike" kern="1200" cap="none" spc="0" normalizeH="0" baseline="0" noProof="0" dirty="0">
                <a:ln>
                  <a:noFill/>
                </a:ln>
                <a:solidFill>
                  <a:prstClr val="black"/>
                </a:solidFill>
                <a:effectLst/>
                <a:uLnTx/>
                <a:uFillTx/>
                <a:latin typeface="Calibri"/>
                <a:ea typeface="+mn-ea"/>
                <a:cs typeface="Calibri"/>
              </a:rPr>
              <a:t>ι</a:t>
            </a:r>
            <a:r>
              <a:rPr kumimoji="0" sz="1800" b="1" i="0" u="none" strike="noStrike" kern="1200" cap="none" spc="-35" normalizeH="0" baseline="0" noProof="0" dirty="0">
                <a:ln>
                  <a:noFill/>
                </a:ln>
                <a:solidFill>
                  <a:prstClr val="black"/>
                </a:solidFill>
                <a:effectLst/>
                <a:uLnTx/>
                <a:uFillTx/>
                <a:latin typeface="Calibri"/>
                <a:ea typeface="+mn-ea"/>
                <a:cs typeface="Calibri"/>
              </a:rPr>
              <a:t>κ</a:t>
            </a:r>
            <a:r>
              <a:rPr kumimoji="0" sz="1800" b="1" i="0" u="none" strike="noStrike" kern="1200" cap="none" spc="-10" normalizeH="0" baseline="0" noProof="0" dirty="0">
                <a:ln>
                  <a:noFill/>
                </a:ln>
                <a:solidFill>
                  <a:prstClr val="black"/>
                </a:solidFill>
                <a:effectLst/>
                <a:uLnTx/>
                <a:uFillTx/>
                <a:latin typeface="Calibri"/>
                <a:ea typeface="+mn-ea"/>
                <a:cs typeface="Calibri"/>
              </a:rPr>
              <a:t>ώ</a:t>
            </a:r>
            <a:r>
              <a:rPr kumimoji="0" sz="1800" b="1" i="0" u="none" strike="noStrike" kern="1200" cap="none" spc="0" normalizeH="0" baseline="0" noProof="0" dirty="0">
                <a:ln>
                  <a:noFill/>
                </a:ln>
                <a:solidFill>
                  <a:prstClr val="black"/>
                </a:solidFill>
                <a:effectLst/>
                <a:uLnTx/>
                <a:uFillTx/>
                <a:latin typeface="Calibri"/>
                <a:ea typeface="+mn-ea"/>
                <a:cs typeface="Calibri"/>
              </a:rPr>
              <a:t>ν ή</a:t>
            </a:r>
            <a:r>
              <a:rPr kumimoji="0" sz="1800" b="1" i="0" u="none" strike="noStrike" kern="1200" cap="none" spc="-10" normalizeH="0" baseline="0" noProof="0" dirty="0">
                <a:ln>
                  <a:noFill/>
                </a:ln>
                <a:solidFill>
                  <a:prstClr val="black"/>
                </a:solidFill>
                <a:effectLst/>
                <a:uLnTx/>
                <a:uFillTx/>
                <a:latin typeface="Calibri"/>
                <a:ea typeface="+mn-ea"/>
                <a:cs typeface="Calibri"/>
              </a:rPr>
              <a:t> </a:t>
            </a:r>
            <a:r>
              <a:rPr kumimoji="0" sz="1800" b="1" i="0" u="none" strike="noStrike" kern="1200" cap="none" spc="25" normalizeH="0" baseline="0" noProof="0" dirty="0">
                <a:ln>
                  <a:noFill/>
                </a:ln>
                <a:solidFill>
                  <a:prstClr val="black"/>
                </a:solidFill>
                <a:effectLst/>
                <a:uLnTx/>
                <a:uFillTx/>
                <a:latin typeface="Calibri"/>
                <a:ea typeface="+mn-ea"/>
                <a:cs typeface="Calibri"/>
              </a:rPr>
              <a:t>σ</a:t>
            </a:r>
            <a:r>
              <a:rPr kumimoji="0" sz="1800" b="1" i="0" u="none" strike="noStrike" kern="1200" cap="none" spc="0" normalizeH="0" baseline="0" noProof="0" dirty="0">
                <a:ln>
                  <a:noFill/>
                </a:ln>
                <a:solidFill>
                  <a:prstClr val="black"/>
                </a:solidFill>
                <a:effectLst/>
                <a:uLnTx/>
                <a:uFillTx/>
                <a:latin typeface="Calibri"/>
                <a:ea typeface="+mn-ea"/>
                <a:cs typeface="Calibri"/>
              </a:rPr>
              <a:t>τ</a:t>
            </a:r>
            <a:r>
              <a:rPr kumimoji="0" sz="1800" b="1" i="0" u="none" strike="noStrike" kern="1200" cap="none" spc="-20" normalizeH="0" baseline="0" noProof="0" dirty="0">
                <a:ln>
                  <a:noFill/>
                </a:ln>
                <a:solidFill>
                  <a:prstClr val="black"/>
                </a:solidFill>
                <a:effectLst/>
                <a:uLnTx/>
                <a:uFillTx/>
                <a:latin typeface="Calibri"/>
                <a:ea typeface="+mn-ea"/>
                <a:cs typeface="Calibri"/>
              </a:rPr>
              <a:t>η</a:t>
            </a:r>
            <a:r>
              <a:rPr kumimoji="0" sz="1800" b="1" i="0" u="none" strike="noStrike" kern="1200" cap="none" spc="0" normalizeH="0" baseline="0" noProof="0" dirty="0">
                <a:ln>
                  <a:noFill/>
                </a:ln>
                <a:solidFill>
                  <a:prstClr val="black"/>
                </a:solidFill>
                <a:effectLst/>
                <a:uLnTx/>
                <a:uFillTx/>
                <a:latin typeface="Calibri"/>
                <a:ea typeface="+mn-ea"/>
                <a:cs typeface="Calibri"/>
              </a:rPr>
              <a:t>ν</a:t>
            </a:r>
            <a:r>
              <a:rPr kumimoji="0" sz="1800" b="1" i="0" u="none" strike="noStrike" kern="1200" cap="none" spc="-10" normalizeH="0" baseline="0" noProof="0" dirty="0">
                <a:ln>
                  <a:noFill/>
                </a:ln>
                <a:solidFill>
                  <a:prstClr val="black"/>
                </a:solidFill>
                <a:effectLst/>
                <a:uLnTx/>
                <a:uFillTx/>
                <a:latin typeface="Calibri"/>
                <a:ea typeface="+mn-ea"/>
                <a:cs typeface="Calibri"/>
              </a:rPr>
              <a:t> </a:t>
            </a:r>
            <a:r>
              <a:rPr kumimoji="0" sz="1800" b="1" i="0" u="none" strike="noStrike" kern="1200" cap="none" spc="-60" normalizeH="0" baseline="0" noProof="0" dirty="0">
                <a:ln>
                  <a:noFill/>
                </a:ln>
                <a:solidFill>
                  <a:prstClr val="black"/>
                </a:solidFill>
                <a:effectLst/>
                <a:uLnTx/>
                <a:uFillTx/>
                <a:latin typeface="Calibri"/>
                <a:ea typeface="+mn-ea"/>
                <a:cs typeface="Calibri"/>
              </a:rPr>
              <a:t>κ</a:t>
            </a:r>
            <a:r>
              <a:rPr kumimoji="0" sz="1800" b="1" i="0" u="none" strike="noStrike" kern="1200" cap="none" spc="0" normalizeH="0" baseline="0" noProof="0" dirty="0">
                <a:ln>
                  <a:noFill/>
                </a:ln>
                <a:solidFill>
                  <a:prstClr val="black"/>
                </a:solidFill>
                <a:effectLst/>
                <a:uLnTx/>
                <a:uFillTx/>
                <a:latin typeface="Calibri"/>
                <a:ea typeface="+mn-ea"/>
                <a:cs typeface="Calibri"/>
              </a:rPr>
              <a:t>α</a:t>
            </a:r>
            <a:r>
              <a:rPr kumimoji="0" sz="1800" b="1" i="0" u="none" strike="noStrike" kern="1200" cap="none" spc="-10" normalizeH="0" baseline="0" noProof="0" dirty="0">
                <a:ln>
                  <a:noFill/>
                </a:ln>
                <a:solidFill>
                  <a:prstClr val="black"/>
                </a:solidFill>
                <a:effectLst/>
                <a:uLnTx/>
                <a:uFillTx/>
                <a:latin typeface="Calibri"/>
                <a:ea typeface="+mn-ea"/>
                <a:cs typeface="Calibri"/>
              </a:rPr>
              <a:t>τα</a:t>
            </a:r>
            <a:r>
              <a:rPr kumimoji="0" sz="1800" b="1" i="0" u="none" strike="noStrike" kern="1200" cap="none" spc="0" normalizeH="0" baseline="0" noProof="0" dirty="0">
                <a:ln>
                  <a:noFill/>
                </a:ln>
                <a:solidFill>
                  <a:prstClr val="black"/>
                </a:solidFill>
                <a:effectLst/>
                <a:uLnTx/>
                <a:uFillTx/>
                <a:latin typeface="Calibri"/>
                <a:ea typeface="+mn-ea"/>
                <a:cs typeface="Calibri"/>
              </a:rPr>
              <a:t>σ</a:t>
            </a:r>
            <a:r>
              <a:rPr kumimoji="0" sz="1800" b="1" i="0" u="none" strike="noStrike" kern="1200" cap="none" spc="-20" normalizeH="0" baseline="0" noProof="0" dirty="0">
                <a:ln>
                  <a:noFill/>
                </a:ln>
                <a:solidFill>
                  <a:prstClr val="black"/>
                </a:solidFill>
                <a:effectLst/>
                <a:uLnTx/>
                <a:uFillTx/>
                <a:latin typeface="Calibri"/>
                <a:ea typeface="+mn-ea"/>
                <a:cs typeface="Calibri"/>
              </a:rPr>
              <a:t>κ</a:t>
            </a:r>
            <a:r>
              <a:rPr kumimoji="0" sz="1800" b="1" i="0" u="none" strike="noStrike" kern="1200" cap="none" spc="0" normalizeH="0" baseline="0" noProof="0" dirty="0">
                <a:ln>
                  <a:noFill/>
                </a:ln>
                <a:solidFill>
                  <a:prstClr val="black"/>
                </a:solidFill>
                <a:effectLst/>
                <a:uLnTx/>
                <a:uFillTx/>
                <a:latin typeface="Calibri"/>
                <a:ea typeface="+mn-ea"/>
                <a:cs typeface="Calibri"/>
              </a:rPr>
              <a:t>ευή</a:t>
            </a:r>
            <a:r>
              <a:rPr kumimoji="0" sz="1800" b="1" i="0" u="none" strike="noStrike" kern="1200" cap="none" spc="-2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δ</a:t>
            </a:r>
            <a:r>
              <a:rPr kumimoji="0" sz="1800" b="1" i="0" u="none" strike="noStrike" kern="1200" cap="none" spc="5" normalizeH="0" baseline="0" noProof="0" dirty="0">
                <a:ln>
                  <a:noFill/>
                </a:ln>
                <a:solidFill>
                  <a:prstClr val="black"/>
                </a:solidFill>
                <a:effectLst/>
                <a:uLnTx/>
                <a:uFillTx/>
                <a:latin typeface="Calibri"/>
                <a:ea typeface="+mn-ea"/>
                <a:cs typeface="Calibri"/>
              </a:rPr>
              <a:t>ρ</a:t>
            </a:r>
            <a:r>
              <a:rPr kumimoji="0" sz="1800" b="1" i="0" u="none" strike="noStrike" kern="1200" cap="none" spc="0" normalizeH="0" baseline="0" noProof="0" dirty="0">
                <a:ln>
                  <a:noFill/>
                </a:ln>
                <a:solidFill>
                  <a:prstClr val="black"/>
                </a:solidFill>
                <a:effectLst/>
                <a:uLnTx/>
                <a:uFillTx/>
                <a:latin typeface="Calibri"/>
                <a:ea typeface="+mn-ea"/>
                <a:cs typeface="Calibri"/>
              </a:rPr>
              <a:t>ό</a:t>
            </a:r>
            <a:r>
              <a:rPr kumimoji="0" sz="1800" b="1" i="0" u="none" strike="noStrike" kern="1200" cap="none" spc="5" normalizeH="0" baseline="0" noProof="0" dirty="0">
                <a:ln>
                  <a:noFill/>
                </a:ln>
                <a:solidFill>
                  <a:prstClr val="black"/>
                </a:solidFill>
                <a:effectLst/>
                <a:uLnTx/>
                <a:uFillTx/>
                <a:latin typeface="Calibri"/>
                <a:ea typeface="+mn-ea"/>
                <a:cs typeface="Calibri"/>
              </a:rPr>
              <a:t>μ</a:t>
            </a:r>
            <a:r>
              <a:rPr kumimoji="0" sz="1800" b="1" i="0" u="none" strike="noStrike" kern="1200" cap="none" spc="-10" normalizeH="0" baseline="0" noProof="0" dirty="0">
                <a:ln>
                  <a:noFill/>
                </a:ln>
                <a:solidFill>
                  <a:prstClr val="black"/>
                </a:solidFill>
                <a:effectLst/>
                <a:uLnTx/>
                <a:uFillTx/>
                <a:latin typeface="Calibri"/>
                <a:ea typeface="+mn-ea"/>
                <a:cs typeface="Calibri"/>
              </a:rPr>
              <a:t>ω</a:t>
            </a:r>
            <a:r>
              <a:rPr kumimoji="0" sz="1800" b="1" i="0" u="none" strike="noStrike" kern="1200" cap="none" spc="0" normalizeH="0" baseline="0" noProof="0" dirty="0">
                <a:ln>
                  <a:noFill/>
                </a:ln>
                <a:solidFill>
                  <a:prstClr val="black"/>
                </a:solidFill>
                <a:effectLst/>
                <a:uLnTx/>
                <a:uFillTx/>
                <a:latin typeface="Calibri"/>
                <a:ea typeface="+mn-ea"/>
                <a:cs typeface="Calibri"/>
              </a:rPr>
              <a:t>ν) υιοθ</a:t>
            </a:r>
            <a:r>
              <a:rPr kumimoji="0" sz="1800" b="1" i="0" u="none" strike="noStrike" kern="1200" cap="none" spc="5" normalizeH="0" baseline="0" noProof="0" dirty="0">
                <a:ln>
                  <a:noFill/>
                </a:ln>
                <a:solidFill>
                  <a:prstClr val="black"/>
                </a:solidFill>
                <a:effectLst/>
                <a:uLnTx/>
                <a:uFillTx/>
                <a:latin typeface="Calibri"/>
                <a:ea typeface="+mn-ea"/>
                <a:cs typeface="Calibri"/>
              </a:rPr>
              <a:t>ε</a:t>
            </a:r>
            <a:r>
              <a:rPr kumimoji="0" sz="1800" b="1" i="0" u="none" strike="noStrike" kern="1200" cap="none" spc="-15" normalizeH="0" baseline="0" noProof="0" dirty="0">
                <a:ln>
                  <a:noFill/>
                </a:ln>
                <a:solidFill>
                  <a:prstClr val="black"/>
                </a:solidFill>
                <a:effectLst/>
                <a:uLnTx/>
                <a:uFillTx/>
                <a:latin typeface="Calibri"/>
                <a:ea typeface="+mn-ea"/>
                <a:cs typeface="Calibri"/>
              </a:rPr>
              <a:t>τ</a:t>
            </a:r>
            <a:r>
              <a:rPr kumimoji="0" sz="1800" b="1" i="0" u="none" strike="noStrike" kern="1200" cap="none" spc="-10" normalizeH="0" baseline="0" noProof="0" dirty="0">
                <a:ln>
                  <a:noFill/>
                </a:ln>
                <a:solidFill>
                  <a:prstClr val="black"/>
                </a:solidFill>
                <a:effectLst/>
                <a:uLnTx/>
                <a:uFillTx/>
                <a:latin typeface="Calibri"/>
                <a:ea typeface="+mn-ea"/>
                <a:cs typeface="Calibri"/>
              </a:rPr>
              <a:t>ώ</a:t>
            </a:r>
            <a:r>
              <a:rPr kumimoji="0" sz="1800" b="1" i="0" u="none" strike="noStrike" kern="1200" cap="none" spc="10" normalizeH="0" baseline="0" noProof="0" dirty="0">
                <a:ln>
                  <a:noFill/>
                </a:ln>
                <a:solidFill>
                  <a:prstClr val="black"/>
                </a:solidFill>
                <a:effectLst/>
                <a:uLnTx/>
                <a:uFillTx/>
                <a:latin typeface="Calibri"/>
                <a:ea typeface="+mn-ea"/>
                <a:cs typeface="Calibri"/>
              </a:rPr>
              <a:t>ν</a:t>
            </a:r>
            <a:r>
              <a:rPr kumimoji="0" sz="1800" b="1" i="0" u="none" strike="noStrike" kern="1200" cap="none" spc="-15" normalizeH="0" baseline="0" noProof="0" dirty="0">
                <a:ln>
                  <a:noFill/>
                </a:ln>
                <a:solidFill>
                  <a:prstClr val="black"/>
                </a:solidFill>
                <a:effectLst/>
                <a:uLnTx/>
                <a:uFillTx/>
                <a:latin typeface="Calibri"/>
                <a:ea typeface="+mn-ea"/>
                <a:cs typeface="Calibri"/>
              </a:rPr>
              <a:t>τ</a:t>
            </a:r>
            <a:r>
              <a:rPr kumimoji="0" sz="1800" b="1" i="0" u="none" strike="noStrike" kern="1200" cap="none" spc="0" normalizeH="0" baseline="0" noProof="0" dirty="0">
                <a:ln>
                  <a:noFill/>
                </a:ln>
                <a:solidFill>
                  <a:prstClr val="black"/>
                </a:solidFill>
                <a:effectLst/>
                <a:uLnTx/>
                <a:uFillTx/>
                <a:latin typeface="Calibri"/>
                <a:ea typeface="+mn-ea"/>
                <a:cs typeface="Calibri"/>
              </a:rPr>
              <a:t>ας</a:t>
            </a:r>
            <a:r>
              <a:rPr kumimoji="0" sz="1800" b="1" i="0" u="none" strike="noStrike" kern="1200" cap="none" spc="-1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θ</a:t>
            </a:r>
            <a:r>
              <a:rPr kumimoji="0" sz="1800" b="1" i="0" u="none" strike="noStrike" kern="1200" cap="none" spc="5" normalizeH="0" baseline="0" noProof="0" dirty="0">
                <a:ln>
                  <a:noFill/>
                </a:ln>
                <a:solidFill>
                  <a:prstClr val="black"/>
                </a:solidFill>
                <a:effectLst/>
                <a:uLnTx/>
                <a:uFillTx/>
                <a:latin typeface="Calibri"/>
                <a:ea typeface="+mn-ea"/>
                <a:cs typeface="Calibri"/>
              </a:rPr>
              <a:t>ε</a:t>
            </a:r>
            <a:r>
              <a:rPr kumimoji="0" sz="1800" b="1" i="0" u="none" strike="noStrike" kern="1200" cap="none" spc="0" normalizeH="0" baseline="0" noProof="0" dirty="0">
                <a:ln>
                  <a:noFill/>
                </a:ln>
                <a:solidFill>
                  <a:prstClr val="black"/>
                </a:solidFill>
                <a:effectLst/>
                <a:uLnTx/>
                <a:uFillTx/>
                <a:latin typeface="Calibri"/>
                <a:ea typeface="+mn-ea"/>
                <a:cs typeface="Calibri"/>
              </a:rPr>
              <a:t>ρ</a:t>
            </a:r>
            <a:r>
              <a:rPr kumimoji="0" sz="1800" b="1" i="0" u="none" strike="noStrike" kern="1200" cap="none" spc="-10" normalizeH="0" baseline="0" noProof="0" dirty="0">
                <a:ln>
                  <a:noFill/>
                </a:ln>
                <a:solidFill>
                  <a:prstClr val="black"/>
                </a:solidFill>
                <a:effectLst/>
                <a:uLnTx/>
                <a:uFillTx/>
                <a:latin typeface="Calibri"/>
                <a:ea typeface="+mn-ea"/>
                <a:cs typeface="Calibri"/>
              </a:rPr>
              <a:t>μο</a:t>
            </a:r>
            <a:r>
              <a:rPr kumimoji="0" sz="1800" b="1" i="0" u="none" strike="noStrike" kern="1200" cap="none" spc="-15" normalizeH="0" baseline="0" noProof="0" dirty="0">
                <a:ln>
                  <a:noFill/>
                </a:ln>
                <a:solidFill>
                  <a:prstClr val="black"/>
                </a:solidFill>
                <a:effectLst/>
                <a:uLnTx/>
                <a:uFillTx/>
                <a:latin typeface="Calibri"/>
                <a:ea typeface="+mn-ea"/>
                <a:cs typeface="Calibri"/>
              </a:rPr>
              <a:t>κ</a:t>
            </a:r>
            <a:r>
              <a:rPr kumimoji="0" sz="1800" b="1" i="0" u="none" strike="noStrike" kern="1200" cap="none" spc="-10" normalizeH="0" baseline="0" noProof="0" dirty="0">
                <a:ln>
                  <a:noFill/>
                </a:ln>
                <a:solidFill>
                  <a:prstClr val="black"/>
                </a:solidFill>
                <a:effectLst/>
                <a:uLnTx/>
                <a:uFillTx/>
                <a:latin typeface="Calibri"/>
                <a:ea typeface="+mn-ea"/>
                <a:cs typeface="Calibri"/>
              </a:rPr>
              <a:t>ρασ</a:t>
            </a:r>
            <a:r>
              <a:rPr kumimoji="0" sz="1800" b="1" i="0" u="none" strike="noStrike" kern="1200" cap="none" spc="0" normalizeH="0" baseline="0" noProof="0" dirty="0">
                <a:ln>
                  <a:noFill/>
                </a:ln>
                <a:solidFill>
                  <a:prstClr val="black"/>
                </a:solidFill>
                <a:effectLst/>
                <a:uLnTx/>
                <a:uFillTx/>
                <a:latin typeface="Calibri"/>
                <a:ea typeface="+mn-ea"/>
                <a:cs typeface="Calibri"/>
              </a:rPr>
              <a:t>ί</a:t>
            </a:r>
            <a:r>
              <a:rPr kumimoji="0" sz="1800" b="1" i="0" u="none" strike="noStrike" kern="1200" cap="none" spc="-10" normalizeH="0" baseline="0" noProof="0" dirty="0">
                <a:ln>
                  <a:noFill/>
                </a:ln>
                <a:solidFill>
                  <a:prstClr val="black"/>
                </a:solidFill>
                <a:effectLst/>
                <a:uLnTx/>
                <a:uFillTx/>
                <a:latin typeface="Calibri"/>
                <a:ea typeface="+mn-ea"/>
                <a:cs typeface="Calibri"/>
              </a:rPr>
              <a:t>ε</a:t>
            </a:r>
            <a:r>
              <a:rPr kumimoji="0" sz="1800" b="1" i="0" u="none" strike="noStrike" kern="1200" cap="none" spc="0" normalizeH="0" baseline="0" noProof="0" dirty="0">
                <a:ln>
                  <a:noFill/>
                </a:ln>
                <a:solidFill>
                  <a:prstClr val="black"/>
                </a:solidFill>
                <a:effectLst/>
                <a:uLnTx/>
                <a:uFillTx/>
                <a:latin typeface="Calibri"/>
                <a:ea typeface="+mn-ea"/>
                <a:cs typeface="Calibri"/>
              </a:rPr>
              <a:t>ς</a:t>
            </a:r>
            <a:r>
              <a:rPr kumimoji="0" sz="1800" b="1" i="0" u="none" strike="noStrike" kern="1200" cap="none" spc="-2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λε</a:t>
            </a:r>
            <a:r>
              <a:rPr kumimoji="0" sz="1800" b="1" i="0" u="none" strike="noStrike" kern="1200" cap="none" spc="-20" normalizeH="0" baseline="0" noProof="0" dirty="0">
                <a:ln>
                  <a:noFill/>
                </a:ln>
                <a:solidFill>
                  <a:prstClr val="black"/>
                </a:solidFill>
                <a:effectLst/>
                <a:uLnTx/>
                <a:uFillTx/>
                <a:latin typeface="Calibri"/>
                <a:ea typeface="+mn-ea"/>
                <a:cs typeface="Calibri"/>
              </a:rPr>
              <a:t>ι</a:t>
            </a:r>
            <a:r>
              <a:rPr kumimoji="0" sz="1800" b="1" i="0" u="none" strike="noStrike" kern="1200" cap="none" spc="-15" normalizeH="0" baseline="0" noProof="0" dirty="0">
                <a:ln>
                  <a:noFill/>
                </a:ln>
                <a:solidFill>
                  <a:prstClr val="black"/>
                </a:solidFill>
                <a:effectLst/>
                <a:uLnTx/>
                <a:uFillTx/>
                <a:latin typeface="Calibri"/>
                <a:ea typeface="+mn-ea"/>
                <a:cs typeface="Calibri"/>
              </a:rPr>
              <a:t>τ</a:t>
            </a:r>
            <a:r>
              <a:rPr kumimoji="0" sz="1800" b="1" i="0" u="none" strike="noStrike" kern="1200" cap="none" spc="0" normalizeH="0" baseline="0" noProof="0" dirty="0">
                <a:ln>
                  <a:noFill/>
                </a:ln>
                <a:solidFill>
                  <a:prstClr val="black"/>
                </a:solidFill>
                <a:effectLst/>
                <a:uLnTx/>
                <a:uFillTx/>
                <a:latin typeface="Calibri"/>
                <a:ea typeface="+mn-ea"/>
                <a:cs typeface="Calibri"/>
              </a:rPr>
              <a:t>ουρ</a:t>
            </a:r>
            <a:r>
              <a:rPr kumimoji="0" sz="1800" b="1" i="0" u="none" strike="noStrike" kern="1200" cap="none" spc="-10" normalizeH="0" baseline="0" noProof="0" dirty="0">
                <a:ln>
                  <a:noFill/>
                </a:ln>
                <a:solidFill>
                  <a:prstClr val="black"/>
                </a:solidFill>
                <a:effectLst/>
                <a:uLnTx/>
                <a:uFillTx/>
                <a:latin typeface="Calibri"/>
                <a:ea typeface="+mn-ea"/>
                <a:cs typeface="Calibri"/>
              </a:rPr>
              <a:t>γ</a:t>
            </a:r>
            <a:r>
              <a:rPr kumimoji="0" sz="1800" b="1" i="0" u="none" strike="noStrike" kern="1200" cap="none" spc="0" normalizeH="0" baseline="0" noProof="0" dirty="0">
                <a:ln>
                  <a:noFill/>
                </a:ln>
                <a:solidFill>
                  <a:prstClr val="black"/>
                </a:solidFill>
                <a:effectLst/>
                <a:uLnTx/>
                <a:uFillTx/>
                <a:latin typeface="Calibri"/>
                <a:ea typeface="+mn-ea"/>
                <a:cs typeface="Calibri"/>
              </a:rPr>
              <a:t>ίας</a:t>
            </a:r>
            <a:r>
              <a:rPr kumimoji="0" sz="1800" b="1" i="0" u="none" strike="noStrike" kern="1200" cap="none" spc="-20" normalizeH="0" baseline="0" noProof="0" dirty="0">
                <a:ln>
                  <a:noFill/>
                </a:ln>
                <a:solidFill>
                  <a:prstClr val="black"/>
                </a:solidFill>
                <a:effectLst/>
                <a:uLnTx/>
                <a:uFillTx/>
                <a:latin typeface="Calibri"/>
                <a:ea typeface="+mn-ea"/>
                <a:cs typeface="Calibri"/>
              </a:rPr>
              <a:t> </a:t>
            </a:r>
            <a:r>
              <a:rPr kumimoji="0" sz="1800" b="1" i="0" u="none" strike="noStrike" kern="1200" cap="none" spc="-35" normalizeH="0" baseline="0" noProof="0" dirty="0">
                <a:ln>
                  <a:noFill/>
                </a:ln>
                <a:solidFill>
                  <a:prstClr val="black"/>
                </a:solidFill>
                <a:effectLst/>
                <a:uLnTx/>
                <a:uFillTx/>
                <a:latin typeface="Calibri"/>
                <a:ea typeface="+mn-ea"/>
                <a:cs typeface="Calibri"/>
              </a:rPr>
              <a:t>χ</a:t>
            </a:r>
            <a:r>
              <a:rPr kumimoji="0" sz="1800" b="1" i="0" u="none" strike="noStrike" kern="1200" cap="none" spc="0" normalizeH="0" baseline="0" noProof="0" dirty="0">
                <a:ln>
                  <a:noFill/>
                </a:ln>
                <a:solidFill>
                  <a:prstClr val="black"/>
                </a:solidFill>
                <a:effectLst/>
                <a:uLnTx/>
                <a:uFillTx/>
                <a:latin typeface="Calibri"/>
                <a:ea typeface="+mn-ea"/>
                <a:cs typeface="Calibri"/>
              </a:rPr>
              <a:t>α</a:t>
            </a:r>
            <a:r>
              <a:rPr kumimoji="0" sz="1800" b="1" i="0" u="none" strike="noStrike" kern="1200" cap="none" spc="5" normalizeH="0" baseline="0" noProof="0" dirty="0">
                <a:ln>
                  <a:noFill/>
                </a:ln>
                <a:solidFill>
                  <a:prstClr val="black"/>
                </a:solidFill>
                <a:effectLst/>
                <a:uLnTx/>
                <a:uFillTx/>
                <a:latin typeface="Calibri"/>
                <a:ea typeface="+mn-ea"/>
                <a:cs typeface="Calibri"/>
              </a:rPr>
              <a:t>μ</a:t>
            </a:r>
            <a:r>
              <a:rPr kumimoji="0" sz="1800" b="1" i="0" u="none" strike="noStrike" kern="1200" cap="none" spc="0" normalizeH="0" baseline="0" noProof="0" dirty="0">
                <a:ln>
                  <a:noFill/>
                </a:ln>
                <a:solidFill>
                  <a:prstClr val="black"/>
                </a:solidFill>
                <a:effectLst/>
                <a:uLnTx/>
                <a:uFillTx/>
                <a:latin typeface="Calibri"/>
                <a:ea typeface="+mn-ea"/>
                <a:cs typeface="Calibri"/>
              </a:rPr>
              <a:t>η</a:t>
            </a:r>
            <a:r>
              <a:rPr kumimoji="0" sz="1800" b="1" i="0" u="none" strike="noStrike" kern="1200" cap="none" spc="-10" normalizeH="0" baseline="0" noProof="0" dirty="0">
                <a:ln>
                  <a:noFill/>
                </a:ln>
                <a:solidFill>
                  <a:prstClr val="black"/>
                </a:solidFill>
                <a:effectLst/>
                <a:uLnTx/>
                <a:uFillTx/>
                <a:latin typeface="Calibri"/>
                <a:ea typeface="+mn-ea"/>
                <a:cs typeface="Calibri"/>
              </a:rPr>
              <a:t>λό</a:t>
            </a:r>
            <a:r>
              <a:rPr kumimoji="0" sz="1800" b="1" i="0" u="none" strike="noStrike" kern="1200" cap="none" spc="0" normalizeH="0" baseline="0" noProof="0" dirty="0">
                <a:ln>
                  <a:noFill/>
                </a:ln>
                <a:solidFill>
                  <a:prstClr val="black"/>
                </a:solidFill>
                <a:effectLst/>
                <a:uLnTx/>
                <a:uFillTx/>
                <a:latin typeface="Calibri"/>
                <a:ea typeface="+mn-ea"/>
                <a:cs typeface="Calibri"/>
              </a:rPr>
              <a:t>τερες</a:t>
            </a:r>
            <a:r>
              <a:rPr kumimoji="0" sz="1800" b="1" i="0" u="none" strike="noStrike" kern="1200" cap="none" spc="-2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από ε</a:t>
            </a:r>
            <a:r>
              <a:rPr kumimoji="0" sz="1800" b="1" i="0" u="none" strike="noStrike" kern="1200" cap="none" spc="-20" normalizeH="0" baseline="0" noProof="0" dirty="0">
                <a:ln>
                  <a:noFill/>
                </a:ln>
                <a:solidFill>
                  <a:prstClr val="black"/>
                </a:solidFill>
                <a:effectLst/>
                <a:uLnTx/>
                <a:uFillTx/>
                <a:latin typeface="Calibri"/>
                <a:ea typeface="+mn-ea"/>
                <a:cs typeface="Calibri"/>
              </a:rPr>
              <a:t>κ</a:t>
            </a:r>
            <a:r>
              <a:rPr kumimoji="0" sz="1800" b="1" i="0" u="none" strike="noStrike" kern="1200" cap="none" spc="0" normalizeH="0" baseline="0" noProof="0" dirty="0">
                <a:ln>
                  <a:noFill/>
                </a:ln>
                <a:solidFill>
                  <a:prstClr val="black"/>
                </a:solidFill>
                <a:effectLst/>
                <a:uLnTx/>
                <a:uFillTx/>
                <a:latin typeface="Calibri"/>
                <a:ea typeface="+mn-ea"/>
                <a:cs typeface="Calibri"/>
              </a:rPr>
              <a:t>ε</a:t>
            </a:r>
            <a:r>
              <a:rPr kumimoji="0" sz="1800" b="1" i="0" u="none" strike="noStrike" kern="1200" cap="none" spc="-20" normalizeH="0" baseline="0" noProof="0" dirty="0">
                <a:ln>
                  <a:noFill/>
                </a:ln>
                <a:solidFill>
                  <a:prstClr val="black"/>
                </a:solidFill>
                <a:effectLst/>
                <a:uLnTx/>
                <a:uFillTx/>
                <a:latin typeface="Calibri"/>
                <a:ea typeface="+mn-ea"/>
                <a:cs typeface="Calibri"/>
              </a:rPr>
              <a:t>ί</a:t>
            </a:r>
            <a:r>
              <a:rPr kumimoji="0" sz="1800" b="1" i="0" u="none" strike="noStrike" kern="1200" cap="none" spc="0" normalizeH="0" baseline="0" noProof="0" dirty="0">
                <a:ln>
                  <a:noFill/>
                </a:ln>
                <a:solidFill>
                  <a:prstClr val="black"/>
                </a:solidFill>
                <a:effectLst/>
                <a:uLnTx/>
                <a:uFillTx/>
                <a:latin typeface="Calibri"/>
                <a:ea typeface="+mn-ea"/>
                <a:cs typeface="Calibri"/>
              </a:rPr>
              <a:t>ν</a:t>
            </a:r>
            <a:r>
              <a:rPr kumimoji="0" sz="1800" b="1" i="0" u="none" strike="noStrike" kern="1200" cap="none" spc="5" normalizeH="0" baseline="0" noProof="0" dirty="0">
                <a:ln>
                  <a:noFill/>
                </a:ln>
                <a:solidFill>
                  <a:prstClr val="black"/>
                </a:solidFill>
                <a:effectLst/>
                <a:uLnTx/>
                <a:uFillTx/>
                <a:latin typeface="Calibri"/>
                <a:ea typeface="+mn-ea"/>
                <a:cs typeface="Calibri"/>
              </a:rPr>
              <a:t>ε</a:t>
            </a:r>
            <a:r>
              <a:rPr kumimoji="0" sz="1800" b="1" i="0" u="none" strike="noStrike" kern="1200" cap="none" spc="0" normalizeH="0" baseline="0" noProof="0" dirty="0">
                <a:ln>
                  <a:noFill/>
                </a:ln>
                <a:solidFill>
                  <a:prstClr val="black"/>
                </a:solidFill>
                <a:effectLst/>
                <a:uLnTx/>
                <a:uFillTx/>
                <a:latin typeface="Calibri"/>
                <a:ea typeface="+mn-ea"/>
                <a:cs typeface="Calibri"/>
              </a:rPr>
              <a:t>ς</a:t>
            </a:r>
            <a:r>
              <a:rPr kumimoji="0" sz="1800" b="1" i="0" u="none" strike="noStrike" kern="1200" cap="none" spc="-1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που</a:t>
            </a:r>
            <a:r>
              <a:rPr kumimoji="0" sz="1800" b="1" i="0" u="none" strike="noStrike" kern="1200" cap="none" spc="-1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χ</a:t>
            </a:r>
            <a:r>
              <a:rPr kumimoji="0" sz="1800" b="1" i="0" u="none" strike="noStrike" kern="1200" cap="none" spc="5" normalizeH="0" baseline="0" noProof="0" dirty="0">
                <a:ln>
                  <a:noFill/>
                </a:ln>
                <a:solidFill>
                  <a:prstClr val="black"/>
                </a:solidFill>
                <a:effectLst/>
                <a:uLnTx/>
                <a:uFillTx/>
                <a:latin typeface="Calibri"/>
                <a:ea typeface="+mn-ea"/>
                <a:cs typeface="Calibri"/>
              </a:rPr>
              <a:t>ρ</a:t>
            </a:r>
            <a:r>
              <a:rPr kumimoji="0" sz="1800" b="1" i="0" u="none" strike="noStrike" kern="1200" cap="none" spc="0" normalizeH="0" baseline="0" noProof="0" dirty="0">
                <a:ln>
                  <a:noFill/>
                </a:ln>
                <a:solidFill>
                  <a:prstClr val="black"/>
                </a:solidFill>
                <a:effectLst/>
                <a:uLnTx/>
                <a:uFillTx/>
                <a:latin typeface="Calibri"/>
                <a:ea typeface="+mn-ea"/>
                <a:cs typeface="Calibri"/>
              </a:rPr>
              <a:t>η</a:t>
            </a:r>
            <a:r>
              <a:rPr kumimoji="0" sz="1800" b="1" i="0" u="none" strike="noStrike" kern="1200" cap="none" spc="5" normalizeH="0" baseline="0" noProof="0" dirty="0">
                <a:ln>
                  <a:noFill/>
                </a:ln>
                <a:solidFill>
                  <a:prstClr val="black"/>
                </a:solidFill>
                <a:effectLst/>
                <a:uLnTx/>
                <a:uFillTx/>
                <a:latin typeface="Calibri"/>
                <a:ea typeface="+mn-ea"/>
                <a:cs typeface="Calibri"/>
              </a:rPr>
              <a:t>σ</a:t>
            </a:r>
            <a:r>
              <a:rPr kumimoji="0" sz="1800" b="1" i="0" u="none" strike="noStrike" kern="1200" cap="none" spc="0" normalizeH="0" baseline="0" noProof="0" dirty="0">
                <a:ln>
                  <a:noFill/>
                </a:ln>
                <a:solidFill>
                  <a:prstClr val="black"/>
                </a:solidFill>
                <a:effectLst/>
                <a:uLnTx/>
                <a:uFillTx/>
                <a:latin typeface="Calibri"/>
                <a:ea typeface="+mn-ea"/>
                <a:cs typeface="Calibri"/>
              </a:rPr>
              <a:t>ιμ</a:t>
            </a:r>
            <a:r>
              <a:rPr kumimoji="0" sz="1800" b="1" i="0" u="none" strike="noStrike" kern="1200" cap="none" spc="-15" normalizeH="0" baseline="0" noProof="0" dirty="0">
                <a:ln>
                  <a:noFill/>
                </a:ln>
                <a:solidFill>
                  <a:prstClr val="black"/>
                </a:solidFill>
                <a:effectLst/>
                <a:uLnTx/>
                <a:uFillTx/>
                <a:latin typeface="Calibri"/>
                <a:ea typeface="+mn-ea"/>
                <a:cs typeface="Calibri"/>
              </a:rPr>
              <a:t>οπ</a:t>
            </a:r>
            <a:r>
              <a:rPr kumimoji="0" sz="1800" b="1" i="0" u="none" strike="noStrike" kern="1200" cap="none" spc="0" normalizeH="0" baseline="0" noProof="0" dirty="0">
                <a:ln>
                  <a:noFill/>
                </a:ln>
                <a:solidFill>
                  <a:prstClr val="black"/>
                </a:solidFill>
                <a:effectLst/>
                <a:uLnTx/>
                <a:uFillTx/>
                <a:latin typeface="Calibri"/>
                <a:ea typeface="+mn-ea"/>
                <a:cs typeface="Calibri"/>
              </a:rPr>
              <a:t>ο</a:t>
            </a:r>
            <a:r>
              <a:rPr kumimoji="0" sz="1800" b="1" i="0" u="none" strike="noStrike" kern="1200" cap="none" spc="-10" normalizeH="0" baseline="0" noProof="0" dirty="0">
                <a:ln>
                  <a:noFill/>
                </a:ln>
                <a:solidFill>
                  <a:prstClr val="black"/>
                </a:solidFill>
                <a:effectLst/>
                <a:uLnTx/>
                <a:uFillTx/>
                <a:latin typeface="Calibri"/>
                <a:ea typeface="+mn-ea"/>
                <a:cs typeface="Calibri"/>
              </a:rPr>
              <a:t>ι</a:t>
            </a:r>
            <a:r>
              <a:rPr kumimoji="0" sz="1800" b="1" i="0" u="none" strike="noStrike" kern="1200" cap="none" spc="0" normalizeH="0" baseline="0" noProof="0" dirty="0">
                <a:ln>
                  <a:noFill/>
                </a:ln>
                <a:solidFill>
                  <a:prstClr val="black"/>
                </a:solidFill>
                <a:effectLst/>
                <a:uLnTx/>
                <a:uFillTx/>
                <a:latin typeface="Calibri"/>
                <a:ea typeface="+mn-ea"/>
                <a:cs typeface="Calibri"/>
              </a:rPr>
              <a:t>ού</a:t>
            </a:r>
            <a:r>
              <a:rPr kumimoji="0" sz="1800" b="1" i="0" u="none" strike="noStrike" kern="1200" cap="none" spc="15" normalizeH="0" baseline="0" noProof="0" dirty="0">
                <a:ln>
                  <a:noFill/>
                </a:ln>
                <a:solidFill>
                  <a:prstClr val="black"/>
                </a:solidFill>
                <a:effectLst/>
                <a:uLnTx/>
                <a:uFillTx/>
                <a:latin typeface="Calibri"/>
                <a:ea typeface="+mn-ea"/>
                <a:cs typeface="Calibri"/>
              </a:rPr>
              <a:t>ν</a:t>
            </a:r>
            <a:r>
              <a:rPr kumimoji="0" sz="1800" b="1" i="0" u="none" strike="noStrike" kern="1200" cap="none" spc="-15" normalizeH="0" baseline="0" noProof="0" dirty="0">
                <a:ln>
                  <a:noFill/>
                </a:ln>
                <a:solidFill>
                  <a:prstClr val="black"/>
                </a:solidFill>
                <a:effectLst/>
                <a:uLnTx/>
                <a:uFillTx/>
                <a:latin typeface="Calibri"/>
                <a:ea typeface="+mn-ea"/>
                <a:cs typeface="Calibri"/>
              </a:rPr>
              <a:t>τ</a:t>
            </a:r>
            <a:r>
              <a:rPr kumimoji="0" sz="1800" b="1" i="0" u="none" strike="noStrike" kern="1200" cap="none" spc="-10" normalizeH="0" baseline="0" noProof="0" dirty="0">
                <a:ln>
                  <a:noFill/>
                </a:ln>
                <a:solidFill>
                  <a:prstClr val="black"/>
                </a:solidFill>
                <a:effectLst/>
                <a:uLnTx/>
                <a:uFillTx/>
                <a:latin typeface="Calibri"/>
                <a:ea typeface="+mn-ea"/>
                <a:cs typeface="Calibri"/>
              </a:rPr>
              <a:t>α</a:t>
            </a:r>
            <a:r>
              <a:rPr kumimoji="0" sz="1800" b="1" i="0" u="none" strike="noStrike" kern="1200" cap="none" spc="0" normalizeH="0" baseline="0" noProof="0" dirty="0">
                <a:ln>
                  <a:noFill/>
                </a:ln>
                <a:solidFill>
                  <a:prstClr val="black"/>
                </a:solidFill>
                <a:effectLst/>
                <a:uLnTx/>
                <a:uFillTx/>
                <a:latin typeface="Calibri"/>
                <a:ea typeface="+mn-ea"/>
                <a:cs typeface="Calibri"/>
              </a:rPr>
              <a:t>ι</a:t>
            </a:r>
            <a:r>
              <a:rPr kumimoji="0" sz="1800" b="1" i="0" u="none" strike="noStrike" kern="1200" cap="none" spc="-35" normalizeH="0" baseline="0" noProof="0" dirty="0">
                <a:ln>
                  <a:noFill/>
                </a:ln>
                <a:solidFill>
                  <a:prstClr val="black"/>
                </a:solidFill>
                <a:effectLst/>
                <a:uLnTx/>
                <a:uFillTx/>
                <a:latin typeface="Calibri"/>
                <a:ea typeface="+mn-ea"/>
                <a:cs typeface="Calibri"/>
              </a:rPr>
              <a:t> </a:t>
            </a:r>
            <a:r>
              <a:rPr kumimoji="0" sz="1800" b="1" i="0" u="none" strike="noStrike" kern="1200" cap="none" spc="25" normalizeH="0" baseline="0" noProof="0" dirty="0">
                <a:ln>
                  <a:noFill/>
                </a:ln>
                <a:solidFill>
                  <a:prstClr val="black"/>
                </a:solidFill>
                <a:effectLst/>
                <a:uLnTx/>
                <a:uFillTx/>
                <a:latin typeface="Calibri"/>
                <a:ea typeface="+mn-ea"/>
                <a:cs typeface="Calibri"/>
              </a:rPr>
              <a:t>σ</a:t>
            </a:r>
            <a:r>
              <a:rPr kumimoji="0" sz="1800" b="1" i="0" u="none" strike="noStrike" kern="1200" cap="none" spc="0" normalizeH="0" baseline="0" noProof="0" dirty="0">
                <a:ln>
                  <a:noFill/>
                </a:ln>
                <a:solidFill>
                  <a:prstClr val="black"/>
                </a:solidFill>
                <a:effectLst/>
                <a:uLnTx/>
                <a:uFillTx/>
                <a:latin typeface="Calibri"/>
                <a:ea typeface="+mn-ea"/>
                <a:cs typeface="Calibri"/>
              </a:rPr>
              <a:t>τις δι</a:t>
            </a:r>
            <a:r>
              <a:rPr kumimoji="0" sz="1800" b="1" i="0" u="none" strike="noStrike" kern="1200" cap="none" spc="-20" normalizeH="0" baseline="0" noProof="0" dirty="0">
                <a:ln>
                  <a:noFill/>
                </a:ln>
                <a:solidFill>
                  <a:prstClr val="black"/>
                </a:solidFill>
                <a:effectLst/>
                <a:uLnTx/>
                <a:uFillTx/>
                <a:latin typeface="Calibri"/>
                <a:ea typeface="+mn-ea"/>
                <a:cs typeface="Calibri"/>
              </a:rPr>
              <a:t>α</a:t>
            </a:r>
            <a:r>
              <a:rPr kumimoji="0" sz="1800" b="1" i="0" u="none" strike="noStrike" kern="1200" cap="none" spc="0" normalizeH="0" baseline="0" noProof="0" dirty="0">
                <a:ln>
                  <a:noFill/>
                </a:ln>
                <a:solidFill>
                  <a:prstClr val="black"/>
                </a:solidFill>
                <a:effectLst/>
                <a:uLnTx/>
                <a:uFillTx/>
                <a:latin typeface="Calibri"/>
                <a:ea typeface="+mn-ea"/>
                <a:cs typeface="Calibri"/>
              </a:rPr>
              <a:t>δι</a:t>
            </a:r>
            <a:r>
              <a:rPr kumimoji="0" sz="1800" b="1" i="0" u="none" strike="noStrike" kern="1200" cap="none" spc="-60" normalizeH="0" baseline="0" noProof="0" dirty="0">
                <a:ln>
                  <a:noFill/>
                </a:ln>
                <a:solidFill>
                  <a:prstClr val="black"/>
                </a:solidFill>
                <a:effectLst/>
                <a:uLnTx/>
                <a:uFillTx/>
                <a:latin typeface="Calibri"/>
                <a:ea typeface="+mn-ea"/>
                <a:cs typeface="Calibri"/>
              </a:rPr>
              <a:t>κ</a:t>
            </a:r>
            <a:r>
              <a:rPr kumimoji="0" sz="1800" b="1" i="0" u="none" strike="noStrike" kern="1200" cap="none" spc="-10" normalizeH="0" baseline="0" noProof="0" dirty="0">
                <a:ln>
                  <a:noFill/>
                </a:ln>
                <a:solidFill>
                  <a:prstClr val="black"/>
                </a:solidFill>
                <a:effectLst/>
                <a:uLnTx/>
                <a:uFillTx/>
                <a:latin typeface="Calibri"/>
                <a:ea typeface="+mn-ea"/>
                <a:cs typeface="Calibri"/>
              </a:rPr>
              <a:t>α</a:t>
            </a:r>
            <a:r>
              <a:rPr kumimoji="0" sz="1800" b="1" i="0" u="none" strike="noStrike" kern="1200" cap="none" spc="0" normalizeH="0" baseline="0" noProof="0" dirty="0">
                <a:ln>
                  <a:noFill/>
                </a:ln>
                <a:solidFill>
                  <a:prstClr val="black"/>
                </a:solidFill>
                <a:effectLst/>
                <a:uLnTx/>
                <a:uFillTx/>
                <a:latin typeface="Calibri"/>
                <a:ea typeface="+mn-ea"/>
                <a:cs typeface="Calibri"/>
              </a:rPr>
              <a:t>σίες</a:t>
            </a:r>
            <a:r>
              <a:rPr kumimoji="0" sz="1800" b="1" i="0" u="none" strike="noStrike" kern="1200" cap="none" spc="-1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υ</a:t>
            </a:r>
            <a:r>
              <a:rPr kumimoji="0" sz="1800" b="1" i="0" u="none" strike="noStrike" kern="1200" cap="none" spc="10" normalizeH="0" baseline="0" noProof="0" dirty="0">
                <a:ln>
                  <a:noFill/>
                </a:ln>
                <a:solidFill>
                  <a:prstClr val="black"/>
                </a:solidFill>
                <a:effectLst/>
                <a:uLnTx/>
                <a:uFillTx/>
                <a:latin typeface="Calibri"/>
                <a:ea typeface="+mn-ea"/>
                <a:cs typeface="Calibri"/>
              </a:rPr>
              <a:t>α</a:t>
            </a:r>
            <a:r>
              <a:rPr kumimoji="0" sz="1800" b="1" i="0" u="none" strike="noStrike" kern="1200" cap="none" spc="-15" normalizeH="0" baseline="0" noProof="0" dirty="0">
                <a:ln>
                  <a:noFill/>
                </a:ln>
                <a:solidFill>
                  <a:prstClr val="black"/>
                </a:solidFill>
                <a:effectLst/>
                <a:uLnTx/>
                <a:uFillTx/>
                <a:latin typeface="Calibri"/>
                <a:ea typeface="+mn-ea"/>
                <a:cs typeface="Calibri"/>
              </a:rPr>
              <a:t>λ</a:t>
            </a:r>
            <a:r>
              <a:rPr kumimoji="0" sz="1800" b="1" i="0" u="none" strike="noStrike" kern="1200" cap="none" spc="0" normalizeH="0" baseline="0" noProof="0" dirty="0">
                <a:ln>
                  <a:noFill/>
                </a:ln>
                <a:solidFill>
                  <a:prstClr val="black"/>
                </a:solidFill>
                <a:effectLst/>
                <a:uLnTx/>
                <a:uFillTx/>
                <a:latin typeface="Calibri"/>
                <a:ea typeface="+mn-ea"/>
                <a:cs typeface="Calibri"/>
              </a:rPr>
              <a:t>οποίησης</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3" name="object 13"/>
          <p:cNvSpPr/>
          <p:nvPr/>
        </p:nvSpPr>
        <p:spPr>
          <a:xfrm>
            <a:off x="5913754" y="4263897"/>
            <a:ext cx="487045" cy="365125"/>
          </a:xfrm>
          <a:custGeom>
            <a:avLst/>
            <a:gdLst/>
            <a:ahLst/>
            <a:cxnLst/>
            <a:rect l="l" t="t" r="r" b="b"/>
            <a:pathLst>
              <a:path w="487045" h="365125">
                <a:moveTo>
                  <a:pt x="487045" y="182499"/>
                </a:moveTo>
                <a:lnTo>
                  <a:pt x="0" y="182499"/>
                </a:lnTo>
                <a:lnTo>
                  <a:pt x="243586" y="365125"/>
                </a:lnTo>
                <a:lnTo>
                  <a:pt x="487045" y="182499"/>
                </a:lnTo>
                <a:close/>
              </a:path>
              <a:path w="487045" h="365125">
                <a:moveTo>
                  <a:pt x="365252" y="0"/>
                </a:moveTo>
                <a:lnTo>
                  <a:pt x="121793" y="0"/>
                </a:lnTo>
                <a:lnTo>
                  <a:pt x="121793" y="182499"/>
                </a:lnTo>
                <a:lnTo>
                  <a:pt x="365252" y="182499"/>
                </a:lnTo>
                <a:lnTo>
                  <a:pt x="365252"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5913754" y="4263897"/>
            <a:ext cx="487045" cy="365125"/>
          </a:xfrm>
          <a:custGeom>
            <a:avLst/>
            <a:gdLst/>
            <a:ahLst/>
            <a:cxnLst/>
            <a:rect l="l" t="t" r="r" b="b"/>
            <a:pathLst>
              <a:path w="487045" h="365125">
                <a:moveTo>
                  <a:pt x="0" y="182499"/>
                </a:moveTo>
                <a:lnTo>
                  <a:pt x="121793" y="182499"/>
                </a:lnTo>
                <a:lnTo>
                  <a:pt x="121793" y="0"/>
                </a:lnTo>
                <a:lnTo>
                  <a:pt x="365252" y="0"/>
                </a:lnTo>
                <a:lnTo>
                  <a:pt x="365252" y="182499"/>
                </a:lnTo>
                <a:lnTo>
                  <a:pt x="487045" y="182499"/>
                </a:lnTo>
                <a:lnTo>
                  <a:pt x="243586" y="365125"/>
                </a:lnTo>
                <a:lnTo>
                  <a:pt x="0" y="182499"/>
                </a:lnTo>
                <a:close/>
              </a:path>
            </a:pathLst>
          </a:custGeom>
          <a:ln w="12700">
            <a:solidFill>
              <a:srgbClr val="41709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 name="object 5"/>
          <p:cNvGraphicFramePr>
            <a:graphicFrameLocks noGrp="1"/>
          </p:cNvGraphicFramePr>
          <p:nvPr>
            <p:extLst>
              <p:ext uri="{D42A27DB-BD31-4B8C-83A1-F6EECF244321}">
                <p14:modId xmlns:p14="http://schemas.microsoft.com/office/powerpoint/2010/main" val="1802713987"/>
              </p:ext>
            </p:extLst>
          </p:nvPr>
        </p:nvGraphicFramePr>
        <p:xfrm>
          <a:off x="2197510" y="2020529"/>
          <a:ext cx="8035641" cy="2196589"/>
        </p:xfrm>
        <a:graphic>
          <a:graphicData uri="http://schemas.openxmlformats.org/drawingml/2006/table">
            <a:tbl>
              <a:tblPr firstRow="1" bandRow="1">
                <a:tableStyleId>{2D5ABB26-0587-4C30-8999-92F81FD0307C}</a:tableStyleId>
              </a:tblPr>
              <a:tblGrid>
                <a:gridCol w="3971641">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671496">
                <a:tc>
                  <a:txBody>
                    <a:bodyPr/>
                    <a:lstStyle/>
                    <a:p>
                      <a:pPr marL="1250315">
                        <a:lnSpc>
                          <a:spcPct val="100000"/>
                        </a:lnSpc>
                      </a:pPr>
                      <a:r>
                        <a:rPr sz="2400" b="1" dirty="0">
                          <a:solidFill>
                            <a:srgbClr val="FFFFFF"/>
                          </a:solidFill>
                          <a:latin typeface="Calibri"/>
                          <a:cs typeface="Calibri"/>
                        </a:rPr>
                        <a:t>Τ</a:t>
                      </a:r>
                      <a:r>
                        <a:rPr sz="2400" b="1" spc="-10" dirty="0">
                          <a:solidFill>
                            <a:srgbClr val="FFFFFF"/>
                          </a:solidFill>
                          <a:latin typeface="Calibri"/>
                          <a:cs typeface="Calibri"/>
                        </a:rPr>
                        <a:t>ύ</a:t>
                      </a:r>
                      <a:r>
                        <a:rPr sz="2400" b="1" dirty="0">
                          <a:solidFill>
                            <a:srgbClr val="FFFFFF"/>
                          </a:solidFill>
                          <a:latin typeface="Calibri"/>
                          <a:cs typeface="Calibri"/>
                        </a:rPr>
                        <a:t>πος α</a:t>
                      </a:r>
                      <a:r>
                        <a:rPr sz="2400" b="1" spc="5" dirty="0">
                          <a:solidFill>
                            <a:srgbClr val="FFFFFF"/>
                          </a:solidFill>
                          <a:latin typeface="Calibri"/>
                          <a:cs typeface="Calibri"/>
                        </a:rPr>
                        <a:t>μ</a:t>
                      </a:r>
                      <a:r>
                        <a:rPr sz="2400" b="1" dirty="0">
                          <a:solidFill>
                            <a:srgbClr val="FFFFFF"/>
                          </a:solidFill>
                          <a:latin typeface="Calibri"/>
                          <a:cs typeface="Calibri"/>
                        </a:rPr>
                        <a:t>ιά</a:t>
                      </a:r>
                      <a:r>
                        <a:rPr sz="2400" b="1" spc="15" dirty="0">
                          <a:solidFill>
                            <a:srgbClr val="FFFFFF"/>
                          </a:solidFill>
                          <a:latin typeface="Calibri"/>
                          <a:cs typeface="Calibri"/>
                        </a:rPr>
                        <a:t>ν</a:t>
                      </a:r>
                      <a:r>
                        <a:rPr sz="2400" b="1" spc="-15" dirty="0">
                          <a:solidFill>
                            <a:srgbClr val="FFFFFF"/>
                          </a:solidFill>
                          <a:latin typeface="Calibri"/>
                          <a:cs typeface="Calibri"/>
                        </a:rPr>
                        <a:t>τ</a:t>
                      </a:r>
                      <a:r>
                        <a:rPr sz="2400" b="1" dirty="0">
                          <a:solidFill>
                            <a:srgbClr val="FFFFFF"/>
                          </a:solidFill>
                          <a:latin typeface="Calibri"/>
                          <a:cs typeface="Calibri"/>
                        </a:rPr>
                        <a:t>ου</a:t>
                      </a:r>
                      <a:endParaRPr sz="24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FAC46"/>
                    </a:solidFill>
                  </a:tcPr>
                </a:tc>
                <a:tc>
                  <a:txBody>
                    <a:bodyPr/>
                    <a:lstStyle/>
                    <a:p>
                      <a:pPr marL="1270" algn="ctr">
                        <a:lnSpc>
                          <a:spcPct val="100000"/>
                        </a:lnSpc>
                      </a:pPr>
                      <a:r>
                        <a:rPr sz="2400" b="1" dirty="0">
                          <a:solidFill>
                            <a:srgbClr val="FFFFFF"/>
                          </a:solidFill>
                          <a:latin typeface="Calibri"/>
                          <a:cs typeface="Calibri"/>
                        </a:rPr>
                        <a:t>Θερμο</a:t>
                      </a:r>
                      <a:r>
                        <a:rPr sz="2400" b="1" spc="-10" dirty="0">
                          <a:solidFill>
                            <a:srgbClr val="FFFFFF"/>
                          </a:solidFill>
                          <a:latin typeface="Calibri"/>
                          <a:cs typeface="Calibri"/>
                        </a:rPr>
                        <a:t>κρασ</a:t>
                      </a:r>
                      <a:r>
                        <a:rPr sz="2400" b="1" dirty="0">
                          <a:solidFill>
                            <a:srgbClr val="FFFFFF"/>
                          </a:solidFill>
                          <a:latin typeface="Calibri"/>
                          <a:cs typeface="Calibri"/>
                        </a:rPr>
                        <a:t>ία</a:t>
                      </a:r>
                      <a:endParaRPr sz="24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FAC46"/>
                    </a:solidFill>
                  </a:tcPr>
                </a:tc>
                <a:extLst>
                  <a:ext uri="{0D108BD9-81ED-4DB2-BD59-A6C34878D82A}">
                    <a16:rowId xmlns:a16="http://schemas.microsoft.com/office/drawing/2014/main" val="10000"/>
                  </a:ext>
                </a:extLst>
              </a:tr>
              <a:tr h="508364">
                <a:tc>
                  <a:txBody>
                    <a:bodyPr/>
                    <a:lstStyle/>
                    <a:p>
                      <a:pPr marL="85090">
                        <a:lnSpc>
                          <a:spcPct val="100000"/>
                        </a:lnSpc>
                      </a:pPr>
                      <a:r>
                        <a:rPr sz="2000" b="1" spc="-5" dirty="0">
                          <a:latin typeface="Calibri"/>
                          <a:cs typeface="Calibri"/>
                        </a:rPr>
                        <a:t>M</a:t>
                      </a:r>
                      <a:r>
                        <a:rPr sz="2000" b="1" spc="5" dirty="0">
                          <a:latin typeface="Calibri"/>
                          <a:cs typeface="Calibri"/>
                        </a:rPr>
                        <a:t>g</a:t>
                      </a:r>
                      <a:r>
                        <a:rPr sz="2000" b="1" baseline="-20833" dirty="0">
                          <a:latin typeface="Calibri"/>
                          <a:cs typeface="Calibri"/>
                        </a:rPr>
                        <a:t>3</a:t>
                      </a:r>
                      <a:r>
                        <a:rPr sz="2000" b="1" dirty="0">
                          <a:latin typeface="Calibri"/>
                          <a:cs typeface="Calibri"/>
                        </a:rPr>
                        <a:t>S</a:t>
                      </a:r>
                      <a:r>
                        <a:rPr sz="2000" b="1" spc="-5" dirty="0">
                          <a:latin typeface="Calibri"/>
                          <a:cs typeface="Calibri"/>
                        </a:rPr>
                        <a:t>i</a:t>
                      </a:r>
                      <a:r>
                        <a:rPr sz="2000" b="1" baseline="-20833" dirty="0">
                          <a:latin typeface="Calibri"/>
                          <a:cs typeface="Calibri"/>
                        </a:rPr>
                        <a:t>2</a:t>
                      </a:r>
                      <a:r>
                        <a:rPr sz="2000" b="1" spc="-5" dirty="0">
                          <a:latin typeface="Calibri"/>
                          <a:cs typeface="Calibri"/>
                        </a:rPr>
                        <a:t>O</a:t>
                      </a:r>
                      <a:r>
                        <a:rPr sz="2000" b="1" baseline="-20833" dirty="0">
                          <a:latin typeface="Calibri"/>
                          <a:cs typeface="Calibri"/>
                        </a:rPr>
                        <a:t>5</a:t>
                      </a:r>
                      <a:r>
                        <a:rPr sz="2000" b="1" spc="-5" dirty="0">
                          <a:latin typeface="Calibri"/>
                          <a:cs typeface="Calibri"/>
                        </a:rPr>
                        <a:t>(</a:t>
                      </a:r>
                      <a:r>
                        <a:rPr sz="2000" b="1" spc="-10" dirty="0">
                          <a:latin typeface="Calibri"/>
                          <a:cs typeface="Calibri"/>
                        </a:rPr>
                        <a:t>OH)</a:t>
                      </a:r>
                      <a:r>
                        <a:rPr sz="2000" b="1" baseline="-20833" dirty="0">
                          <a:latin typeface="Calibri"/>
                          <a:cs typeface="Calibri"/>
                        </a:rPr>
                        <a:t>4  </a:t>
                      </a:r>
                      <a:r>
                        <a:rPr sz="2000" b="1" spc="-135" baseline="-20833" dirty="0">
                          <a:latin typeface="Calibri"/>
                          <a:cs typeface="Calibri"/>
                        </a:rPr>
                        <a:t> </a:t>
                      </a:r>
                      <a:r>
                        <a:rPr sz="2000" b="1" dirty="0">
                          <a:latin typeface="Calibri"/>
                          <a:cs typeface="Calibri"/>
                        </a:rPr>
                        <a:t>χρ</a:t>
                      </a:r>
                      <a:r>
                        <a:rPr sz="2000" b="1" spc="-10" dirty="0">
                          <a:latin typeface="Calibri"/>
                          <a:cs typeface="Calibri"/>
                        </a:rPr>
                        <a:t>υ</a:t>
                      </a:r>
                      <a:r>
                        <a:rPr sz="2000" b="1" dirty="0">
                          <a:latin typeface="Calibri"/>
                          <a:cs typeface="Calibri"/>
                        </a:rPr>
                        <a:t>σοτ</a:t>
                      </a:r>
                      <a:r>
                        <a:rPr sz="2000" b="1" spc="10" dirty="0">
                          <a:latin typeface="Calibri"/>
                          <a:cs typeface="Calibri"/>
                        </a:rPr>
                        <a:t>ί</a:t>
                      </a:r>
                      <a:r>
                        <a:rPr sz="2000" b="1" spc="-10" dirty="0">
                          <a:latin typeface="Calibri"/>
                          <a:cs typeface="Calibri"/>
                        </a:rPr>
                        <a:t>λ</a:t>
                      </a:r>
                      <a:r>
                        <a:rPr sz="2000" b="1" dirty="0">
                          <a:latin typeface="Calibri"/>
                          <a:cs typeface="Calibri"/>
                        </a:rPr>
                        <a:t>ης</a:t>
                      </a: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tc>
                  <a:txBody>
                    <a:bodyPr/>
                    <a:lstStyle/>
                    <a:p>
                      <a:pPr marL="85725" algn="ctr">
                        <a:lnSpc>
                          <a:spcPct val="100000"/>
                        </a:lnSpc>
                      </a:pPr>
                      <a:r>
                        <a:rPr sz="1800" b="1" spc="-5" dirty="0">
                          <a:latin typeface="Calibri"/>
                          <a:cs typeface="Calibri"/>
                        </a:rPr>
                        <a:t>50</a:t>
                      </a:r>
                      <a:r>
                        <a:rPr sz="1800" b="1" dirty="0">
                          <a:latin typeface="Calibri"/>
                          <a:cs typeface="Calibri"/>
                        </a:rPr>
                        <a:t>0-</a:t>
                      </a:r>
                      <a:r>
                        <a:rPr sz="1800" b="1" spc="-5" dirty="0">
                          <a:latin typeface="Calibri"/>
                          <a:cs typeface="Calibri"/>
                        </a:rPr>
                        <a:t>600</a:t>
                      </a:r>
                      <a:r>
                        <a:rPr sz="1800" b="1" dirty="0">
                          <a:latin typeface="Calibri"/>
                          <a:cs typeface="Calibri"/>
                        </a:rPr>
                        <a:t>°C</a:t>
                      </a: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extLst>
                  <a:ext uri="{0D108BD9-81ED-4DB2-BD59-A6C34878D82A}">
                    <a16:rowId xmlns:a16="http://schemas.microsoft.com/office/drawing/2014/main" val="10001"/>
                  </a:ext>
                </a:extLst>
              </a:tr>
              <a:tr h="508365">
                <a:tc>
                  <a:txBody>
                    <a:bodyPr/>
                    <a:lstStyle/>
                    <a:p>
                      <a:pPr marL="85090">
                        <a:lnSpc>
                          <a:spcPct val="100000"/>
                        </a:lnSpc>
                      </a:pPr>
                      <a:r>
                        <a:rPr sz="2000" b="1" spc="-5" dirty="0">
                          <a:latin typeface="Calibri"/>
                          <a:cs typeface="Calibri"/>
                        </a:rPr>
                        <a:t>C</a:t>
                      </a:r>
                      <a:r>
                        <a:rPr sz="2000" b="1" dirty="0">
                          <a:latin typeface="Calibri"/>
                          <a:cs typeface="Calibri"/>
                        </a:rPr>
                        <a:t>a</a:t>
                      </a:r>
                      <a:r>
                        <a:rPr sz="2000" b="1" baseline="-20833" dirty="0">
                          <a:latin typeface="Calibri"/>
                          <a:cs typeface="Calibri"/>
                        </a:rPr>
                        <a:t>2</a:t>
                      </a:r>
                      <a:r>
                        <a:rPr sz="2000" b="1" spc="-5" dirty="0">
                          <a:latin typeface="Calibri"/>
                          <a:cs typeface="Calibri"/>
                        </a:rPr>
                        <a:t>M</a:t>
                      </a:r>
                      <a:r>
                        <a:rPr sz="2000" b="1" dirty="0">
                          <a:latin typeface="Calibri"/>
                          <a:cs typeface="Calibri"/>
                        </a:rPr>
                        <a:t>g</a:t>
                      </a:r>
                      <a:r>
                        <a:rPr sz="2000" b="1" baseline="-20833" dirty="0">
                          <a:latin typeface="Calibri"/>
                          <a:cs typeface="Calibri"/>
                        </a:rPr>
                        <a:t>5</a:t>
                      </a:r>
                      <a:r>
                        <a:rPr sz="2000" b="1" spc="-5" dirty="0">
                          <a:latin typeface="Calibri"/>
                          <a:cs typeface="Calibri"/>
                        </a:rPr>
                        <a:t>S</a:t>
                      </a:r>
                      <a:r>
                        <a:rPr sz="2000" b="1" spc="-10" dirty="0">
                          <a:latin typeface="Calibri"/>
                          <a:cs typeface="Calibri"/>
                        </a:rPr>
                        <a:t>i</a:t>
                      </a:r>
                      <a:r>
                        <a:rPr sz="2000" b="1" baseline="-20833" dirty="0">
                          <a:latin typeface="Calibri"/>
                          <a:cs typeface="Calibri"/>
                        </a:rPr>
                        <a:t>8</a:t>
                      </a:r>
                      <a:r>
                        <a:rPr sz="2000" b="1" spc="-10" dirty="0">
                          <a:latin typeface="Calibri"/>
                          <a:cs typeface="Calibri"/>
                        </a:rPr>
                        <a:t>O</a:t>
                      </a:r>
                      <a:r>
                        <a:rPr sz="2000" b="1" baseline="-20833" dirty="0">
                          <a:latin typeface="Calibri"/>
                          <a:cs typeface="Calibri"/>
                        </a:rPr>
                        <a:t>22</a:t>
                      </a:r>
                      <a:r>
                        <a:rPr sz="2000" b="1" spc="-10" dirty="0">
                          <a:latin typeface="Calibri"/>
                          <a:cs typeface="Calibri"/>
                        </a:rPr>
                        <a:t>(OH)</a:t>
                      </a:r>
                      <a:r>
                        <a:rPr sz="2000" b="1" baseline="-20833" dirty="0">
                          <a:latin typeface="Calibri"/>
                          <a:cs typeface="Calibri"/>
                        </a:rPr>
                        <a:t>2  </a:t>
                      </a:r>
                      <a:r>
                        <a:rPr sz="2000" b="1" spc="-142" baseline="-20833" dirty="0">
                          <a:latin typeface="Calibri"/>
                          <a:cs typeface="Calibri"/>
                        </a:rPr>
                        <a:t> </a:t>
                      </a:r>
                      <a:r>
                        <a:rPr sz="2000" b="1" spc="-15" dirty="0">
                          <a:latin typeface="Calibri"/>
                          <a:cs typeface="Calibri"/>
                        </a:rPr>
                        <a:t>τ</a:t>
                      </a:r>
                      <a:r>
                        <a:rPr sz="2000" b="1" spc="-10" dirty="0">
                          <a:latin typeface="Calibri"/>
                          <a:cs typeface="Calibri"/>
                        </a:rPr>
                        <a:t>ρε</a:t>
                      </a:r>
                      <a:r>
                        <a:rPr sz="2000" b="1" spc="-20" dirty="0">
                          <a:latin typeface="Calibri"/>
                          <a:cs typeface="Calibri"/>
                        </a:rPr>
                        <a:t>μ</a:t>
                      </a:r>
                      <a:r>
                        <a:rPr sz="2000" b="1" spc="-15" dirty="0">
                          <a:latin typeface="Calibri"/>
                          <a:cs typeface="Calibri"/>
                        </a:rPr>
                        <a:t>ο</a:t>
                      </a:r>
                      <a:r>
                        <a:rPr sz="2000" b="1" spc="-20" dirty="0">
                          <a:latin typeface="Calibri"/>
                          <a:cs typeface="Calibri"/>
                        </a:rPr>
                        <a:t>λ</a:t>
                      </a:r>
                      <a:r>
                        <a:rPr sz="2000" b="1" spc="-30" dirty="0">
                          <a:latin typeface="Calibri"/>
                          <a:cs typeface="Calibri"/>
                        </a:rPr>
                        <a:t>ί</a:t>
                      </a:r>
                      <a:r>
                        <a:rPr sz="2000" b="1" dirty="0">
                          <a:latin typeface="Calibri"/>
                          <a:cs typeface="Calibri"/>
                        </a:rPr>
                        <a:t>της</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85725" algn="ctr">
                        <a:lnSpc>
                          <a:spcPct val="100000"/>
                        </a:lnSpc>
                      </a:pPr>
                      <a:r>
                        <a:rPr sz="1800" b="1" spc="-5" dirty="0">
                          <a:latin typeface="Calibri"/>
                          <a:cs typeface="Calibri"/>
                        </a:rPr>
                        <a:t>95</a:t>
                      </a:r>
                      <a:r>
                        <a:rPr sz="1800" b="1" dirty="0">
                          <a:latin typeface="Calibri"/>
                          <a:cs typeface="Calibri"/>
                        </a:rPr>
                        <a:t>0°C</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extLst>
                  <a:ext uri="{0D108BD9-81ED-4DB2-BD59-A6C34878D82A}">
                    <a16:rowId xmlns:a16="http://schemas.microsoft.com/office/drawing/2014/main" val="10002"/>
                  </a:ext>
                </a:extLst>
              </a:tr>
              <a:tr h="508364">
                <a:tc>
                  <a:txBody>
                    <a:bodyPr/>
                    <a:lstStyle/>
                    <a:p>
                      <a:pPr marL="85090">
                        <a:lnSpc>
                          <a:spcPct val="100000"/>
                        </a:lnSpc>
                      </a:pPr>
                      <a:r>
                        <a:rPr sz="2000" b="1" dirty="0">
                          <a:latin typeface="Calibri"/>
                          <a:cs typeface="Calibri"/>
                        </a:rPr>
                        <a:t>α</a:t>
                      </a:r>
                      <a:r>
                        <a:rPr sz="2000" b="1" spc="-10" dirty="0">
                          <a:latin typeface="Calibri"/>
                          <a:cs typeface="Calibri"/>
                        </a:rPr>
                        <a:t>μ</a:t>
                      </a:r>
                      <a:r>
                        <a:rPr sz="2000" b="1" dirty="0">
                          <a:latin typeface="Calibri"/>
                          <a:cs typeface="Calibri"/>
                        </a:rPr>
                        <a:t>ιαν</a:t>
                      </a:r>
                      <a:r>
                        <a:rPr sz="2000" b="1" spc="-15" dirty="0">
                          <a:latin typeface="Calibri"/>
                          <a:cs typeface="Calibri"/>
                        </a:rPr>
                        <a:t>τ</a:t>
                      </a:r>
                      <a:r>
                        <a:rPr sz="2000" b="1" dirty="0">
                          <a:latin typeface="Calibri"/>
                          <a:cs typeface="Calibri"/>
                        </a:rPr>
                        <a:t>ο</a:t>
                      </a:r>
                      <a:r>
                        <a:rPr sz="2000" b="1" spc="-20" dirty="0">
                          <a:latin typeface="Calibri"/>
                          <a:cs typeface="Calibri"/>
                        </a:rPr>
                        <a:t>τ</a:t>
                      </a:r>
                      <a:r>
                        <a:rPr sz="2000" b="1" dirty="0">
                          <a:latin typeface="Calibri"/>
                          <a:cs typeface="Calibri"/>
                        </a:rPr>
                        <a:t>σι</a:t>
                      </a:r>
                      <a:r>
                        <a:rPr sz="2000" b="1" spc="-10" dirty="0">
                          <a:latin typeface="Calibri"/>
                          <a:cs typeface="Calibri"/>
                        </a:rPr>
                        <a:t>μέ</a:t>
                      </a:r>
                      <a:r>
                        <a:rPr sz="2000" b="1" spc="15" dirty="0">
                          <a:latin typeface="Calibri"/>
                          <a:cs typeface="Calibri"/>
                        </a:rPr>
                        <a:t>ν</a:t>
                      </a:r>
                      <a:r>
                        <a:rPr sz="2000" b="1" spc="-15" dirty="0">
                          <a:latin typeface="Calibri"/>
                          <a:cs typeface="Calibri"/>
                        </a:rPr>
                        <a:t>τ</a:t>
                      </a:r>
                      <a:r>
                        <a:rPr sz="2000" b="1" dirty="0">
                          <a:latin typeface="Calibri"/>
                          <a:cs typeface="Calibri"/>
                        </a:rPr>
                        <a:t>ο</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85725" algn="ctr">
                        <a:lnSpc>
                          <a:spcPct val="100000"/>
                        </a:lnSpc>
                      </a:pPr>
                      <a:r>
                        <a:rPr sz="1800" b="1" spc="-5" dirty="0">
                          <a:latin typeface="Calibri"/>
                          <a:cs typeface="Calibri"/>
                        </a:rPr>
                        <a:t>120</a:t>
                      </a:r>
                      <a:r>
                        <a:rPr sz="1800" b="1" dirty="0">
                          <a:latin typeface="Calibri"/>
                          <a:cs typeface="Calibri"/>
                        </a:rPr>
                        <a:t>0°C</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12192000" cy="681036"/>
          </a:xfrm>
          <a:solidFill>
            <a:schemeClr val="accent4">
              <a:lumMod val="20000"/>
              <a:lumOff val="80000"/>
            </a:schemeClr>
          </a:solidFill>
        </p:spPr>
        <p:txBody>
          <a:bodyPr>
            <a:normAutofit fontScale="90000"/>
          </a:bodyPr>
          <a:lstStyle/>
          <a:p>
            <a:pPr algn="ctr"/>
            <a:r>
              <a:rPr lang="el-GR" b="1" dirty="0"/>
              <a:t>ΑΠΟΤΕΛΕΣΜΑ ΘΕΡΜΙΚΗΣ ΕΠΕΞΕΡΓΑΣΙΑΣ</a:t>
            </a:r>
          </a:p>
        </p:txBody>
      </p:sp>
      <p:pic>
        <p:nvPicPr>
          <p:cNvPr id="4" name="Θέση περιεχομένου 3">
            <a:extLst>
              <a:ext uri="{FF2B5EF4-FFF2-40B4-BE49-F238E27FC236}">
                <a16:creationId xmlns:a16="http://schemas.microsoft.com/office/drawing/2014/main" id="{5EE07121-7A73-4BC1-B79A-E770EDC211A1}"/>
              </a:ext>
            </a:extLst>
          </p:cNvPr>
          <p:cNvPicPr>
            <a:picLocks noGrp="1" noChangeAspect="1"/>
          </p:cNvPicPr>
          <p:nvPr>
            <p:ph idx="1"/>
          </p:nvPr>
        </p:nvPicPr>
        <p:blipFill>
          <a:blip r:embed="rId2"/>
          <a:stretch>
            <a:fillRect/>
          </a:stretch>
        </p:blipFill>
        <p:spPr>
          <a:xfrm>
            <a:off x="0" y="681037"/>
            <a:ext cx="4432515" cy="6176962"/>
          </a:xfrm>
          <a:prstGeom prst="rect">
            <a:avLst/>
          </a:prstGeom>
        </p:spPr>
      </p:pic>
      <p:pic>
        <p:nvPicPr>
          <p:cNvPr id="5" name="Εικόνα 4">
            <a:extLst>
              <a:ext uri="{FF2B5EF4-FFF2-40B4-BE49-F238E27FC236}">
                <a16:creationId xmlns:a16="http://schemas.microsoft.com/office/drawing/2014/main" id="{CB2B44C2-CBE4-4621-9950-96A1BED406D1}"/>
              </a:ext>
            </a:extLst>
          </p:cNvPr>
          <p:cNvPicPr>
            <a:picLocks noChangeAspect="1"/>
          </p:cNvPicPr>
          <p:nvPr/>
        </p:nvPicPr>
        <p:blipFill>
          <a:blip r:embed="rId3"/>
          <a:stretch>
            <a:fillRect/>
          </a:stretch>
        </p:blipFill>
        <p:spPr>
          <a:xfrm>
            <a:off x="7759484" y="681038"/>
            <a:ext cx="4432515" cy="6176962"/>
          </a:xfrm>
          <a:prstGeom prst="rect">
            <a:avLst/>
          </a:prstGeom>
        </p:spPr>
      </p:pic>
      <p:pic>
        <p:nvPicPr>
          <p:cNvPr id="6" name="Εικόνα 5">
            <a:extLst>
              <a:ext uri="{FF2B5EF4-FFF2-40B4-BE49-F238E27FC236}">
                <a16:creationId xmlns:a16="http://schemas.microsoft.com/office/drawing/2014/main" id="{042E8E18-074C-4443-B2AE-BA6AA6295381}"/>
              </a:ext>
            </a:extLst>
          </p:cNvPr>
          <p:cNvPicPr>
            <a:picLocks noChangeAspect="1"/>
          </p:cNvPicPr>
          <p:nvPr/>
        </p:nvPicPr>
        <p:blipFill>
          <a:blip r:embed="rId4"/>
          <a:stretch>
            <a:fillRect/>
          </a:stretch>
        </p:blipFill>
        <p:spPr>
          <a:xfrm>
            <a:off x="4432515" y="2669503"/>
            <a:ext cx="3326969" cy="1828959"/>
          </a:xfrm>
          <a:prstGeom prst="rect">
            <a:avLst/>
          </a:prstGeom>
        </p:spPr>
      </p:pic>
      <p:sp>
        <p:nvSpPr>
          <p:cNvPr id="7" name="Ορθογώνιο 6">
            <a:extLst>
              <a:ext uri="{FF2B5EF4-FFF2-40B4-BE49-F238E27FC236}">
                <a16:creationId xmlns:a16="http://schemas.microsoft.com/office/drawing/2014/main" id="{891A4951-BB5C-4469-B443-28F161E5FCEB}"/>
              </a:ext>
            </a:extLst>
          </p:cNvPr>
          <p:cNvSpPr/>
          <p:nvPr/>
        </p:nvSpPr>
        <p:spPr>
          <a:xfrm>
            <a:off x="4676477" y="1409448"/>
            <a:ext cx="2839047" cy="595932"/>
          </a:xfrm>
          <a:prstGeom prst="rect">
            <a:avLst/>
          </a:prstGeom>
        </p:spPr>
        <p:txBody>
          <a:bodyPr wrap="none">
            <a:spAutoFit/>
          </a:bodyPr>
          <a:lstStyle/>
          <a:p>
            <a:pPr algn="just">
              <a:lnSpc>
                <a:spcPct val="107000"/>
              </a:lnSpc>
              <a:spcAft>
                <a:spcPts val="800"/>
              </a:spcAft>
            </a:pPr>
            <a:r>
              <a:rPr lang="el-GR" sz="3200" b="1" dirty="0">
                <a:latin typeface="Calibri" panose="020F0502020204030204" pitchFamily="34" charset="0"/>
                <a:ea typeface="Calibri" panose="020F0502020204030204" pitchFamily="34" charset="0"/>
                <a:cs typeface="Times New Roman" panose="02020603050405020304" pitchFamily="18" charset="0"/>
              </a:rPr>
              <a:t>Από τους 100</a:t>
            </a:r>
            <a:r>
              <a:rPr lang="el-GR" sz="3200" b="1" baseline="30000" dirty="0">
                <a:latin typeface="Calibri" panose="020F0502020204030204" pitchFamily="34" charset="0"/>
                <a:ea typeface="Calibri" panose="020F0502020204030204" pitchFamily="34" charset="0"/>
                <a:cs typeface="Times New Roman" panose="02020603050405020304" pitchFamily="18" charset="0"/>
              </a:rPr>
              <a:t>ο</a:t>
            </a:r>
            <a:r>
              <a:rPr lang="en-US" sz="3200" b="1" dirty="0">
                <a:latin typeface="Calibri" panose="020F0502020204030204" pitchFamily="34" charset="0"/>
                <a:ea typeface="Calibri" panose="020F0502020204030204" pitchFamily="34" charset="0"/>
                <a:cs typeface="Times New Roman" panose="02020603050405020304" pitchFamily="18" charset="0"/>
              </a:rPr>
              <a:t>C</a:t>
            </a:r>
            <a:endParaRPr lang="el-GR" sz="32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Ορθογώνιο 7">
            <a:extLst>
              <a:ext uri="{FF2B5EF4-FFF2-40B4-BE49-F238E27FC236}">
                <a16:creationId xmlns:a16="http://schemas.microsoft.com/office/drawing/2014/main" id="{A42D418C-E61F-47B2-A810-C769A61D9A97}"/>
              </a:ext>
            </a:extLst>
          </p:cNvPr>
          <p:cNvSpPr/>
          <p:nvPr/>
        </p:nvSpPr>
        <p:spPr>
          <a:xfrm>
            <a:off x="4858321" y="5380264"/>
            <a:ext cx="2475358" cy="595932"/>
          </a:xfrm>
          <a:prstGeom prst="rect">
            <a:avLst/>
          </a:prstGeom>
        </p:spPr>
        <p:txBody>
          <a:bodyPr wrap="none">
            <a:spAutoFit/>
          </a:bodyPr>
          <a:lstStyle/>
          <a:p>
            <a:pPr algn="just">
              <a:lnSpc>
                <a:spcPct val="107000"/>
              </a:lnSpc>
              <a:spcAft>
                <a:spcPts val="800"/>
              </a:spcAft>
            </a:pPr>
            <a:r>
              <a:rPr lang="el-GR" sz="3200" b="1" dirty="0">
                <a:latin typeface="Calibri" panose="020F0502020204030204" pitchFamily="34" charset="0"/>
                <a:ea typeface="Calibri" panose="020F0502020204030204" pitchFamily="34" charset="0"/>
                <a:cs typeface="Times New Roman" panose="02020603050405020304" pitchFamily="18" charset="0"/>
              </a:rPr>
              <a:t>στους </a:t>
            </a:r>
            <a:r>
              <a:rPr lang="en-US" sz="3200" b="1" dirty="0">
                <a:latin typeface="Calibri" panose="020F0502020204030204" pitchFamily="34" charset="0"/>
                <a:ea typeface="Calibri" panose="020F0502020204030204" pitchFamily="34" charset="0"/>
                <a:cs typeface="Times New Roman" panose="02020603050405020304" pitchFamily="18" charset="0"/>
              </a:rPr>
              <a:t>1200</a:t>
            </a:r>
            <a:r>
              <a:rPr lang="en-US" sz="3200" b="1" baseline="30000" dirty="0">
                <a:latin typeface="Calibri" panose="020F0502020204030204" pitchFamily="34" charset="0"/>
                <a:ea typeface="Calibri" panose="020F0502020204030204" pitchFamily="34" charset="0"/>
                <a:cs typeface="Times New Roman" panose="02020603050405020304" pitchFamily="18" charset="0"/>
              </a:rPr>
              <a:t>o</a:t>
            </a:r>
            <a:r>
              <a:rPr lang="en-US" sz="3200" b="1" dirty="0">
                <a:latin typeface="Calibri" panose="020F0502020204030204" pitchFamily="34" charset="0"/>
                <a:ea typeface="Calibri" panose="020F0502020204030204" pitchFamily="34" charset="0"/>
                <a:cs typeface="Times New Roman" panose="02020603050405020304" pitchFamily="18" charset="0"/>
              </a:rPr>
              <a:t>C</a:t>
            </a:r>
            <a:endParaRPr lang="el-GR" sz="32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7066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aphicFrame>
        <p:nvGraphicFramePr>
          <p:cNvPr id="7" name="Θέση περιεχομένου 6">
            <a:extLst>
              <a:ext uri="{FF2B5EF4-FFF2-40B4-BE49-F238E27FC236}">
                <a16:creationId xmlns:a16="http://schemas.microsoft.com/office/drawing/2014/main" id="{1BA85FA1-F393-4780-BEC2-B90C915F6FC1}"/>
              </a:ext>
            </a:extLst>
          </p:cNvPr>
          <p:cNvGraphicFramePr>
            <a:graphicFrameLocks noGrp="1"/>
          </p:cNvGraphicFramePr>
          <p:nvPr>
            <p:ph idx="1"/>
            <p:extLst>
              <p:ext uri="{D42A27DB-BD31-4B8C-83A1-F6EECF244321}">
                <p14:modId xmlns:p14="http://schemas.microsoft.com/office/powerpoint/2010/main" val="3115332237"/>
              </p:ext>
            </p:extLst>
          </p:nvPr>
        </p:nvGraphicFramePr>
        <p:xfrm>
          <a:off x="1841714" y="1059406"/>
          <a:ext cx="8508571" cy="1220801"/>
        </p:xfrm>
        <a:graphic>
          <a:graphicData uri="http://schemas.openxmlformats.org/drawingml/2006/table">
            <a:tbl>
              <a:tblPr firstRow="1" firstCol="1" bandRow="1">
                <a:tableStyleId>{5C22544A-7EE6-4342-B048-85BDC9FD1C3A}</a:tableStyleId>
              </a:tblPr>
              <a:tblGrid>
                <a:gridCol w="2479730">
                  <a:extLst>
                    <a:ext uri="{9D8B030D-6E8A-4147-A177-3AD203B41FA5}">
                      <a16:colId xmlns:a16="http://schemas.microsoft.com/office/drawing/2014/main" val="3604567360"/>
                    </a:ext>
                  </a:extLst>
                </a:gridCol>
                <a:gridCol w="6028841">
                  <a:extLst>
                    <a:ext uri="{9D8B030D-6E8A-4147-A177-3AD203B41FA5}">
                      <a16:colId xmlns:a16="http://schemas.microsoft.com/office/drawing/2014/main" val="2667578088"/>
                    </a:ext>
                  </a:extLst>
                </a:gridCol>
              </a:tblGrid>
              <a:tr h="371959">
                <a:tc>
                  <a:txBody>
                    <a:bodyPr/>
                    <a:lstStyle/>
                    <a:p>
                      <a:pPr>
                        <a:lnSpc>
                          <a:spcPct val="107000"/>
                        </a:lnSpc>
                        <a:spcAft>
                          <a:spcPts val="0"/>
                        </a:spcAft>
                      </a:pPr>
                      <a:r>
                        <a:rPr lang="el-GR" sz="2000" b="1">
                          <a:effectLst/>
                        </a:rPr>
                        <a:t>Δείγμα</a:t>
                      </a:r>
                      <a:endParaRPr lang="el-GR"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l-GR" sz="2000" b="1" dirty="0">
                          <a:effectLst/>
                        </a:rPr>
                        <a:t>ΑΜΤ1</a:t>
                      </a:r>
                      <a:endParaRPr lang="el-G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1224011"/>
                  </a:ext>
                </a:extLst>
              </a:tr>
              <a:tr h="433953">
                <a:tc>
                  <a:txBody>
                    <a:bodyPr/>
                    <a:lstStyle/>
                    <a:p>
                      <a:pPr>
                        <a:lnSpc>
                          <a:spcPct val="107000"/>
                        </a:lnSpc>
                        <a:spcAft>
                          <a:spcPts val="0"/>
                        </a:spcAft>
                      </a:pPr>
                      <a:r>
                        <a:rPr lang="el-GR" sz="2000" b="1">
                          <a:effectLst/>
                        </a:rPr>
                        <a:t>Απώλεια βάρους (</a:t>
                      </a:r>
                      <a:r>
                        <a:rPr lang="en-US" sz="2000" b="1">
                          <a:effectLst/>
                        </a:rPr>
                        <a:t>g)</a:t>
                      </a:r>
                      <a:endParaRPr lang="el-GR"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l-GR" sz="2000" b="1" dirty="0">
                          <a:effectLst/>
                        </a:rPr>
                        <a:t>Β</a:t>
                      </a:r>
                      <a:r>
                        <a:rPr lang="el-GR" sz="2000" b="1" baseline="-25000" dirty="0">
                          <a:effectLst/>
                        </a:rPr>
                        <a:t>αρχ</a:t>
                      </a:r>
                      <a:r>
                        <a:rPr lang="el-GR" sz="2000" b="1" dirty="0">
                          <a:effectLst/>
                        </a:rPr>
                        <a:t> = </a:t>
                      </a:r>
                      <a:r>
                        <a:rPr lang="en-US" sz="2000" b="1" dirty="0">
                          <a:effectLst/>
                        </a:rPr>
                        <a:t>10,19, B</a:t>
                      </a:r>
                      <a:r>
                        <a:rPr lang="el-GR" sz="2000" b="1" baseline="-25000" dirty="0">
                          <a:effectLst/>
                        </a:rPr>
                        <a:t>τελ</a:t>
                      </a:r>
                      <a:r>
                        <a:rPr lang="el-GR" sz="2000" b="1" dirty="0">
                          <a:effectLst/>
                        </a:rPr>
                        <a:t> = 9,57    ΔΒ = 6,08%</a:t>
                      </a:r>
                      <a:endParaRPr lang="el-G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3090883"/>
                  </a:ext>
                </a:extLst>
              </a:tr>
              <a:tr h="414889">
                <a:tc>
                  <a:txBody>
                    <a:bodyPr/>
                    <a:lstStyle/>
                    <a:p>
                      <a:pPr>
                        <a:lnSpc>
                          <a:spcPct val="107000"/>
                        </a:lnSpc>
                        <a:spcAft>
                          <a:spcPts val="0"/>
                        </a:spcAft>
                      </a:pPr>
                      <a:r>
                        <a:rPr lang="el-GR" sz="2000" b="1" dirty="0">
                          <a:effectLst/>
                        </a:rPr>
                        <a:t>Θερμική επεξεργασία</a:t>
                      </a:r>
                      <a:endParaRPr lang="el-G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l-GR" sz="2000" b="1" dirty="0">
                          <a:effectLst/>
                        </a:rPr>
                        <a:t>40</a:t>
                      </a:r>
                      <a:r>
                        <a:rPr lang="el-GR" sz="2000" b="1" baseline="30000" dirty="0">
                          <a:effectLst/>
                        </a:rPr>
                        <a:t>ο</a:t>
                      </a:r>
                      <a:r>
                        <a:rPr lang="en-US" sz="2000" b="1" dirty="0">
                          <a:effectLst/>
                        </a:rPr>
                        <a:t>C</a:t>
                      </a:r>
                      <a:r>
                        <a:rPr lang="el-GR" sz="2000" b="1" dirty="0">
                          <a:effectLst/>
                        </a:rPr>
                        <a:t> (1</a:t>
                      </a:r>
                      <a:r>
                        <a:rPr lang="en-US" sz="2000" b="1" dirty="0">
                          <a:effectLst/>
                        </a:rPr>
                        <a:t>h</a:t>
                      </a:r>
                      <a:r>
                        <a:rPr lang="el-GR" sz="2000" b="1" dirty="0">
                          <a:effectLst/>
                        </a:rPr>
                        <a:t>), 60</a:t>
                      </a:r>
                      <a:r>
                        <a:rPr lang="el-GR" sz="2000" b="1" baseline="30000" dirty="0">
                          <a:effectLst/>
                        </a:rPr>
                        <a:t>ο</a:t>
                      </a:r>
                      <a:r>
                        <a:rPr lang="en-US" sz="2000" b="1" dirty="0">
                          <a:effectLst/>
                        </a:rPr>
                        <a:t>C</a:t>
                      </a:r>
                      <a:r>
                        <a:rPr lang="el-GR" sz="2000" b="1" dirty="0">
                          <a:effectLst/>
                        </a:rPr>
                        <a:t> (1</a:t>
                      </a:r>
                      <a:r>
                        <a:rPr lang="en-US" sz="2000" b="1" dirty="0">
                          <a:effectLst/>
                        </a:rPr>
                        <a:t>h</a:t>
                      </a:r>
                      <a:r>
                        <a:rPr lang="el-GR" sz="2000" b="1" dirty="0">
                          <a:effectLst/>
                        </a:rPr>
                        <a:t>), 80</a:t>
                      </a:r>
                      <a:r>
                        <a:rPr lang="el-GR" sz="2000" b="1" baseline="30000" dirty="0">
                          <a:effectLst/>
                        </a:rPr>
                        <a:t>ο</a:t>
                      </a:r>
                      <a:r>
                        <a:rPr lang="en-US" sz="2000" b="1" dirty="0">
                          <a:effectLst/>
                        </a:rPr>
                        <a:t>C</a:t>
                      </a:r>
                      <a:r>
                        <a:rPr lang="el-GR" sz="2000" b="1" dirty="0">
                          <a:effectLst/>
                        </a:rPr>
                        <a:t> (1</a:t>
                      </a:r>
                      <a:r>
                        <a:rPr lang="en-US" sz="2000" b="1" dirty="0">
                          <a:effectLst/>
                        </a:rPr>
                        <a:t>h</a:t>
                      </a:r>
                      <a:r>
                        <a:rPr lang="el-GR" sz="2000" b="1" dirty="0">
                          <a:effectLst/>
                        </a:rPr>
                        <a:t>), 100</a:t>
                      </a:r>
                      <a:r>
                        <a:rPr lang="el-GR" sz="2000" b="1" baseline="30000" dirty="0">
                          <a:effectLst/>
                        </a:rPr>
                        <a:t>ο</a:t>
                      </a:r>
                      <a:r>
                        <a:rPr lang="en-US" sz="2000" b="1" dirty="0">
                          <a:effectLst/>
                        </a:rPr>
                        <a:t>C</a:t>
                      </a:r>
                      <a:r>
                        <a:rPr lang="el-GR" sz="2000" b="1" dirty="0">
                          <a:effectLst/>
                        </a:rPr>
                        <a:t> (4</a:t>
                      </a:r>
                      <a:r>
                        <a:rPr lang="en-US" sz="2000" b="1" dirty="0">
                          <a:effectLst/>
                        </a:rPr>
                        <a:t>h</a:t>
                      </a:r>
                      <a:r>
                        <a:rPr lang="el-GR" sz="2000" b="1" dirty="0">
                          <a:effectLst/>
                        </a:rPr>
                        <a:t>) </a:t>
                      </a:r>
                      <a:endParaRPr lang="el-G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4917516"/>
                  </a:ext>
                </a:extLst>
              </a:tr>
            </a:tbl>
          </a:graphicData>
        </a:graphic>
      </p:graphicFrame>
      <p:sp>
        <p:nvSpPr>
          <p:cNvPr id="6" name="Τίτλος 1">
            <a:extLst>
              <a:ext uri="{FF2B5EF4-FFF2-40B4-BE49-F238E27FC236}">
                <a16:creationId xmlns:a16="http://schemas.microsoft.com/office/drawing/2014/main" id="{66D5138E-5CFC-42AC-8FFF-73C3B5F4B225}"/>
              </a:ext>
            </a:extLst>
          </p:cNvPr>
          <p:cNvSpPr>
            <a:spLocks noGrp="1"/>
          </p:cNvSpPr>
          <p:nvPr>
            <p:ph type="title"/>
          </p:nvPr>
        </p:nvSpPr>
        <p:spPr>
          <a:xfrm>
            <a:off x="0" y="0"/>
            <a:ext cx="12192000" cy="681038"/>
          </a:xfrm>
          <a:solidFill>
            <a:schemeClr val="accent4">
              <a:lumMod val="20000"/>
              <a:lumOff val="80000"/>
            </a:schemeClr>
          </a:solidFill>
        </p:spPr>
        <p:txBody>
          <a:bodyPr>
            <a:normAutofit fontScale="90000"/>
          </a:bodyPr>
          <a:lstStyle/>
          <a:p>
            <a:pPr algn="ctr"/>
            <a:r>
              <a:rPr lang="el-GR" b="1" dirty="0"/>
              <a:t>ΑΠΟΤΕΛΕΣΜΑ ΘΕΡΜΙΚΗΣ ΕΠΕΞΕΡΓΑΣΙΑΣ</a:t>
            </a:r>
          </a:p>
        </p:txBody>
      </p:sp>
      <p:graphicFrame>
        <p:nvGraphicFramePr>
          <p:cNvPr id="8" name="Πίνακας 7">
            <a:extLst>
              <a:ext uri="{FF2B5EF4-FFF2-40B4-BE49-F238E27FC236}">
                <a16:creationId xmlns:a16="http://schemas.microsoft.com/office/drawing/2014/main" id="{79D1FFF1-0B36-44EA-9AF7-51EAE7BFAD05}"/>
              </a:ext>
            </a:extLst>
          </p:cNvPr>
          <p:cNvGraphicFramePr>
            <a:graphicFrameLocks noGrp="1"/>
          </p:cNvGraphicFramePr>
          <p:nvPr>
            <p:extLst>
              <p:ext uri="{D42A27DB-BD31-4B8C-83A1-F6EECF244321}">
                <p14:modId xmlns:p14="http://schemas.microsoft.com/office/powerpoint/2010/main" val="2953672332"/>
              </p:ext>
            </p:extLst>
          </p:nvPr>
        </p:nvGraphicFramePr>
        <p:xfrm>
          <a:off x="1841713" y="2658574"/>
          <a:ext cx="8508571" cy="1220800"/>
        </p:xfrm>
        <a:graphic>
          <a:graphicData uri="http://schemas.openxmlformats.org/drawingml/2006/table">
            <a:tbl>
              <a:tblPr firstRow="1" firstCol="1" bandRow="1">
                <a:tableStyleId>{5C22544A-7EE6-4342-B048-85BDC9FD1C3A}</a:tableStyleId>
              </a:tblPr>
              <a:tblGrid>
                <a:gridCol w="2466624">
                  <a:extLst>
                    <a:ext uri="{9D8B030D-6E8A-4147-A177-3AD203B41FA5}">
                      <a16:colId xmlns:a16="http://schemas.microsoft.com/office/drawing/2014/main" val="1618512143"/>
                    </a:ext>
                  </a:extLst>
                </a:gridCol>
                <a:gridCol w="6041947">
                  <a:extLst>
                    <a:ext uri="{9D8B030D-6E8A-4147-A177-3AD203B41FA5}">
                      <a16:colId xmlns:a16="http://schemas.microsoft.com/office/drawing/2014/main" val="2121620112"/>
                    </a:ext>
                  </a:extLst>
                </a:gridCol>
              </a:tblGrid>
              <a:tr h="396082">
                <a:tc>
                  <a:txBody>
                    <a:bodyPr/>
                    <a:lstStyle/>
                    <a:p>
                      <a:pPr>
                        <a:lnSpc>
                          <a:spcPct val="107000"/>
                        </a:lnSpc>
                        <a:spcAft>
                          <a:spcPts val="0"/>
                        </a:spcAft>
                      </a:pPr>
                      <a:r>
                        <a:rPr lang="el-GR" sz="2000" b="1">
                          <a:effectLst/>
                        </a:rPr>
                        <a:t>Δείγμα</a:t>
                      </a:r>
                      <a:endParaRPr lang="el-GR"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l-GR" sz="2000" b="1" dirty="0">
                          <a:effectLst/>
                        </a:rPr>
                        <a:t>ΑΜΤ1</a:t>
                      </a:r>
                      <a:r>
                        <a:rPr lang="en-US" sz="2000" b="1" dirty="0">
                          <a:effectLst/>
                        </a:rPr>
                        <a:t>2</a:t>
                      </a:r>
                      <a:endParaRPr lang="el-G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8964917"/>
                  </a:ext>
                </a:extLst>
              </a:tr>
              <a:tr h="412359">
                <a:tc>
                  <a:txBody>
                    <a:bodyPr/>
                    <a:lstStyle/>
                    <a:p>
                      <a:pPr>
                        <a:lnSpc>
                          <a:spcPct val="107000"/>
                        </a:lnSpc>
                        <a:spcAft>
                          <a:spcPts val="0"/>
                        </a:spcAft>
                      </a:pPr>
                      <a:r>
                        <a:rPr lang="el-GR" sz="2000" b="1">
                          <a:effectLst/>
                        </a:rPr>
                        <a:t>Απώλεια βάρους (</a:t>
                      </a:r>
                      <a:r>
                        <a:rPr lang="en-US" sz="2000" b="1">
                          <a:effectLst/>
                        </a:rPr>
                        <a:t>g</a:t>
                      </a:r>
                      <a:r>
                        <a:rPr lang="el-GR" sz="2000" b="1">
                          <a:effectLst/>
                        </a:rPr>
                        <a:t>)</a:t>
                      </a:r>
                      <a:endParaRPr lang="el-GR"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l-GR" sz="2000" b="1" dirty="0">
                          <a:effectLst/>
                        </a:rPr>
                        <a:t>Β</a:t>
                      </a:r>
                      <a:r>
                        <a:rPr lang="el-GR" sz="2000" b="1" baseline="-25000" dirty="0">
                          <a:effectLst/>
                        </a:rPr>
                        <a:t>αρχ</a:t>
                      </a:r>
                      <a:r>
                        <a:rPr lang="el-GR" sz="2000" b="1" dirty="0">
                          <a:effectLst/>
                        </a:rPr>
                        <a:t> = </a:t>
                      </a:r>
                      <a:r>
                        <a:rPr lang="en-US" sz="2000" b="1" dirty="0">
                          <a:effectLst/>
                        </a:rPr>
                        <a:t>21,11, B</a:t>
                      </a:r>
                      <a:r>
                        <a:rPr lang="el-GR" sz="2000" b="1" baseline="-25000" dirty="0">
                          <a:effectLst/>
                        </a:rPr>
                        <a:t>τελ</a:t>
                      </a:r>
                      <a:r>
                        <a:rPr lang="el-GR" sz="2000" b="1" dirty="0">
                          <a:effectLst/>
                        </a:rPr>
                        <a:t> = 15,</a:t>
                      </a:r>
                      <a:r>
                        <a:rPr lang="en-US" sz="2000" b="1" dirty="0">
                          <a:effectLst/>
                        </a:rPr>
                        <a:t>08</a:t>
                      </a:r>
                      <a:r>
                        <a:rPr lang="el-GR" sz="2000" b="1" dirty="0">
                          <a:effectLst/>
                        </a:rPr>
                        <a:t>    ΔΒ = 28,</a:t>
                      </a:r>
                      <a:r>
                        <a:rPr lang="en-US" sz="2000" b="1" dirty="0">
                          <a:effectLst/>
                        </a:rPr>
                        <a:t>56</a:t>
                      </a:r>
                      <a:r>
                        <a:rPr lang="el-GR" sz="2000" b="1" dirty="0">
                          <a:effectLst/>
                        </a:rPr>
                        <a:t>%</a:t>
                      </a:r>
                      <a:endParaRPr lang="el-G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5351754"/>
                  </a:ext>
                </a:extLst>
              </a:tr>
              <a:tr h="412359">
                <a:tc>
                  <a:txBody>
                    <a:bodyPr/>
                    <a:lstStyle/>
                    <a:p>
                      <a:pPr>
                        <a:lnSpc>
                          <a:spcPct val="107000"/>
                        </a:lnSpc>
                        <a:spcAft>
                          <a:spcPts val="0"/>
                        </a:spcAft>
                      </a:pPr>
                      <a:r>
                        <a:rPr lang="el-GR" sz="2000" b="1">
                          <a:effectLst/>
                        </a:rPr>
                        <a:t>Θερμική επεξεργασία</a:t>
                      </a:r>
                      <a:endParaRPr lang="el-GR"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l-GR" sz="2000" b="1" dirty="0">
                          <a:effectLst/>
                        </a:rPr>
                        <a:t>300</a:t>
                      </a:r>
                      <a:r>
                        <a:rPr lang="el-GR" sz="2000" b="1" baseline="30000" dirty="0">
                          <a:effectLst/>
                        </a:rPr>
                        <a:t>ο</a:t>
                      </a:r>
                      <a:r>
                        <a:rPr lang="en-US" sz="2000" b="1" dirty="0">
                          <a:effectLst/>
                        </a:rPr>
                        <a:t>C</a:t>
                      </a:r>
                      <a:r>
                        <a:rPr lang="el-GR" sz="2000" b="1" dirty="0">
                          <a:effectLst/>
                        </a:rPr>
                        <a:t> (1</a:t>
                      </a:r>
                      <a:r>
                        <a:rPr lang="en-US" sz="2000" b="1" dirty="0">
                          <a:effectLst/>
                        </a:rPr>
                        <a:t>h</a:t>
                      </a:r>
                      <a:r>
                        <a:rPr lang="el-GR" sz="2000" b="1" dirty="0">
                          <a:effectLst/>
                        </a:rPr>
                        <a:t>), 600</a:t>
                      </a:r>
                      <a:r>
                        <a:rPr lang="el-GR" sz="2000" b="1" baseline="30000" dirty="0">
                          <a:effectLst/>
                        </a:rPr>
                        <a:t>ο</a:t>
                      </a:r>
                      <a:r>
                        <a:rPr lang="en-US" sz="2000" b="1" dirty="0">
                          <a:effectLst/>
                        </a:rPr>
                        <a:t>C</a:t>
                      </a:r>
                      <a:r>
                        <a:rPr lang="el-GR" sz="2000" b="1" dirty="0">
                          <a:effectLst/>
                        </a:rPr>
                        <a:t> (1</a:t>
                      </a:r>
                      <a:r>
                        <a:rPr lang="en-US" sz="2000" b="1" dirty="0">
                          <a:effectLst/>
                        </a:rPr>
                        <a:t>h</a:t>
                      </a:r>
                      <a:r>
                        <a:rPr lang="el-GR" sz="2000" b="1" dirty="0">
                          <a:effectLst/>
                        </a:rPr>
                        <a:t>), 900</a:t>
                      </a:r>
                      <a:r>
                        <a:rPr lang="el-GR" sz="2000" b="1" baseline="30000" dirty="0">
                          <a:effectLst/>
                        </a:rPr>
                        <a:t>ο</a:t>
                      </a:r>
                      <a:r>
                        <a:rPr lang="en-US" sz="2000" b="1" dirty="0">
                          <a:effectLst/>
                        </a:rPr>
                        <a:t>C</a:t>
                      </a:r>
                      <a:r>
                        <a:rPr lang="el-GR" sz="2000" b="1" dirty="0">
                          <a:effectLst/>
                        </a:rPr>
                        <a:t> (1</a:t>
                      </a:r>
                      <a:r>
                        <a:rPr lang="en-US" sz="2000" b="1" dirty="0">
                          <a:effectLst/>
                        </a:rPr>
                        <a:t>h</a:t>
                      </a:r>
                      <a:r>
                        <a:rPr lang="el-GR" sz="2000" b="1" dirty="0">
                          <a:effectLst/>
                        </a:rPr>
                        <a:t>), 1200</a:t>
                      </a:r>
                      <a:r>
                        <a:rPr lang="el-GR" sz="2000" b="1" baseline="30000" dirty="0">
                          <a:effectLst/>
                        </a:rPr>
                        <a:t>ο</a:t>
                      </a:r>
                      <a:r>
                        <a:rPr lang="en-US" sz="2000" b="1" dirty="0">
                          <a:effectLst/>
                        </a:rPr>
                        <a:t>C</a:t>
                      </a:r>
                      <a:r>
                        <a:rPr lang="el-GR" sz="2000" b="1" dirty="0">
                          <a:effectLst/>
                        </a:rPr>
                        <a:t> (4</a:t>
                      </a:r>
                      <a:r>
                        <a:rPr lang="en-US" sz="2000" b="1" dirty="0">
                          <a:effectLst/>
                        </a:rPr>
                        <a:t>h</a:t>
                      </a:r>
                      <a:r>
                        <a:rPr lang="el-GR" sz="2000" b="1" dirty="0">
                          <a:effectLst/>
                        </a:rPr>
                        <a:t>) </a:t>
                      </a:r>
                      <a:endParaRPr lang="el-G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9535566"/>
                  </a:ext>
                </a:extLst>
              </a:tr>
            </a:tbl>
          </a:graphicData>
        </a:graphic>
      </p:graphicFrame>
      <p:pic>
        <p:nvPicPr>
          <p:cNvPr id="9" name="Εικόνα 8">
            <a:extLst>
              <a:ext uri="{FF2B5EF4-FFF2-40B4-BE49-F238E27FC236}">
                <a16:creationId xmlns:a16="http://schemas.microsoft.com/office/drawing/2014/main" id="{098DA559-361F-491B-BD1D-B3C92DA73694}"/>
              </a:ext>
            </a:extLst>
          </p:cNvPr>
          <p:cNvPicPr>
            <a:picLocks noChangeAspect="1"/>
          </p:cNvPicPr>
          <p:nvPr/>
        </p:nvPicPr>
        <p:blipFill>
          <a:blip r:embed="rId2"/>
          <a:stretch>
            <a:fillRect/>
          </a:stretch>
        </p:blipFill>
        <p:spPr>
          <a:xfrm>
            <a:off x="2779361" y="4513801"/>
            <a:ext cx="6633274" cy="1828959"/>
          </a:xfrm>
          <a:prstGeom prst="rect">
            <a:avLst/>
          </a:prstGeom>
        </p:spPr>
      </p:pic>
      <p:sp>
        <p:nvSpPr>
          <p:cNvPr id="10" name="TextBox 9">
            <a:extLst>
              <a:ext uri="{FF2B5EF4-FFF2-40B4-BE49-F238E27FC236}">
                <a16:creationId xmlns:a16="http://schemas.microsoft.com/office/drawing/2014/main" id="{2183662D-487E-4D0F-A99C-F0DF550739B0}"/>
              </a:ext>
            </a:extLst>
          </p:cNvPr>
          <p:cNvSpPr txBox="1"/>
          <p:nvPr/>
        </p:nvSpPr>
        <p:spPr>
          <a:xfrm>
            <a:off x="697424" y="1451446"/>
            <a:ext cx="625492" cy="369332"/>
          </a:xfrm>
          <a:prstGeom prst="rect">
            <a:avLst/>
          </a:prstGeom>
          <a:noFill/>
        </p:spPr>
        <p:txBody>
          <a:bodyPr wrap="none" rtlCol="0">
            <a:spAutoFit/>
          </a:bodyPr>
          <a:lstStyle/>
          <a:p>
            <a:r>
              <a:rPr lang="el-GR" b="1" dirty="0">
                <a:solidFill>
                  <a:srgbClr val="FF0000"/>
                </a:solidFill>
                <a:effectLst>
                  <a:outerShdw blurRad="38100" dist="38100" dir="2700000" algn="tl">
                    <a:srgbClr val="000000">
                      <a:alpha val="43137"/>
                    </a:srgbClr>
                  </a:outerShdw>
                </a:effectLst>
              </a:rPr>
              <a:t>ΑΠΟ</a:t>
            </a:r>
          </a:p>
        </p:txBody>
      </p:sp>
      <p:sp>
        <p:nvSpPr>
          <p:cNvPr id="11" name="TextBox 10">
            <a:extLst>
              <a:ext uri="{FF2B5EF4-FFF2-40B4-BE49-F238E27FC236}">
                <a16:creationId xmlns:a16="http://schemas.microsoft.com/office/drawing/2014/main" id="{DEC6CFB1-8403-4CDC-8B16-EEEDEC1257BE}"/>
              </a:ext>
            </a:extLst>
          </p:cNvPr>
          <p:cNvSpPr txBox="1"/>
          <p:nvPr/>
        </p:nvSpPr>
        <p:spPr>
          <a:xfrm>
            <a:off x="766353" y="3084308"/>
            <a:ext cx="562975" cy="369332"/>
          </a:xfrm>
          <a:prstGeom prst="rect">
            <a:avLst/>
          </a:prstGeom>
          <a:noFill/>
        </p:spPr>
        <p:txBody>
          <a:bodyPr wrap="none" rtlCol="0">
            <a:spAutoFit/>
          </a:bodyPr>
          <a:lstStyle/>
          <a:p>
            <a:r>
              <a:rPr lang="el-GR" b="1" dirty="0">
                <a:solidFill>
                  <a:srgbClr val="FF0000"/>
                </a:solidFill>
              </a:rPr>
              <a:t>ΕΩΣ</a:t>
            </a:r>
          </a:p>
        </p:txBody>
      </p:sp>
    </p:spTree>
    <p:extLst>
      <p:ext uri="{BB962C8B-B14F-4D97-AF65-F5344CB8AC3E}">
        <p14:creationId xmlns:p14="http://schemas.microsoft.com/office/powerpoint/2010/main" val="3176367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object 4"/>
          <p:cNvSpPr txBox="1"/>
          <p:nvPr/>
        </p:nvSpPr>
        <p:spPr>
          <a:xfrm>
            <a:off x="2254503" y="717486"/>
            <a:ext cx="8128000" cy="584775"/>
          </a:xfrm>
          <a:prstGeom prst="rect">
            <a:avLst/>
          </a:prstGeom>
          <a:solidFill>
            <a:srgbClr val="001F5F"/>
          </a:solidFill>
          <a:ln w="12700">
            <a:solidFill>
              <a:srgbClr val="EC7C30"/>
            </a:solidFill>
          </a:ln>
        </p:spPr>
        <p:txBody>
          <a:bodyPr vert="horz" wrap="square" lIns="0" tIns="0" rIns="0" bIns="0" rtlCol="0">
            <a:spAutoFit/>
          </a:bodyPr>
          <a:lstStyle/>
          <a:p>
            <a:pPr marL="2064385" marR="0" lvl="0" indent="0" algn="l" defTabSz="914400" rtl="0" eaLnBrk="1" fontAlgn="auto" latinLnBrk="0" hangingPunct="1">
              <a:lnSpc>
                <a:spcPct val="100000"/>
              </a:lnSpc>
              <a:spcBef>
                <a:spcPts val="0"/>
              </a:spcBef>
              <a:spcAft>
                <a:spcPts val="0"/>
              </a:spcAft>
              <a:buClrTx/>
              <a:buSzTx/>
              <a:buFontTx/>
              <a:buNone/>
              <a:tabLst/>
              <a:defRPr/>
            </a:pPr>
            <a:r>
              <a:rPr kumimoji="0" sz="3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Χημική</a:t>
            </a:r>
            <a:r>
              <a:rPr kumimoji="0" sz="3800" b="1" i="0" u="none" strike="noStrike" kern="1200" cap="none" spc="-3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 </a:t>
            </a:r>
            <a:r>
              <a:rPr kumimoji="0" sz="3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επ</a:t>
            </a:r>
            <a:r>
              <a:rPr kumimoji="0" sz="3800" b="1" i="0" u="none" strike="noStrike" kern="1200" cap="none" spc="-2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ε</a:t>
            </a:r>
            <a:r>
              <a:rPr kumimoji="0" sz="3800" b="1" i="0" u="none" strike="noStrike" kern="1200" cap="none" spc="-4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ξ</a:t>
            </a:r>
            <a:r>
              <a:rPr kumimoji="0" sz="3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ε</a:t>
            </a:r>
            <a:r>
              <a:rPr kumimoji="0" sz="3800" b="1" i="0" u="none" strike="noStrike" kern="1200" cap="none" spc="-35"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ρ</a:t>
            </a:r>
            <a:r>
              <a:rPr kumimoji="0" sz="3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γ</a:t>
            </a:r>
            <a:r>
              <a:rPr kumimoji="0" sz="3800" b="1" i="0" u="none" strike="noStrike" kern="1200" cap="none" spc="-4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α</a:t>
            </a:r>
            <a:r>
              <a:rPr kumimoji="0" sz="3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σία</a:t>
            </a:r>
            <a:endParaRPr kumimoji="0" sz="3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endParaRPr>
          </a:p>
        </p:txBody>
      </p:sp>
      <p:sp>
        <p:nvSpPr>
          <p:cNvPr id="9" name="object 9"/>
          <p:cNvSpPr/>
          <p:nvPr/>
        </p:nvSpPr>
        <p:spPr>
          <a:xfrm>
            <a:off x="6318503" y="5679947"/>
            <a:ext cx="359664" cy="51358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6" name="object 6"/>
          <p:cNvGraphicFramePr>
            <a:graphicFrameLocks noGrp="1"/>
          </p:cNvGraphicFramePr>
          <p:nvPr>
            <p:extLst>
              <p:ext uri="{D42A27DB-BD31-4B8C-83A1-F6EECF244321}">
                <p14:modId xmlns:p14="http://schemas.microsoft.com/office/powerpoint/2010/main" val="2067894416"/>
              </p:ext>
            </p:extLst>
          </p:nvPr>
        </p:nvGraphicFramePr>
        <p:xfrm>
          <a:off x="2254503" y="1984984"/>
          <a:ext cx="8128000" cy="3351864"/>
        </p:xfrm>
        <a:graphic>
          <a:graphicData uri="http://schemas.openxmlformats.org/drawingml/2006/table">
            <a:tbl>
              <a:tblPr firstRow="1" bandRow="1">
                <a:tableStyleId>{2D5ABB26-0587-4C30-8999-92F81FD0307C}</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789369">
                <a:tc gridSpan="2">
                  <a:txBody>
                    <a:bodyPr/>
                    <a:lstStyle/>
                    <a:p>
                      <a:pPr algn="ctr">
                        <a:lnSpc>
                          <a:spcPct val="100000"/>
                        </a:lnSpc>
                      </a:pPr>
                      <a:endParaRPr lang="el-GR" sz="1800" b="1" dirty="0">
                        <a:solidFill>
                          <a:srgbClr val="FFFFFF"/>
                        </a:solidFill>
                        <a:latin typeface="Calibri"/>
                        <a:cs typeface="Calibri"/>
                      </a:endParaRPr>
                    </a:p>
                    <a:p>
                      <a:pPr algn="ctr">
                        <a:lnSpc>
                          <a:spcPct val="100000"/>
                        </a:lnSpc>
                      </a:pPr>
                      <a:r>
                        <a:rPr lang="el-GR" sz="2400" b="1" dirty="0">
                          <a:solidFill>
                            <a:srgbClr val="FFFFFF"/>
                          </a:solidFill>
                          <a:latin typeface="Calibri"/>
                          <a:cs typeface="Calibri"/>
                        </a:rPr>
                        <a:t>Χημικά </a:t>
                      </a:r>
                      <a:r>
                        <a:rPr sz="2400" b="1" spc="-20" dirty="0">
                          <a:solidFill>
                            <a:srgbClr val="FFFFFF"/>
                          </a:solidFill>
                          <a:latin typeface="Calibri"/>
                          <a:cs typeface="Calibri"/>
                        </a:rPr>
                        <a:t> </a:t>
                      </a:r>
                      <a:r>
                        <a:rPr sz="2400" b="1" dirty="0">
                          <a:solidFill>
                            <a:srgbClr val="FFFFFF"/>
                          </a:solidFill>
                          <a:latin typeface="Calibri"/>
                          <a:cs typeface="Calibri"/>
                        </a:rPr>
                        <a:t>α</a:t>
                      </a:r>
                      <a:r>
                        <a:rPr sz="2400" b="1" spc="15" dirty="0">
                          <a:solidFill>
                            <a:srgbClr val="FFFFFF"/>
                          </a:solidFill>
                          <a:latin typeface="Calibri"/>
                          <a:cs typeface="Calibri"/>
                        </a:rPr>
                        <a:t>ν</a:t>
                      </a:r>
                      <a:r>
                        <a:rPr sz="2400" b="1" dirty="0">
                          <a:solidFill>
                            <a:srgbClr val="FFFFFF"/>
                          </a:solidFill>
                          <a:latin typeface="Calibri"/>
                          <a:cs typeface="Calibri"/>
                        </a:rPr>
                        <a:t>τ</a:t>
                      </a:r>
                      <a:r>
                        <a:rPr sz="2400" b="1" spc="-15" dirty="0">
                          <a:solidFill>
                            <a:srgbClr val="FFFFFF"/>
                          </a:solidFill>
                          <a:latin typeface="Calibri"/>
                          <a:cs typeface="Calibri"/>
                        </a:rPr>
                        <a:t>ι</a:t>
                      </a:r>
                      <a:r>
                        <a:rPr sz="2400" b="1" dirty="0">
                          <a:solidFill>
                            <a:srgbClr val="FFFFFF"/>
                          </a:solidFill>
                          <a:latin typeface="Calibri"/>
                          <a:cs typeface="Calibri"/>
                        </a:rPr>
                        <a:t>δ</a:t>
                      </a:r>
                      <a:r>
                        <a:rPr sz="2400" b="1" spc="5" dirty="0">
                          <a:solidFill>
                            <a:srgbClr val="FFFFFF"/>
                          </a:solidFill>
                          <a:latin typeface="Calibri"/>
                          <a:cs typeface="Calibri"/>
                        </a:rPr>
                        <a:t>ρ</a:t>
                      </a:r>
                      <a:r>
                        <a:rPr sz="2400" b="1" spc="-10" dirty="0">
                          <a:solidFill>
                            <a:srgbClr val="FFFFFF"/>
                          </a:solidFill>
                          <a:latin typeface="Calibri"/>
                          <a:cs typeface="Calibri"/>
                        </a:rPr>
                        <a:t>α</a:t>
                      </a:r>
                      <a:r>
                        <a:rPr sz="2400" b="1" spc="25" dirty="0">
                          <a:solidFill>
                            <a:srgbClr val="FFFFFF"/>
                          </a:solidFill>
                          <a:latin typeface="Calibri"/>
                          <a:cs typeface="Calibri"/>
                        </a:rPr>
                        <a:t>σ</a:t>
                      </a:r>
                      <a:r>
                        <a:rPr sz="2400" b="1" dirty="0">
                          <a:solidFill>
                            <a:srgbClr val="FFFFFF"/>
                          </a:solidFill>
                          <a:latin typeface="Calibri"/>
                          <a:cs typeface="Calibri"/>
                        </a:rPr>
                        <a:t>τήρια</a:t>
                      </a:r>
                      <a:endParaRPr sz="24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72E3C"/>
                    </a:solidFill>
                  </a:tcPr>
                </a:tc>
                <a:tc hMerge="1">
                  <a:txBody>
                    <a:bodyPr/>
                    <a:lstStyle/>
                    <a:p>
                      <a:endParaRPr/>
                    </a:p>
                  </a:txBody>
                  <a:tcPr marL="0" marR="0" marT="0" marB="0"/>
                </a:tc>
                <a:extLst>
                  <a:ext uri="{0D108BD9-81ED-4DB2-BD59-A6C34878D82A}">
                    <a16:rowId xmlns:a16="http://schemas.microsoft.com/office/drawing/2014/main" val="10000"/>
                  </a:ext>
                </a:extLst>
              </a:tr>
              <a:tr h="427082">
                <a:tc>
                  <a:txBody>
                    <a:bodyPr/>
                    <a:lstStyle/>
                    <a:p>
                      <a:pPr marL="85090">
                        <a:lnSpc>
                          <a:spcPct val="100000"/>
                        </a:lnSpc>
                      </a:pPr>
                      <a:r>
                        <a:rPr sz="1800" b="1" spc="-25" dirty="0">
                          <a:solidFill>
                            <a:schemeClr val="tx2">
                              <a:lumMod val="50000"/>
                            </a:schemeClr>
                          </a:solidFill>
                          <a:latin typeface="Calibri"/>
                          <a:cs typeface="Calibri"/>
                        </a:rPr>
                        <a:t>F</a:t>
                      </a:r>
                      <a:r>
                        <a:rPr sz="1800" b="1" spc="-5" dirty="0">
                          <a:solidFill>
                            <a:schemeClr val="tx2">
                              <a:lumMod val="50000"/>
                            </a:schemeClr>
                          </a:solidFill>
                          <a:latin typeface="Calibri"/>
                          <a:cs typeface="Calibri"/>
                        </a:rPr>
                        <a:t>S</a:t>
                      </a:r>
                      <a:r>
                        <a:rPr sz="1800" b="1" dirty="0">
                          <a:solidFill>
                            <a:schemeClr val="tx2">
                              <a:lumMod val="50000"/>
                            </a:schemeClr>
                          </a:solidFill>
                          <a:latin typeface="Calibri"/>
                          <a:cs typeface="Calibri"/>
                        </a:rPr>
                        <a:t>O</a:t>
                      </a:r>
                      <a:r>
                        <a:rPr sz="1800" b="1" baseline="-20833" dirty="0">
                          <a:solidFill>
                            <a:schemeClr val="tx2">
                              <a:lumMod val="50000"/>
                            </a:schemeClr>
                          </a:solidFill>
                          <a:latin typeface="Calibri"/>
                          <a:cs typeface="Calibri"/>
                        </a:rPr>
                        <a:t>3</a:t>
                      </a:r>
                      <a:r>
                        <a:rPr sz="1800" b="1" dirty="0">
                          <a:solidFill>
                            <a:schemeClr val="tx2">
                              <a:lumMod val="50000"/>
                            </a:schemeClr>
                          </a:solidFill>
                          <a:latin typeface="Calibri"/>
                          <a:cs typeface="Calibri"/>
                        </a:rPr>
                        <a:t>H</a:t>
                      </a:r>
                      <a:r>
                        <a:rPr sz="1800" b="1" spc="-5" dirty="0">
                          <a:solidFill>
                            <a:schemeClr val="tx2">
                              <a:lumMod val="50000"/>
                            </a:schemeClr>
                          </a:solidFill>
                          <a:latin typeface="Calibri"/>
                          <a:cs typeface="Calibri"/>
                        </a:rPr>
                        <a:t> </a:t>
                      </a:r>
                      <a:r>
                        <a:rPr sz="1800" b="1" dirty="0">
                          <a:solidFill>
                            <a:schemeClr val="tx2">
                              <a:lumMod val="50000"/>
                            </a:schemeClr>
                          </a:solidFill>
                          <a:latin typeface="Calibri"/>
                          <a:cs typeface="Calibri"/>
                        </a:rPr>
                        <a:t>φ</a:t>
                      </a:r>
                      <a:r>
                        <a:rPr sz="1800" b="1" spc="5" dirty="0">
                          <a:solidFill>
                            <a:schemeClr val="tx2">
                              <a:lumMod val="50000"/>
                            </a:schemeClr>
                          </a:solidFill>
                          <a:latin typeface="Calibri"/>
                          <a:cs typeface="Calibri"/>
                        </a:rPr>
                        <a:t>θ</a:t>
                      </a:r>
                      <a:r>
                        <a:rPr sz="1800" b="1" dirty="0">
                          <a:solidFill>
                            <a:schemeClr val="tx2">
                              <a:lumMod val="50000"/>
                            </a:schemeClr>
                          </a:solidFill>
                          <a:latin typeface="Calibri"/>
                          <a:cs typeface="Calibri"/>
                        </a:rPr>
                        <a:t>ορ</a:t>
                      </a:r>
                      <a:r>
                        <a:rPr sz="1800" b="1" spc="-10" dirty="0">
                          <a:solidFill>
                            <a:schemeClr val="tx2">
                              <a:lumMod val="50000"/>
                            </a:schemeClr>
                          </a:solidFill>
                          <a:latin typeface="Calibri"/>
                          <a:cs typeface="Calibri"/>
                        </a:rPr>
                        <a:t>ο</a:t>
                      </a:r>
                      <a:r>
                        <a:rPr sz="1800" b="1" dirty="0">
                          <a:solidFill>
                            <a:schemeClr val="tx2">
                              <a:lumMod val="50000"/>
                            </a:schemeClr>
                          </a:solidFill>
                          <a:latin typeface="Calibri"/>
                          <a:cs typeface="Calibri"/>
                        </a:rPr>
                        <a:t>σο</a:t>
                      </a:r>
                      <a:r>
                        <a:rPr sz="1800" b="1" spc="-55" dirty="0">
                          <a:solidFill>
                            <a:schemeClr val="tx2">
                              <a:lumMod val="50000"/>
                            </a:schemeClr>
                          </a:solidFill>
                          <a:latin typeface="Calibri"/>
                          <a:cs typeface="Calibri"/>
                        </a:rPr>
                        <a:t>υ</a:t>
                      </a:r>
                      <a:r>
                        <a:rPr sz="1800" b="1" spc="-20" dirty="0">
                          <a:solidFill>
                            <a:schemeClr val="tx2">
                              <a:lumMod val="50000"/>
                            </a:schemeClr>
                          </a:solidFill>
                          <a:latin typeface="Calibri"/>
                          <a:cs typeface="Calibri"/>
                        </a:rPr>
                        <a:t>λ</a:t>
                      </a:r>
                      <a:r>
                        <a:rPr sz="1800" b="1" dirty="0">
                          <a:solidFill>
                            <a:schemeClr val="tx2">
                              <a:lumMod val="50000"/>
                            </a:schemeClr>
                          </a:solidFill>
                          <a:latin typeface="Calibri"/>
                          <a:cs typeface="Calibri"/>
                        </a:rPr>
                        <a:t>φονι</a:t>
                      </a:r>
                      <a:r>
                        <a:rPr sz="1800" b="1" spc="-65" dirty="0">
                          <a:solidFill>
                            <a:schemeClr val="tx2">
                              <a:lumMod val="50000"/>
                            </a:schemeClr>
                          </a:solidFill>
                          <a:latin typeface="Calibri"/>
                          <a:cs typeface="Calibri"/>
                        </a:rPr>
                        <a:t>κ</a:t>
                      </a:r>
                      <a:r>
                        <a:rPr sz="1800" b="1" dirty="0">
                          <a:solidFill>
                            <a:schemeClr val="tx2">
                              <a:lumMod val="50000"/>
                            </a:schemeClr>
                          </a:solidFill>
                          <a:latin typeface="Calibri"/>
                          <a:cs typeface="Calibri"/>
                        </a:rPr>
                        <a:t>ό</a:t>
                      </a:r>
                      <a:r>
                        <a:rPr sz="1800" b="1" spc="50" dirty="0">
                          <a:solidFill>
                            <a:schemeClr val="tx2">
                              <a:lumMod val="50000"/>
                            </a:schemeClr>
                          </a:solidFill>
                          <a:latin typeface="Calibri"/>
                          <a:cs typeface="Calibri"/>
                        </a:rPr>
                        <a:t> </a:t>
                      </a:r>
                      <a:r>
                        <a:rPr sz="1800" b="1" dirty="0">
                          <a:solidFill>
                            <a:schemeClr val="tx2">
                              <a:lumMod val="50000"/>
                            </a:schemeClr>
                          </a:solidFill>
                          <a:latin typeface="Calibri"/>
                          <a:cs typeface="Calibri"/>
                        </a:rPr>
                        <a:t>ο</a:t>
                      </a:r>
                      <a:r>
                        <a:rPr sz="1800" b="1" spc="-30" dirty="0">
                          <a:solidFill>
                            <a:schemeClr val="tx2">
                              <a:lumMod val="50000"/>
                            </a:schemeClr>
                          </a:solidFill>
                          <a:latin typeface="Calibri"/>
                          <a:cs typeface="Calibri"/>
                        </a:rPr>
                        <a:t>ξ</a:t>
                      </a:r>
                      <a:r>
                        <a:rPr sz="1800" b="1" dirty="0">
                          <a:solidFill>
                            <a:schemeClr val="tx2">
                              <a:lumMod val="50000"/>
                            </a:schemeClr>
                          </a:solidFill>
                          <a:latin typeface="Calibri"/>
                          <a:cs typeface="Calibri"/>
                        </a:rPr>
                        <a:t>ύ</a:t>
                      </a: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a:txBody>
                    <a:bodyPr/>
                    <a:lstStyle/>
                    <a:p>
                      <a:pPr marL="85725">
                        <a:lnSpc>
                          <a:spcPct val="100000"/>
                        </a:lnSpc>
                      </a:pPr>
                      <a:r>
                        <a:rPr sz="1800" b="1" dirty="0">
                          <a:solidFill>
                            <a:schemeClr val="tx2">
                              <a:lumMod val="50000"/>
                            </a:schemeClr>
                          </a:solidFill>
                          <a:latin typeface="Calibri"/>
                          <a:cs typeface="Calibri"/>
                        </a:rPr>
                        <a:t>K</a:t>
                      </a:r>
                      <a:r>
                        <a:rPr sz="1800" b="1" baseline="-20833" dirty="0">
                          <a:solidFill>
                            <a:schemeClr val="tx2">
                              <a:lumMod val="50000"/>
                            </a:schemeClr>
                          </a:solidFill>
                          <a:latin typeface="Calibri"/>
                          <a:cs typeface="Calibri"/>
                        </a:rPr>
                        <a:t>2</a:t>
                      </a:r>
                      <a:r>
                        <a:rPr sz="1800" b="1" spc="-5" dirty="0">
                          <a:solidFill>
                            <a:schemeClr val="tx2">
                              <a:lumMod val="50000"/>
                            </a:schemeClr>
                          </a:solidFill>
                          <a:latin typeface="Calibri"/>
                          <a:cs typeface="Calibri"/>
                        </a:rPr>
                        <a:t>SiO</a:t>
                      </a:r>
                      <a:r>
                        <a:rPr sz="1800" b="1" baseline="-20833" dirty="0">
                          <a:solidFill>
                            <a:schemeClr val="tx2">
                              <a:lumMod val="50000"/>
                            </a:schemeClr>
                          </a:solidFill>
                          <a:latin typeface="Calibri"/>
                          <a:cs typeface="Calibri"/>
                        </a:rPr>
                        <a:t>3</a:t>
                      </a:r>
                      <a:r>
                        <a:rPr sz="1800" b="1" spc="7" baseline="-20833" dirty="0">
                          <a:solidFill>
                            <a:schemeClr val="tx2">
                              <a:lumMod val="50000"/>
                            </a:schemeClr>
                          </a:solidFill>
                          <a:latin typeface="Calibri"/>
                          <a:cs typeface="Calibri"/>
                        </a:rPr>
                        <a:t> </a:t>
                      </a:r>
                      <a:r>
                        <a:rPr sz="1800" b="1" dirty="0">
                          <a:solidFill>
                            <a:schemeClr val="tx2">
                              <a:lumMod val="50000"/>
                            </a:schemeClr>
                          </a:solidFill>
                          <a:latin typeface="Calibri"/>
                          <a:cs typeface="Calibri"/>
                        </a:rPr>
                        <a:t>υδρύ</a:t>
                      </a:r>
                      <a:r>
                        <a:rPr sz="1800" b="1" spc="-10" dirty="0">
                          <a:solidFill>
                            <a:schemeClr val="tx2">
                              <a:lumMod val="50000"/>
                            </a:schemeClr>
                          </a:solidFill>
                          <a:latin typeface="Calibri"/>
                          <a:cs typeface="Calibri"/>
                        </a:rPr>
                        <a:t>α</a:t>
                      </a:r>
                      <a:r>
                        <a:rPr sz="1800" b="1" spc="-20" dirty="0">
                          <a:solidFill>
                            <a:schemeClr val="tx2">
                              <a:lumMod val="50000"/>
                            </a:schemeClr>
                          </a:solidFill>
                          <a:latin typeface="Calibri"/>
                          <a:cs typeface="Calibri"/>
                        </a:rPr>
                        <a:t>λ</a:t>
                      </a:r>
                      <a:r>
                        <a:rPr sz="1800" b="1" dirty="0">
                          <a:solidFill>
                            <a:schemeClr val="tx2">
                              <a:lumMod val="50000"/>
                            </a:schemeClr>
                          </a:solidFill>
                          <a:latin typeface="Calibri"/>
                          <a:cs typeface="Calibri"/>
                        </a:rPr>
                        <a:t>ος</a:t>
                      </a: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1"/>
                  </a:ext>
                </a:extLst>
              </a:tr>
              <a:tr h="427083">
                <a:tc>
                  <a:txBody>
                    <a:bodyPr/>
                    <a:lstStyle/>
                    <a:p>
                      <a:pPr marL="85090">
                        <a:lnSpc>
                          <a:spcPct val="100000"/>
                        </a:lnSpc>
                      </a:pPr>
                      <a:r>
                        <a:rPr sz="1800" b="1" spc="-10" dirty="0">
                          <a:solidFill>
                            <a:schemeClr val="tx2">
                              <a:lumMod val="50000"/>
                            </a:schemeClr>
                          </a:solidFill>
                          <a:latin typeface="Calibri"/>
                          <a:cs typeface="Calibri"/>
                        </a:rPr>
                        <a:t>H</a:t>
                      </a:r>
                      <a:r>
                        <a:rPr sz="1800" b="1" dirty="0">
                          <a:solidFill>
                            <a:schemeClr val="tx2">
                              <a:lumMod val="50000"/>
                            </a:schemeClr>
                          </a:solidFill>
                          <a:latin typeface="Calibri"/>
                          <a:cs typeface="Calibri"/>
                        </a:rPr>
                        <a:t>F</a:t>
                      </a:r>
                      <a:r>
                        <a:rPr sz="1800" b="1" spc="15" dirty="0">
                          <a:solidFill>
                            <a:schemeClr val="tx2">
                              <a:lumMod val="50000"/>
                            </a:schemeClr>
                          </a:solidFill>
                          <a:latin typeface="Calibri"/>
                          <a:cs typeface="Calibri"/>
                        </a:rPr>
                        <a:t> </a:t>
                      </a:r>
                      <a:r>
                        <a:rPr sz="1800" b="1" dirty="0">
                          <a:solidFill>
                            <a:schemeClr val="tx2">
                              <a:lumMod val="50000"/>
                            </a:schemeClr>
                          </a:solidFill>
                          <a:latin typeface="Calibri"/>
                          <a:cs typeface="Calibri"/>
                        </a:rPr>
                        <a:t>υδρ</a:t>
                      </a:r>
                      <a:r>
                        <a:rPr sz="1800" b="1" spc="-10" dirty="0">
                          <a:solidFill>
                            <a:schemeClr val="tx2">
                              <a:lumMod val="50000"/>
                            </a:schemeClr>
                          </a:solidFill>
                          <a:latin typeface="Calibri"/>
                          <a:cs typeface="Calibri"/>
                        </a:rPr>
                        <a:t>ο</a:t>
                      </a:r>
                      <a:r>
                        <a:rPr sz="1800" b="1" dirty="0">
                          <a:solidFill>
                            <a:schemeClr val="tx2">
                              <a:lumMod val="50000"/>
                            </a:schemeClr>
                          </a:solidFill>
                          <a:latin typeface="Calibri"/>
                          <a:cs typeface="Calibri"/>
                        </a:rPr>
                        <a:t>φθορι</a:t>
                      </a:r>
                      <a:r>
                        <a:rPr sz="1800" b="1" spc="-75" dirty="0">
                          <a:solidFill>
                            <a:schemeClr val="tx2">
                              <a:lumMod val="50000"/>
                            </a:schemeClr>
                          </a:solidFill>
                          <a:latin typeface="Calibri"/>
                          <a:cs typeface="Calibri"/>
                        </a:rPr>
                        <a:t>κ</a:t>
                      </a:r>
                      <a:r>
                        <a:rPr sz="1800" b="1" dirty="0">
                          <a:solidFill>
                            <a:schemeClr val="tx2">
                              <a:lumMod val="50000"/>
                            </a:schemeClr>
                          </a:solidFill>
                          <a:latin typeface="Calibri"/>
                          <a:cs typeface="Calibri"/>
                        </a:rPr>
                        <a:t>ό</a:t>
                      </a:r>
                      <a:r>
                        <a:rPr sz="1800" b="1" spc="10" dirty="0">
                          <a:solidFill>
                            <a:schemeClr val="tx2">
                              <a:lumMod val="50000"/>
                            </a:schemeClr>
                          </a:solidFill>
                          <a:latin typeface="Calibri"/>
                          <a:cs typeface="Calibri"/>
                        </a:rPr>
                        <a:t> </a:t>
                      </a:r>
                      <a:r>
                        <a:rPr sz="1800" b="1" dirty="0">
                          <a:solidFill>
                            <a:schemeClr val="tx2">
                              <a:lumMod val="50000"/>
                            </a:schemeClr>
                          </a:solidFill>
                          <a:latin typeface="Calibri"/>
                          <a:cs typeface="Calibri"/>
                        </a:rPr>
                        <a:t>ο</a:t>
                      </a:r>
                      <a:r>
                        <a:rPr sz="1800" b="1" spc="-35" dirty="0">
                          <a:solidFill>
                            <a:schemeClr val="tx2">
                              <a:lumMod val="50000"/>
                            </a:schemeClr>
                          </a:solidFill>
                          <a:latin typeface="Calibri"/>
                          <a:cs typeface="Calibri"/>
                        </a:rPr>
                        <a:t>ξ</a:t>
                      </a:r>
                      <a:r>
                        <a:rPr sz="1800" b="1" dirty="0">
                          <a:solidFill>
                            <a:schemeClr val="tx2">
                              <a:lumMod val="50000"/>
                            </a:schemeClr>
                          </a:solidFill>
                          <a:latin typeface="Calibri"/>
                          <a:cs typeface="Calibri"/>
                        </a:rPr>
                        <a:t>ύ</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85725">
                        <a:lnSpc>
                          <a:spcPct val="100000"/>
                        </a:lnSpc>
                      </a:pPr>
                      <a:r>
                        <a:rPr sz="1800" b="1" spc="-10" dirty="0">
                          <a:solidFill>
                            <a:schemeClr val="tx2">
                              <a:lumMod val="50000"/>
                            </a:schemeClr>
                          </a:solidFill>
                          <a:latin typeface="Calibri"/>
                          <a:cs typeface="Calibri"/>
                        </a:rPr>
                        <a:t>H</a:t>
                      </a:r>
                      <a:r>
                        <a:rPr sz="1800" b="1" baseline="-20833" dirty="0">
                          <a:solidFill>
                            <a:schemeClr val="tx2">
                              <a:lumMod val="50000"/>
                            </a:schemeClr>
                          </a:solidFill>
                          <a:latin typeface="Calibri"/>
                          <a:cs typeface="Calibri"/>
                        </a:rPr>
                        <a:t>2</a:t>
                      </a:r>
                      <a:r>
                        <a:rPr sz="1800" b="1" dirty="0">
                          <a:solidFill>
                            <a:schemeClr val="tx2">
                              <a:lumMod val="50000"/>
                            </a:schemeClr>
                          </a:solidFill>
                          <a:latin typeface="Calibri"/>
                          <a:cs typeface="Calibri"/>
                        </a:rPr>
                        <a:t>C</a:t>
                      </a:r>
                      <a:r>
                        <a:rPr sz="1800" b="1" baseline="-20833" dirty="0">
                          <a:solidFill>
                            <a:schemeClr val="tx2">
                              <a:lumMod val="50000"/>
                            </a:schemeClr>
                          </a:solidFill>
                          <a:latin typeface="Calibri"/>
                          <a:cs typeface="Calibri"/>
                        </a:rPr>
                        <a:t>2</a:t>
                      </a:r>
                      <a:r>
                        <a:rPr sz="1800" b="1" spc="-10" dirty="0">
                          <a:solidFill>
                            <a:schemeClr val="tx2">
                              <a:lumMod val="50000"/>
                            </a:schemeClr>
                          </a:solidFill>
                          <a:latin typeface="Calibri"/>
                          <a:cs typeface="Calibri"/>
                        </a:rPr>
                        <a:t>O</a:t>
                      </a:r>
                      <a:r>
                        <a:rPr sz="1800" b="1" baseline="-20833" dirty="0">
                          <a:solidFill>
                            <a:schemeClr val="tx2">
                              <a:lumMod val="50000"/>
                            </a:schemeClr>
                          </a:solidFill>
                          <a:latin typeface="Calibri"/>
                          <a:cs typeface="Calibri"/>
                        </a:rPr>
                        <a:t>4</a:t>
                      </a:r>
                      <a:r>
                        <a:rPr sz="1800" b="1" dirty="0">
                          <a:solidFill>
                            <a:schemeClr val="tx2">
                              <a:lumMod val="50000"/>
                            </a:schemeClr>
                          </a:solidFill>
                          <a:latin typeface="Calibri"/>
                          <a:cs typeface="Calibri"/>
                        </a:rPr>
                        <a:t>·</a:t>
                      </a:r>
                      <a:r>
                        <a:rPr sz="1800" b="1" spc="-5" dirty="0">
                          <a:solidFill>
                            <a:schemeClr val="tx2">
                              <a:lumMod val="50000"/>
                            </a:schemeClr>
                          </a:solidFill>
                          <a:latin typeface="Calibri"/>
                          <a:cs typeface="Calibri"/>
                        </a:rPr>
                        <a:t>2</a:t>
                      </a:r>
                      <a:r>
                        <a:rPr sz="1800" b="1" spc="-10" dirty="0">
                          <a:solidFill>
                            <a:schemeClr val="tx2">
                              <a:lumMod val="50000"/>
                            </a:schemeClr>
                          </a:solidFill>
                          <a:latin typeface="Calibri"/>
                          <a:cs typeface="Calibri"/>
                        </a:rPr>
                        <a:t>H</a:t>
                      </a:r>
                      <a:r>
                        <a:rPr sz="1800" b="1" baseline="-20833" dirty="0">
                          <a:solidFill>
                            <a:schemeClr val="tx2">
                              <a:lumMod val="50000"/>
                            </a:schemeClr>
                          </a:solidFill>
                          <a:latin typeface="Calibri"/>
                          <a:cs typeface="Calibri"/>
                        </a:rPr>
                        <a:t>2</a:t>
                      </a:r>
                      <a:r>
                        <a:rPr sz="1800" b="1" dirty="0">
                          <a:solidFill>
                            <a:schemeClr val="tx2">
                              <a:lumMod val="50000"/>
                            </a:schemeClr>
                          </a:solidFill>
                          <a:latin typeface="Calibri"/>
                          <a:cs typeface="Calibri"/>
                        </a:rPr>
                        <a:t>O</a:t>
                      </a:r>
                      <a:r>
                        <a:rPr sz="1800" b="1" spc="15" dirty="0">
                          <a:solidFill>
                            <a:schemeClr val="tx2">
                              <a:lumMod val="50000"/>
                            </a:schemeClr>
                          </a:solidFill>
                          <a:latin typeface="Calibri"/>
                          <a:cs typeface="Calibri"/>
                        </a:rPr>
                        <a:t> </a:t>
                      </a:r>
                      <a:r>
                        <a:rPr sz="1800" b="1" dirty="0">
                          <a:solidFill>
                            <a:schemeClr val="tx2">
                              <a:lumMod val="50000"/>
                            </a:schemeClr>
                          </a:solidFill>
                          <a:latin typeface="Calibri"/>
                          <a:cs typeface="Calibri"/>
                        </a:rPr>
                        <a:t>διέ</a:t>
                      </a:r>
                      <a:r>
                        <a:rPr sz="1800" b="1" spc="-10" dirty="0">
                          <a:solidFill>
                            <a:schemeClr val="tx2">
                              <a:lumMod val="50000"/>
                            </a:schemeClr>
                          </a:solidFill>
                          <a:latin typeface="Calibri"/>
                          <a:cs typeface="Calibri"/>
                        </a:rPr>
                        <a:t>ν</a:t>
                      </a:r>
                      <a:r>
                        <a:rPr sz="1800" b="1" dirty="0">
                          <a:solidFill>
                            <a:schemeClr val="tx2">
                              <a:lumMod val="50000"/>
                            </a:schemeClr>
                          </a:solidFill>
                          <a:latin typeface="Calibri"/>
                          <a:cs typeface="Calibri"/>
                        </a:rPr>
                        <a:t>υδρο</a:t>
                      </a:r>
                      <a:r>
                        <a:rPr sz="1800" b="1" spc="5" dirty="0">
                          <a:solidFill>
                            <a:schemeClr val="tx2">
                              <a:lumMod val="50000"/>
                            </a:schemeClr>
                          </a:solidFill>
                          <a:latin typeface="Calibri"/>
                          <a:cs typeface="Calibri"/>
                        </a:rPr>
                        <a:t> </a:t>
                      </a:r>
                      <a:r>
                        <a:rPr sz="1800" b="1" dirty="0">
                          <a:solidFill>
                            <a:schemeClr val="tx2">
                              <a:lumMod val="50000"/>
                            </a:schemeClr>
                          </a:solidFill>
                          <a:latin typeface="Calibri"/>
                          <a:cs typeface="Calibri"/>
                        </a:rPr>
                        <a:t>ο</a:t>
                      </a:r>
                      <a:r>
                        <a:rPr sz="1800" b="1" spc="-35" dirty="0">
                          <a:solidFill>
                            <a:schemeClr val="tx2">
                              <a:lumMod val="50000"/>
                            </a:schemeClr>
                          </a:solidFill>
                          <a:latin typeface="Calibri"/>
                          <a:cs typeface="Calibri"/>
                        </a:rPr>
                        <a:t>ξ</a:t>
                      </a:r>
                      <a:r>
                        <a:rPr sz="1800" b="1" dirty="0">
                          <a:solidFill>
                            <a:schemeClr val="tx2">
                              <a:lumMod val="50000"/>
                            </a:schemeClr>
                          </a:solidFill>
                          <a:latin typeface="Calibri"/>
                          <a:cs typeface="Calibri"/>
                        </a:rPr>
                        <a:t>α</a:t>
                      </a:r>
                      <a:r>
                        <a:rPr sz="1800" b="1" spc="-20" dirty="0">
                          <a:solidFill>
                            <a:schemeClr val="tx2">
                              <a:lumMod val="50000"/>
                            </a:schemeClr>
                          </a:solidFill>
                          <a:latin typeface="Calibri"/>
                          <a:cs typeface="Calibri"/>
                        </a:rPr>
                        <a:t>λ</a:t>
                      </a:r>
                      <a:r>
                        <a:rPr sz="1800" b="1" dirty="0">
                          <a:solidFill>
                            <a:schemeClr val="tx2">
                              <a:lumMod val="50000"/>
                            </a:schemeClr>
                          </a:solidFill>
                          <a:latin typeface="Calibri"/>
                          <a:cs typeface="Calibri"/>
                        </a:rPr>
                        <a:t>ι</a:t>
                      </a:r>
                      <a:r>
                        <a:rPr sz="1800" b="1" spc="-70" dirty="0">
                          <a:solidFill>
                            <a:schemeClr val="tx2">
                              <a:lumMod val="50000"/>
                            </a:schemeClr>
                          </a:solidFill>
                          <a:latin typeface="Calibri"/>
                          <a:cs typeface="Calibri"/>
                        </a:rPr>
                        <a:t>κ</a:t>
                      </a:r>
                      <a:r>
                        <a:rPr sz="1800" b="1" dirty="0">
                          <a:solidFill>
                            <a:schemeClr val="tx2">
                              <a:lumMod val="50000"/>
                            </a:schemeClr>
                          </a:solidFill>
                          <a:latin typeface="Calibri"/>
                          <a:cs typeface="Calibri"/>
                        </a:rPr>
                        <a:t>ό</a:t>
                      </a:r>
                      <a:r>
                        <a:rPr sz="1800" b="1" spc="30" dirty="0">
                          <a:solidFill>
                            <a:schemeClr val="tx2">
                              <a:lumMod val="50000"/>
                            </a:schemeClr>
                          </a:solidFill>
                          <a:latin typeface="Calibri"/>
                          <a:cs typeface="Calibri"/>
                        </a:rPr>
                        <a:t> </a:t>
                      </a:r>
                      <a:r>
                        <a:rPr sz="1800" b="1" dirty="0">
                          <a:solidFill>
                            <a:schemeClr val="tx2">
                              <a:lumMod val="50000"/>
                            </a:schemeClr>
                          </a:solidFill>
                          <a:latin typeface="Calibri"/>
                          <a:cs typeface="Calibri"/>
                        </a:rPr>
                        <a:t>ο</a:t>
                      </a:r>
                      <a:r>
                        <a:rPr sz="1800" b="1" spc="-35" dirty="0">
                          <a:solidFill>
                            <a:schemeClr val="tx2">
                              <a:lumMod val="50000"/>
                            </a:schemeClr>
                          </a:solidFill>
                          <a:latin typeface="Calibri"/>
                          <a:cs typeface="Calibri"/>
                        </a:rPr>
                        <a:t>ξ</a:t>
                      </a:r>
                      <a:r>
                        <a:rPr sz="1800" b="1" dirty="0">
                          <a:solidFill>
                            <a:schemeClr val="tx2">
                              <a:lumMod val="50000"/>
                            </a:schemeClr>
                          </a:solidFill>
                          <a:latin typeface="Calibri"/>
                          <a:cs typeface="Calibri"/>
                        </a:rPr>
                        <a:t>ύ</a:t>
                      </a:r>
                      <a:endParaRPr sz="1800" b="1">
                        <a:solidFill>
                          <a:schemeClr val="tx2">
                            <a:lumMod val="50000"/>
                          </a:schemeClr>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2"/>
                  </a:ext>
                </a:extLst>
              </a:tr>
              <a:tr h="427082">
                <a:tc>
                  <a:txBody>
                    <a:bodyPr/>
                    <a:lstStyle/>
                    <a:p>
                      <a:pPr marL="85090">
                        <a:lnSpc>
                          <a:spcPct val="100000"/>
                        </a:lnSpc>
                      </a:pPr>
                      <a:r>
                        <a:rPr sz="1800" b="1" spc="-5" dirty="0">
                          <a:solidFill>
                            <a:schemeClr val="tx2">
                              <a:lumMod val="50000"/>
                            </a:schemeClr>
                          </a:solidFill>
                          <a:latin typeface="Calibri"/>
                          <a:cs typeface="Calibri"/>
                        </a:rPr>
                        <a:t>C</a:t>
                      </a:r>
                      <a:r>
                        <a:rPr sz="1800" b="1" spc="7" baseline="-20833" dirty="0">
                          <a:solidFill>
                            <a:schemeClr val="tx2">
                              <a:lumMod val="50000"/>
                            </a:schemeClr>
                          </a:solidFill>
                          <a:latin typeface="Calibri"/>
                          <a:cs typeface="Calibri"/>
                        </a:rPr>
                        <a:t>2</a:t>
                      </a:r>
                      <a:r>
                        <a:rPr sz="1800" b="1" spc="-10" dirty="0">
                          <a:solidFill>
                            <a:schemeClr val="tx2">
                              <a:lumMod val="50000"/>
                            </a:schemeClr>
                          </a:solidFill>
                          <a:latin typeface="Calibri"/>
                          <a:cs typeface="Calibri"/>
                        </a:rPr>
                        <a:t>H</a:t>
                      </a:r>
                      <a:r>
                        <a:rPr sz="1800" b="1" baseline="-20833" dirty="0">
                          <a:solidFill>
                            <a:schemeClr val="tx2">
                              <a:lumMod val="50000"/>
                            </a:schemeClr>
                          </a:solidFill>
                          <a:latin typeface="Calibri"/>
                          <a:cs typeface="Calibri"/>
                        </a:rPr>
                        <a:t>2</a:t>
                      </a:r>
                      <a:r>
                        <a:rPr sz="1800" b="1" spc="-10" dirty="0">
                          <a:solidFill>
                            <a:schemeClr val="tx2">
                              <a:lumMod val="50000"/>
                            </a:schemeClr>
                          </a:solidFill>
                          <a:latin typeface="Calibri"/>
                          <a:cs typeface="Calibri"/>
                        </a:rPr>
                        <a:t>O</a:t>
                      </a:r>
                      <a:r>
                        <a:rPr sz="1800" b="1" baseline="-20833" dirty="0">
                          <a:solidFill>
                            <a:schemeClr val="tx2">
                              <a:lumMod val="50000"/>
                            </a:schemeClr>
                          </a:solidFill>
                          <a:latin typeface="Calibri"/>
                          <a:cs typeface="Calibri"/>
                        </a:rPr>
                        <a:t>4  </a:t>
                      </a:r>
                      <a:r>
                        <a:rPr sz="1800" b="1" spc="-172" baseline="-20833" dirty="0">
                          <a:solidFill>
                            <a:schemeClr val="tx2">
                              <a:lumMod val="50000"/>
                            </a:schemeClr>
                          </a:solidFill>
                          <a:latin typeface="Calibri"/>
                          <a:cs typeface="Calibri"/>
                        </a:rPr>
                        <a:t> </a:t>
                      </a:r>
                      <a:r>
                        <a:rPr sz="1800" b="1" dirty="0">
                          <a:solidFill>
                            <a:schemeClr val="tx2">
                              <a:lumMod val="50000"/>
                            </a:schemeClr>
                          </a:solidFill>
                          <a:latin typeface="Calibri"/>
                          <a:cs typeface="Calibri"/>
                        </a:rPr>
                        <a:t>ο</a:t>
                      </a:r>
                      <a:r>
                        <a:rPr sz="1800" b="1" spc="-35" dirty="0">
                          <a:solidFill>
                            <a:schemeClr val="tx2">
                              <a:lumMod val="50000"/>
                            </a:schemeClr>
                          </a:solidFill>
                          <a:latin typeface="Calibri"/>
                          <a:cs typeface="Calibri"/>
                        </a:rPr>
                        <a:t>ξ</a:t>
                      </a:r>
                      <a:r>
                        <a:rPr sz="1800" b="1" dirty="0">
                          <a:solidFill>
                            <a:schemeClr val="tx2">
                              <a:lumMod val="50000"/>
                            </a:schemeClr>
                          </a:solidFill>
                          <a:latin typeface="Calibri"/>
                          <a:cs typeface="Calibri"/>
                        </a:rPr>
                        <a:t>α</a:t>
                      </a:r>
                      <a:r>
                        <a:rPr sz="1800" b="1" spc="-20" dirty="0">
                          <a:solidFill>
                            <a:schemeClr val="tx2">
                              <a:lumMod val="50000"/>
                            </a:schemeClr>
                          </a:solidFill>
                          <a:latin typeface="Calibri"/>
                          <a:cs typeface="Calibri"/>
                        </a:rPr>
                        <a:t>λ</a:t>
                      </a:r>
                      <a:r>
                        <a:rPr sz="1800" b="1" dirty="0">
                          <a:solidFill>
                            <a:schemeClr val="tx2">
                              <a:lumMod val="50000"/>
                            </a:schemeClr>
                          </a:solidFill>
                          <a:latin typeface="Calibri"/>
                          <a:cs typeface="Calibri"/>
                        </a:rPr>
                        <a:t>ι</a:t>
                      </a:r>
                      <a:r>
                        <a:rPr sz="1800" b="1" spc="-70" dirty="0">
                          <a:solidFill>
                            <a:schemeClr val="tx2">
                              <a:lumMod val="50000"/>
                            </a:schemeClr>
                          </a:solidFill>
                          <a:latin typeface="Calibri"/>
                          <a:cs typeface="Calibri"/>
                        </a:rPr>
                        <a:t>κ</a:t>
                      </a:r>
                      <a:r>
                        <a:rPr sz="1800" b="1" dirty="0">
                          <a:solidFill>
                            <a:schemeClr val="tx2">
                              <a:lumMod val="50000"/>
                            </a:schemeClr>
                          </a:solidFill>
                          <a:latin typeface="Calibri"/>
                          <a:cs typeface="Calibri"/>
                        </a:rPr>
                        <a:t>ό</a:t>
                      </a:r>
                      <a:r>
                        <a:rPr sz="1800" b="1" spc="30" dirty="0">
                          <a:solidFill>
                            <a:schemeClr val="tx2">
                              <a:lumMod val="50000"/>
                            </a:schemeClr>
                          </a:solidFill>
                          <a:latin typeface="Calibri"/>
                          <a:cs typeface="Calibri"/>
                        </a:rPr>
                        <a:t> </a:t>
                      </a:r>
                      <a:r>
                        <a:rPr sz="1800" b="1" dirty="0">
                          <a:solidFill>
                            <a:schemeClr val="tx2">
                              <a:lumMod val="50000"/>
                            </a:schemeClr>
                          </a:solidFill>
                          <a:latin typeface="Calibri"/>
                          <a:cs typeface="Calibri"/>
                        </a:rPr>
                        <a:t>ο</a:t>
                      </a:r>
                      <a:r>
                        <a:rPr sz="1800" b="1" spc="-35" dirty="0">
                          <a:solidFill>
                            <a:schemeClr val="tx2">
                              <a:lumMod val="50000"/>
                            </a:schemeClr>
                          </a:solidFill>
                          <a:latin typeface="Calibri"/>
                          <a:cs typeface="Calibri"/>
                        </a:rPr>
                        <a:t>ξ</a:t>
                      </a:r>
                      <a:r>
                        <a:rPr sz="1800" b="1" dirty="0">
                          <a:solidFill>
                            <a:schemeClr val="tx2">
                              <a:lumMod val="50000"/>
                            </a:schemeClr>
                          </a:solidFill>
                          <a:latin typeface="Calibri"/>
                          <a:cs typeface="Calibri"/>
                        </a:rPr>
                        <a:t>ύ</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marL="85725">
                        <a:lnSpc>
                          <a:spcPct val="100000"/>
                        </a:lnSpc>
                      </a:pPr>
                      <a:r>
                        <a:rPr sz="1800" b="1" spc="-10" dirty="0">
                          <a:solidFill>
                            <a:schemeClr val="tx2">
                              <a:lumMod val="50000"/>
                            </a:schemeClr>
                          </a:solidFill>
                          <a:latin typeface="Calibri"/>
                          <a:cs typeface="Calibri"/>
                        </a:rPr>
                        <a:t>H</a:t>
                      </a:r>
                      <a:r>
                        <a:rPr sz="1800" b="1" spc="-15" dirty="0">
                          <a:solidFill>
                            <a:schemeClr val="tx2">
                              <a:lumMod val="50000"/>
                            </a:schemeClr>
                          </a:solidFill>
                          <a:latin typeface="Calibri"/>
                          <a:cs typeface="Calibri"/>
                        </a:rPr>
                        <a:t>C</a:t>
                      </a:r>
                      <a:r>
                        <a:rPr sz="1800" b="1" spc="-5" dirty="0">
                          <a:solidFill>
                            <a:schemeClr val="tx2">
                              <a:lumMod val="50000"/>
                            </a:schemeClr>
                          </a:solidFill>
                          <a:latin typeface="Calibri"/>
                          <a:cs typeface="Calibri"/>
                        </a:rPr>
                        <a:t>O</a:t>
                      </a:r>
                      <a:r>
                        <a:rPr sz="1800" b="1" spc="-15" dirty="0">
                          <a:solidFill>
                            <a:schemeClr val="tx2">
                              <a:lumMod val="50000"/>
                            </a:schemeClr>
                          </a:solidFill>
                          <a:latin typeface="Calibri"/>
                          <a:cs typeface="Calibri"/>
                        </a:rPr>
                        <a:t>O</a:t>
                      </a:r>
                      <a:r>
                        <a:rPr sz="1800" b="1" dirty="0">
                          <a:solidFill>
                            <a:schemeClr val="tx2">
                              <a:lumMod val="50000"/>
                            </a:schemeClr>
                          </a:solidFill>
                          <a:latin typeface="Calibri"/>
                          <a:cs typeface="Calibri"/>
                        </a:rPr>
                        <a:t>H</a:t>
                      </a:r>
                      <a:r>
                        <a:rPr sz="1800" b="1" spc="20" dirty="0">
                          <a:solidFill>
                            <a:schemeClr val="tx2">
                              <a:lumMod val="50000"/>
                            </a:schemeClr>
                          </a:solidFill>
                          <a:latin typeface="Calibri"/>
                          <a:cs typeface="Calibri"/>
                        </a:rPr>
                        <a:t> </a:t>
                      </a:r>
                      <a:r>
                        <a:rPr sz="1800" b="1" spc="-10" dirty="0">
                          <a:solidFill>
                            <a:schemeClr val="tx2">
                              <a:lumMod val="50000"/>
                            </a:schemeClr>
                          </a:solidFill>
                          <a:latin typeface="Calibri"/>
                          <a:cs typeface="Calibri"/>
                        </a:rPr>
                        <a:t>μ</a:t>
                      </a:r>
                      <a:r>
                        <a:rPr sz="1800" b="1" dirty="0">
                          <a:solidFill>
                            <a:schemeClr val="tx2">
                              <a:lumMod val="50000"/>
                            </a:schemeClr>
                          </a:solidFill>
                          <a:latin typeface="Calibri"/>
                          <a:cs typeface="Calibri"/>
                        </a:rPr>
                        <a:t>υ</a:t>
                      </a:r>
                      <a:r>
                        <a:rPr sz="1800" b="1" spc="-15" dirty="0">
                          <a:solidFill>
                            <a:schemeClr val="tx2">
                              <a:lumMod val="50000"/>
                            </a:schemeClr>
                          </a:solidFill>
                          <a:latin typeface="Calibri"/>
                          <a:cs typeface="Calibri"/>
                        </a:rPr>
                        <a:t>ρ</a:t>
                      </a:r>
                      <a:r>
                        <a:rPr sz="1800" b="1" spc="-10" dirty="0">
                          <a:solidFill>
                            <a:schemeClr val="tx2">
                              <a:lumMod val="50000"/>
                            </a:schemeClr>
                          </a:solidFill>
                          <a:latin typeface="Calibri"/>
                          <a:cs typeface="Calibri"/>
                        </a:rPr>
                        <a:t>μ</a:t>
                      </a:r>
                      <a:r>
                        <a:rPr sz="1800" b="1" dirty="0">
                          <a:solidFill>
                            <a:schemeClr val="tx2">
                              <a:lumMod val="50000"/>
                            </a:schemeClr>
                          </a:solidFill>
                          <a:latin typeface="Calibri"/>
                          <a:cs typeface="Calibri"/>
                        </a:rPr>
                        <a:t>η</a:t>
                      </a:r>
                      <a:r>
                        <a:rPr sz="1800" b="1" spc="-15" dirty="0">
                          <a:solidFill>
                            <a:schemeClr val="tx2">
                              <a:lumMod val="50000"/>
                            </a:schemeClr>
                          </a:solidFill>
                          <a:latin typeface="Calibri"/>
                          <a:cs typeface="Calibri"/>
                        </a:rPr>
                        <a:t>κ</a:t>
                      </a:r>
                      <a:r>
                        <a:rPr sz="1800" b="1" dirty="0">
                          <a:solidFill>
                            <a:schemeClr val="tx2">
                              <a:lumMod val="50000"/>
                            </a:schemeClr>
                          </a:solidFill>
                          <a:latin typeface="Calibri"/>
                          <a:cs typeface="Calibri"/>
                        </a:rPr>
                        <a:t>ι</a:t>
                      </a:r>
                      <a:r>
                        <a:rPr sz="1800" b="1" spc="-70" dirty="0">
                          <a:solidFill>
                            <a:schemeClr val="tx2">
                              <a:lumMod val="50000"/>
                            </a:schemeClr>
                          </a:solidFill>
                          <a:latin typeface="Calibri"/>
                          <a:cs typeface="Calibri"/>
                        </a:rPr>
                        <a:t>κ</a:t>
                      </a:r>
                      <a:r>
                        <a:rPr sz="1800" b="1" dirty="0">
                          <a:solidFill>
                            <a:schemeClr val="tx2">
                              <a:lumMod val="50000"/>
                            </a:schemeClr>
                          </a:solidFill>
                          <a:latin typeface="Calibri"/>
                          <a:cs typeface="Calibri"/>
                        </a:rPr>
                        <a:t>ό ο</a:t>
                      </a:r>
                      <a:r>
                        <a:rPr sz="1800" b="1" spc="-35" dirty="0">
                          <a:solidFill>
                            <a:schemeClr val="tx2">
                              <a:lumMod val="50000"/>
                            </a:schemeClr>
                          </a:solidFill>
                          <a:latin typeface="Calibri"/>
                          <a:cs typeface="Calibri"/>
                        </a:rPr>
                        <a:t>ξ</a:t>
                      </a:r>
                      <a:r>
                        <a:rPr sz="1800" b="1" dirty="0">
                          <a:solidFill>
                            <a:schemeClr val="tx2">
                              <a:lumMod val="50000"/>
                            </a:schemeClr>
                          </a:solidFill>
                          <a:latin typeface="Calibri"/>
                          <a:cs typeface="Calibri"/>
                        </a:rPr>
                        <a:t>ύ</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3"/>
                  </a:ext>
                </a:extLst>
              </a:tr>
              <a:tr h="427083">
                <a:tc>
                  <a:txBody>
                    <a:bodyPr/>
                    <a:lstStyle/>
                    <a:p>
                      <a:pPr marL="85090">
                        <a:lnSpc>
                          <a:spcPct val="100000"/>
                        </a:lnSpc>
                      </a:pPr>
                      <a:r>
                        <a:rPr sz="1800" b="1" spc="-5" dirty="0">
                          <a:solidFill>
                            <a:schemeClr val="tx2">
                              <a:lumMod val="50000"/>
                            </a:schemeClr>
                          </a:solidFill>
                          <a:latin typeface="Calibri"/>
                          <a:cs typeface="Calibri"/>
                        </a:rPr>
                        <a:t>Si</a:t>
                      </a:r>
                      <a:r>
                        <a:rPr sz="1800" b="1" spc="-10" dirty="0">
                          <a:solidFill>
                            <a:schemeClr val="tx2">
                              <a:lumMod val="50000"/>
                            </a:schemeClr>
                          </a:solidFill>
                          <a:latin typeface="Calibri"/>
                          <a:cs typeface="Calibri"/>
                        </a:rPr>
                        <a:t>(</a:t>
                      </a:r>
                      <a:r>
                        <a:rPr sz="1800" b="1" spc="-5" dirty="0">
                          <a:solidFill>
                            <a:schemeClr val="tx2">
                              <a:lumMod val="50000"/>
                            </a:schemeClr>
                          </a:solidFill>
                          <a:latin typeface="Calibri"/>
                          <a:cs typeface="Calibri"/>
                        </a:rPr>
                        <a:t>OC</a:t>
                      </a:r>
                      <a:r>
                        <a:rPr sz="1800" b="1" baseline="-20833" dirty="0">
                          <a:solidFill>
                            <a:schemeClr val="tx2">
                              <a:lumMod val="50000"/>
                            </a:schemeClr>
                          </a:solidFill>
                          <a:latin typeface="Calibri"/>
                          <a:cs typeface="Calibri"/>
                        </a:rPr>
                        <a:t>2</a:t>
                      </a:r>
                      <a:r>
                        <a:rPr sz="1800" b="1" spc="-10" dirty="0">
                          <a:solidFill>
                            <a:schemeClr val="tx2">
                              <a:lumMod val="50000"/>
                            </a:schemeClr>
                          </a:solidFill>
                          <a:latin typeface="Calibri"/>
                          <a:cs typeface="Calibri"/>
                        </a:rPr>
                        <a:t>H</a:t>
                      </a:r>
                      <a:r>
                        <a:rPr sz="1800" b="1" baseline="-20833" dirty="0">
                          <a:solidFill>
                            <a:schemeClr val="tx2">
                              <a:lumMod val="50000"/>
                            </a:schemeClr>
                          </a:solidFill>
                          <a:latin typeface="Calibri"/>
                          <a:cs typeface="Calibri"/>
                        </a:rPr>
                        <a:t>5</a:t>
                      </a:r>
                      <a:r>
                        <a:rPr sz="1800" b="1" spc="-10" dirty="0">
                          <a:solidFill>
                            <a:schemeClr val="tx2">
                              <a:lumMod val="50000"/>
                            </a:schemeClr>
                          </a:solidFill>
                          <a:latin typeface="Calibri"/>
                          <a:cs typeface="Calibri"/>
                        </a:rPr>
                        <a:t>)</a:t>
                      </a:r>
                      <a:r>
                        <a:rPr sz="1800" b="1" baseline="-20833" dirty="0">
                          <a:solidFill>
                            <a:schemeClr val="tx2">
                              <a:lumMod val="50000"/>
                            </a:schemeClr>
                          </a:solidFill>
                          <a:latin typeface="Calibri"/>
                          <a:cs typeface="Calibri"/>
                        </a:rPr>
                        <a:t>4  </a:t>
                      </a:r>
                      <a:r>
                        <a:rPr sz="1800" b="1" spc="-135" baseline="-20833" dirty="0">
                          <a:solidFill>
                            <a:schemeClr val="tx2">
                              <a:lumMod val="50000"/>
                            </a:schemeClr>
                          </a:solidFill>
                          <a:latin typeface="Calibri"/>
                          <a:cs typeface="Calibri"/>
                        </a:rPr>
                        <a:t> </a:t>
                      </a:r>
                      <a:r>
                        <a:rPr sz="1800" b="1" dirty="0">
                          <a:solidFill>
                            <a:schemeClr val="tx2">
                              <a:lumMod val="50000"/>
                            </a:schemeClr>
                          </a:solidFill>
                          <a:latin typeface="Calibri"/>
                          <a:cs typeface="Calibri"/>
                        </a:rPr>
                        <a:t>τ</a:t>
                      </a:r>
                      <a:r>
                        <a:rPr sz="1800" b="1" spc="-10" dirty="0">
                          <a:solidFill>
                            <a:schemeClr val="tx2">
                              <a:lumMod val="50000"/>
                            </a:schemeClr>
                          </a:solidFill>
                          <a:latin typeface="Calibri"/>
                          <a:cs typeface="Calibri"/>
                        </a:rPr>
                        <a:t>ε</a:t>
                      </a:r>
                      <a:r>
                        <a:rPr sz="1800" b="1" spc="-15" dirty="0">
                          <a:solidFill>
                            <a:schemeClr val="tx2">
                              <a:lumMod val="50000"/>
                            </a:schemeClr>
                          </a:solidFill>
                          <a:latin typeface="Calibri"/>
                          <a:cs typeface="Calibri"/>
                        </a:rPr>
                        <a:t>τ</a:t>
                      </a:r>
                      <a:r>
                        <a:rPr sz="1800" b="1" dirty="0">
                          <a:solidFill>
                            <a:schemeClr val="tx2">
                              <a:lumMod val="50000"/>
                            </a:schemeClr>
                          </a:solidFill>
                          <a:latin typeface="Calibri"/>
                          <a:cs typeface="Calibri"/>
                        </a:rPr>
                        <a:t>ρα</a:t>
                      </a:r>
                      <a:r>
                        <a:rPr sz="1800" b="1" spc="-10" dirty="0">
                          <a:solidFill>
                            <a:schemeClr val="tx2">
                              <a:lumMod val="50000"/>
                            </a:schemeClr>
                          </a:solidFill>
                          <a:latin typeface="Calibri"/>
                          <a:cs typeface="Calibri"/>
                        </a:rPr>
                        <a:t>α</a:t>
                      </a:r>
                      <a:r>
                        <a:rPr sz="1800" b="1" spc="-15" dirty="0">
                          <a:solidFill>
                            <a:schemeClr val="tx2">
                              <a:lumMod val="50000"/>
                            </a:schemeClr>
                          </a:solidFill>
                          <a:latin typeface="Calibri"/>
                          <a:cs typeface="Calibri"/>
                        </a:rPr>
                        <a:t>ι</a:t>
                      </a:r>
                      <a:r>
                        <a:rPr sz="1800" b="1" dirty="0">
                          <a:solidFill>
                            <a:schemeClr val="tx2">
                              <a:lumMod val="50000"/>
                            </a:schemeClr>
                          </a:solidFill>
                          <a:latin typeface="Calibri"/>
                          <a:cs typeface="Calibri"/>
                        </a:rPr>
                        <a:t>θό</a:t>
                      </a:r>
                      <a:r>
                        <a:rPr sz="1800" b="1" spc="-30" dirty="0">
                          <a:solidFill>
                            <a:schemeClr val="tx2">
                              <a:lumMod val="50000"/>
                            </a:schemeClr>
                          </a:solidFill>
                          <a:latin typeface="Calibri"/>
                          <a:cs typeface="Calibri"/>
                        </a:rPr>
                        <a:t>ξ</a:t>
                      </a:r>
                      <a:r>
                        <a:rPr sz="1800" b="1" spc="-5" dirty="0">
                          <a:solidFill>
                            <a:schemeClr val="tx2">
                              <a:lumMod val="50000"/>
                            </a:schemeClr>
                          </a:solidFill>
                          <a:latin typeface="Calibri"/>
                          <a:cs typeface="Calibri"/>
                        </a:rPr>
                        <a:t>υ</a:t>
                      </a:r>
                      <a:r>
                        <a:rPr sz="1800" b="1" dirty="0">
                          <a:solidFill>
                            <a:schemeClr val="tx2">
                              <a:lumMod val="50000"/>
                            </a:schemeClr>
                          </a:solidFill>
                          <a:latin typeface="Calibri"/>
                          <a:cs typeface="Calibri"/>
                        </a:rPr>
                        <a:t>-σ</a:t>
                      </a:r>
                      <a:r>
                        <a:rPr sz="1800" b="1" spc="20" dirty="0">
                          <a:solidFill>
                            <a:schemeClr val="tx2">
                              <a:lumMod val="50000"/>
                            </a:schemeClr>
                          </a:solidFill>
                          <a:latin typeface="Calibri"/>
                          <a:cs typeface="Calibri"/>
                        </a:rPr>
                        <a:t>ι</a:t>
                      </a:r>
                      <a:r>
                        <a:rPr sz="1800" b="1" spc="-20" dirty="0">
                          <a:solidFill>
                            <a:schemeClr val="tx2">
                              <a:lumMod val="50000"/>
                            </a:schemeClr>
                          </a:solidFill>
                          <a:latin typeface="Calibri"/>
                          <a:cs typeface="Calibri"/>
                        </a:rPr>
                        <a:t>λ</a:t>
                      </a:r>
                      <a:r>
                        <a:rPr sz="1800" b="1" dirty="0">
                          <a:solidFill>
                            <a:schemeClr val="tx2">
                              <a:lumMod val="50000"/>
                            </a:schemeClr>
                          </a:solidFill>
                          <a:latin typeface="Calibri"/>
                          <a:cs typeface="Calibri"/>
                        </a:rPr>
                        <a:t>ά</a:t>
                      </a:r>
                      <a:r>
                        <a:rPr sz="1800" b="1" spc="5" dirty="0">
                          <a:solidFill>
                            <a:schemeClr val="tx2">
                              <a:lumMod val="50000"/>
                            </a:schemeClr>
                          </a:solidFill>
                          <a:latin typeface="Calibri"/>
                          <a:cs typeface="Calibri"/>
                        </a:rPr>
                        <a:t>ν</a:t>
                      </a:r>
                      <a:r>
                        <a:rPr sz="1800" b="1" dirty="0">
                          <a:solidFill>
                            <a:schemeClr val="tx2">
                              <a:lumMod val="50000"/>
                            </a:schemeClr>
                          </a:solidFill>
                          <a:latin typeface="Calibri"/>
                          <a:cs typeface="Calibri"/>
                        </a:rPr>
                        <a:t>ιο</a:t>
                      </a:r>
                      <a:endParaRPr sz="1800" b="1">
                        <a:solidFill>
                          <a:schemeClr val="tx2">
                            <a:lumMod val="50000"/>
                          </a:schemeClr>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85725">
                        <a:lnSpc>
                          <a:spcPct val="100000"/>
                        </a:lnSpc>
                      </a:pPr>
                      <a:r>
                        <a:rPr sz="1800" b="1" dirty="0">
                          <a:solidFill>
                            <a:schemeClr val="tx2">
                              <a:lumMod val="50000"/>
                            </a:schemeClr>
                          </a:solidFill>
                          <a:latin typeface="Calibri"/>
                          <a:cs typeface="Calibri"/>
                        </a:rPr>
                        <a:t>C</a:t>
                      </a:r>
                      <a:r>
                        <a:rPr sz="1800" b="1" spc="-10" dirty="0">
                          <a:solidFill>
                            <a:schemeClr val="tx2">
                              <a:lumMod val="50000"/>
                            </a:schemeClr>
                          </a:solidFill>
                          <a:latin typeface="Calibri"/>
                          <a:cs typeface="Calibri"/>
                        </a:rPr>
                        <a:t>H</a:t>
                      </a:r>
                      <a:r>
                        <a:rPr sz="1800" b="1" spc="7" baseline="-20833" dirty="0">
                          <a:solidFill>
                            <a:schemeClr val="tx2">
                              <a:lumMod val="50000"/>
                            </a:schemeClr>
                          </a:solidFill>
                          <a:latin typeface="Calibri"/>
                          <a:cs typeface="Calibri"/>
                        </a:rPr>
                        <a:t>3</a:t>
                      </a:r>
                      <a:r>
                        <a:rPr sz="1800" b="1" spc="-15" dirty="0">
                          <a:solidFill>
                            <a:schemeClr val="tx2">
                              <a:lumMod val="50000"/>
                            </a:schemeClr>
                          </a:solidFill>
                          <a:latin typeface="Calibri"/>
                          <a:cs typeface="Calibri"/>
                        </a:rPr>
                        <a:t>C</a:t>
                      </a:r>
                      <a:r>
                        <a:rPr sz="1800" b="1" spc="-5" dirty="0">
                          <a:solidFill>
                            <a:schemeClr val="tx2">
                              <a:lumMod val="50000"/>
                            </a:schemeClr>
                          </a:solidFill>
                          <a:latin typeface="Calibri"/>
                          <a:cs typeface="Calibri"/>
                        </a:rPr>
                        <a:t>O</a:t>
                      </a:r>
                      <a:r>
                        <a:rPr sz="1800" b="1" spc="-10" dirty="0">
                          <a:solidFill>
                            <a:schemeClr val="tx2">
                              <a:lumMod val="50000"/>
                            </a:schemeClr>
                          </a:solidFill>
                          <a:latin typeface="Calibri"/>
                          <a:cs typeface="Calibri"/>
                        </a:rPr>
                        <a:t>O</a:t>
                      </a:r>
                      <a:r>
                        <a:rPr sz="1800" b="1" dirty="0">
                          <a:solidFill>
                            <a:schemeClr val="tx2">
                              <a:lumMod val="50000"/>
                            </a:schemeClr>
                          </a:solidFill>
                          <a:latin typeface="Calibri"/>
                          <a:cs typeface="Calibri"/>
                        </a:rPr>
                        <a:t>H</a:t>
                      </a:r>
                      <a:r>
                        <a:rPr sz="1800" b="1" spc="15" dirty="0">
                          <a:solidFill>
                            <a:schemeClr val="tx2">
                              <a:lumMod val="50000"/>
                            </a:schemeClr>
                          </a:solidFill>
                          <a:latin typeface="Calibri"/>
                          <a:cs typeface="Calibri"/>
                        </a:rPr>
                        <a:t> </a:t>
                      </a:r>
                      <a:r>
                        <a:rPr sz="1800" b="1" dirty="0">
                          <a:solidFill>
                            <a:schemeClr val="tx2">
                              <a:lumMod val="50000"/>
                            </a:schemeClr>
                          </a:solidFill>
                          <a:latin typeface="Calibri"/>
                          <a:cs typeface="Calibri"/>
                        </a:rPr>
                        <a:t>ο</a:t>
                      </a:r>
                      <a:r>
                        <a:rPr sz="1800" b="1" spc="-30" dirty="0">
                          <a:solidFill>
                            <a:schemeClr val="tx2">
                              <a:lumMod val="50000"/>
                            </a:schemeClr>
                          </a:solidFill>
                          <a:latin typeface="Calibri"/>
                          <a:cs typeface="Calibri"/>
                        </a:rPr>
                        <a:t>ξ</a:t>
                      </a:r>
                      <a:r>
                        <a:rPr sz="1800" b="1" dirty="0">
                          <a:solidFill>
                            <a:schemeClr val="tx2">
                              <a:lumMod val="50000"/>
                            </a:schemeClr>
                          </a:solidFill>
                          <a:latin typeface="Calibri"/>
                          <a:cs typeface="Calibri"/>
                        </a:rPr>
                        <a:t>ι</a:t>
                      </a:r>
                      <a:r>
                        <a:rPr sz="1800" b="1" spc="-65" dirty="0">
                          <a:solidFill>
                            <a:schemeClr val="tx2">
                              <a:lumMod val="50000"/>
                            </a:schemeClr>
                          </a:solidFill>
                          <a:latin typeface="Calibri"/>
                          <a:cs typeface="Calibri"/>
                        </a:rPr>
                        <a:t>κ</a:t>
                      </a:r>
                      <a:r>
                        <a:rPr sz="1800" b="1" dirty="0">
                          <a:solidFill>
                            <a:schemeClr val="tx2">
                              <a:lumMod val="50000"/>
                            </a:schemeClr>
                          </a:solidFill>
                          <a:latin typeface="Calibri"/>
                          <a:cs typeface="Calibri"/>
                        </a:rPr>
                        <a:t>ό</a:t>
                      </a:r>
                      <a:r>
                        <a:rPr sz="1800" b="1" spc="20" dirty="0">
                          <a:solidFill>
                            <a:schemeClr val="tx2">
                              <a:lumMod val="50000"/>
                            </a:schemeClr>
                          </a:solidFill>
                          <a:latin typeface="Calibri"/>
                          <a:cs typeface="Calibri"/>
                        </a:rPr>
                        <a:t> </a:t>
                      </a:r>
                      <a:r>
                        <a:rPr sz="1800" b="1" dirty="0">
                          <a:solidFill>
                            <a:schemeClr val="tx2">
                              <a:lumMod val="50000"/>
                            </a:schemeClr>
                          </a:solidFill>
                          <a:latin typeface="Calibri"/>
                          <a:cs typeface="Calibri"/>
                        </a:rPr>
                        <a:t>ο</a:t>
                      </a:r>
                      <a:r>
                        <a:rPr sz="1800" b="1" spc="-30" dirty="0">
                          <a:solidFill>
                            <a:schemeClr val="tx2">
                              <a:lumMod val="50000"/>
                            </a:schemeClr>
                          </a:solidFill>
                          <a:latin typeface="Calibri"/>
                          <a:cs typeface="Calibri"/>
                        </a:rPr>
                        <a:t>ξ</a:t>
                      </a:r>
                      <a:r>
                        <a:rPr sz="1800" b="1" dirty="0">
                          <a:solidFill>
                            <a:schemeClr val="tx2">
                              <a:lumMod val="50000"/>
                            </a:schemeClr>
                          </a:solidFill>
                          <a:latin typeface="Calibri"/>
                          <a:cs typeface="Calibri"/>
                        </a:rPr>
                        <a:t>ύ</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4"/>
                  </a:ext>
                </a:extLst>
              </a:tr>
              <a:tr h="427082">
                <a:tc>
                  <a:txBody>
                    <a:bodyPr/>
                    <a:lstStyle/>
                    <a:p>
                      <a:pPr marL="85090">
                        <a:lnSpc>
                          <a:spcPct val="100000"/>
                        </a:lnSpc>
                      </a:pPr>
                      <a:r>
                        <a:rPr sz="1800" b="1" spc="-10" dirty="0">
                          <a:solidFill>
                            <a:schemeClr val="tx2">
                              <a:lumMod val="50000"/>
                            </a:schemeClr>
                          </a:solidFill>
                          <a:latin typeface="Calibri"/>
                          <a:cs typeface="Calibri"/>
                        </a:rPr>
                        <a:t>H</a:t>
                      </a:r>
                      <a:r>
                        <a:rPr sz="1800" b="1" spc="7" baseline="-20833" dirty="0">
                          <a:solidFill>
                            <a:schemeClr val="tx2">
                              <a:lumMod val="50000"/>
                            </a:schemeClr>
                          </a:solidFill>
                          <a:latin typeface="Calibri"/>
                          <a:cs typeface="Calibri"/>
                        </a:rPr>
                        <a:t>2</a:t>
                      </a:r>
                      <a:r>
                        <a:rPr sz="1800" b="1" dirty="0">
                          <a:solidFill>
                            <a:schemeClr val="tx2">
                              <a:lumMod val="50000"/>
                            </a:schemeClr>
                          </a:solidFill>
                          <a:latin typeface="Calibri"/>
                          <a:cs typeface="Calibri"/>
                        </a:rPr>
                        <a:t>S</a:t>
                      </a:r>
                      <a:r>
                        <a:rPr sz="1800" b="1" spc="-5" dirty="0">
                          <a:solidFill>
                            <a:schemeClr val="tx2">
                              <a:lumMod val="50000"/>
                            </a:schemeClr>
                          </a:solidFill>
                          <a:latin typeface="Calibri"/>
                          <a:cs typeface="Calibri"/>
                        </a:rPr>
                        <a:t>O</a:t>
                      </a:r>
                      <a:r>
                        <a:rPr sz="1800" b="1" baseline="-20833" dirty="0">
                          <a:solidFill>
                            <a:schemeClr val="tx2">
                              <a:lumMod val="50000"/>
                            </a:schemeClr>
                          </a:solidFill>
                          <a:latin typeface="Calibri"/>
                          <a:cs typeface="Calibri"/>
                        </a:rPr>
                        <a:t>4 </a:t>
                      </a:r>
                      <a:r>
                        <a:rPr sz="1800" b="1" spc="-179" baseline="-20833" dirty="0">
                          <a:solidFill>
                            <a:schemeClr val="tx2">
                              <a:lumMod val="50000"/>
                            </a:schemeClr>
                          </a:solidFill>
                          <a:latin typeface="Calibri"/>
                          <a:cs typeface="Calibri"/>
                        </a:rPr>
                        <a:t> </a:t>
                      </a:r>
                      <a:r>
                        <a:rPr sz="1800" b="1" dirty="0">
                          <a:solidFill>
                            <a:schemeClr val="tx2">
                              <a:lumMod val="50000"/>
                            </a:schemeClr>
                          </a:solidFill>
                          <a:latin typeface="Calibri"/>
                          <a:cs typeface="Calibri"/>
                        </a:rPr>
                        <a:t>θειι</a:t>
                      </a:r>
                      <a:r>
                        <a:rPr sz="1800" b="1" spc="-70" dirty="0">
                          <a:solidFill>
                            <a:schemeClr val="tx2">
                              <a:lumMod val="50000"/>
                            </a:schemeClr>
                          </a:solidFill>
                          <a:latin typeface="Calibri"/>
                          <a:cs typeface="Calibri"/>
                        </a:rPr>
                        <a:t>κ</a:t>
                      </a:r>
                      <a:r>
                        <a:rPr sz="1800" b="1" dirty="0">
                          <a:solidFill>
                            <a:schemeClr val="tx2">
                              <a:lumMod val="50000"/>
                            </a:schemeClr>
                          </a:solidFill>
                          <a:latin typeface="Calibri"/>
                          <a:cs typeface="Calibri"/>
                        </a:rPr>
                        <a:t>ό</a:t>
                      </a:r>
                      <a:r>
                        <a:rPr sz="1800" b="1" spc="30" dirty="0">
                          <a:solidFill>
                            <a:schemeClr val="tx2">
                              <a:lumMod val="50000"/>
                            </a:schemeClr>
                          </a:solidFill>
                          <a:latin typeface="Calibri"/>
                          <a:cs typeface="Calibri"/>
                        </a:rPr>
                        <a:t> </a:t>
                      </a:r>
                      <a:r>
                        <a:rPr sz="1800" b="1" dirty="0">
                          <a:solidFill>
                            <a:schemeClr val="tx2">
                              <a:lumMod val="50000"/>
                            </a:schemeClr>
                          </a:solidFill>
                          <a:latin typeface="Calibri"/>
                          <a:cs typeface="Calibri"/>
                        </a:rPr>
                        <a:t>ο</a:t>
                      </a:r>
                      <a:r>
                        <a:rPr sz="1800" b="1" spc="-30" dirty="0">
                          <a:solidFill>
                            <a:schemeClr val="tx2">
                              <a:lumMod val="50000"/>
                            </a:schemeClr>
                          </a:solidFill>
                          <a:latin typeface="Calibri"/>
                          <a:cs typeface="Calibri"/>
                        </a:rPr>
                        <a:t>ξ</a:t>
                      </a:r>
                      <a:r>
                        <a:rPr sz="1800" b="1" dirty="0">
                          <a:solidFill>
                            <a:schemeClr val="tx2">
                              <a:lumMod val="50000"/>
                            </a:schemeClr>
                          </a:solidFill>
                          <a:latin typeface="Calibri"/>
                          <a:cs typeface="Calibri"/>
                        </a:rPr>
                        <a:t>ύ</a:t>
                      </a:r>
                      <a:endParaRPr sz="1800" b="1">
                        <a:solidFill>
                          <a:schemeClr val="tx2">
                            <a:lumMod val="50000"/>
                          </a:schemeClr>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noFill/>
                      <a:prstDash val="solid"/>
                    </a:lnB>
                    <a:solidFill>
                      <a:srgbClr val="D2DEEE"/>
                    </a:solidFill>
                  </a:tcPr>
                </a:tc>
                <a:tc>
                  <a:txBody>
                    <a:bodyPr/>
                    <a:lstStyle/>
                    <a:p>
                      <a:pPr marL="85725">
                        <a:lnSpc>
                          <a:spcPct val="100000"/>
                        </a:lnSpc>
                      </a:pPr>
                      <a:r>
                        <a:rPr sz="1800" b="1" spc="-10" dirty="0">
                          <a:solidFill>
                            <a:schemeClr val="tx2">
                              <a:lumMod val="50000"/>
                            </a:schemeClr>
                          </a:solidFill>
                          <a:latin typeface="Calibri"/>
                          <a:cs typeface="Calibri"/>
                        </a:rPr>
                        <a:t>H</a:t>
                      </a:r>
                      <a:r>
                        <a:rPr sz="1800" b="1" dirty="0">
                          <a:solidFill>
                            <a:schemeClr val="tx2">
                              <a:lumMod val="50000"/>
                            </a:schemeClr>
                          </a:solidFill>
                          <a:latin typeface="Calibri"/>
                          <a:cs typeface="Calibri"/>
                        </a:rPr>
                        <a:t>NO</a:t>
                      </a:r>
                      <a:r>
                        <a:rPr sz="1800" b="1" baseline="-20833" dirty="0">
                          <a:solidFill>
                            <a:schemeClr val="tx2">
                              <a:lumMod val="50000"/>
                            </a:schemeClr>
                          </a:solidFill>
                          <a:latin typeface="Calibri"/>
                          <a:cs typeface="Calibri"/>
                        </a:rPr>
                        <a:t>3 </a:t>
                      </a:r>
                      <a:r>
                        <a:rPr sz="1800" b="1" spc="-179" baseline="-20833" dirty="0">
                          <a:solidFill>
                            <a:schemeClr val="tx2">
                              <a:lumMod val="50000"/>
                            </a:schemeClr>
                          </a:solidFill>
                          <a:latin typeface="Calibri"/>
                          <a:cs typeface="Calibri"/>
                        </a:rPr>
                        <a:t> </a:t>
                      </a:r>
                      <a:r>
                        <a:rPr sz="1800" b="1" dirty="0">
                          <a:solidFill>
                            <a:schemeClr val="tx2">
                              <a:lumMod val="50000"/>
                            </a:schemeClr>
                          </a:solidFill>
                          <a:latin typeface="Calibri"/>
                          <a:cs typeface="Calibri"/>
                        </a:rPr>
                        <a:t>ν</a:t>
                      </a:r>
                      <a:r>
                        <a:rPr sz="1800" b="1" spc="-30" dirty="0">
                          <a:solidFill>
                            <a:schemeClr val="tx2">
                              <a:lumMod val="50000"/>
                            </a:schemeClr>
                          </a:solidFill>
                          <a:latin typeface="Calibri"/>
                          <a:cs typeface="Calibri"/>
                        </a:rPr>
                        <a:t>ι</a:t>
                      </a:r>
                      <a:r>
                        <a:rPr sz="1800" b="1" spc="-15" dirty="0">
                          <a:solidFill>
                            <a:schemeClr val="tx2">
                              <a:lumMod val="50000"/>
                            </a:schemeClr>
                          </a:solidFill>
                          <a:latin typeface="Calibri"/>
                          <a:cs typeface="Calibri"/>
                        </a:rPr>
                        <a:t>τ</a:t>
                      </a:r>
                      <a:r>
                        <a:rPr sz="1800" b="1" dirty="0">
                          <a:solidFill>
                            <a:schemeClr val="tx2">
                              <a:lumMod val="50000"/>
                            </a:schemeClr>
                          </a:solidFill>
                          <a:latin typeface="Calibri"/>
                          <a:cs typeface="Calibri"/>
                        </a:rPr>
                        <a:t>ρ</a:t>
                      </a:r>
                      <a:r>
                        <a:rPr sz="1800" b="1" spc="-10" dirty="0">
                          <a:solidFill>
                            <a:schemeClr val="tx2">
                              <a:lumMod val="50000"/>
                            </a:schemeClr>
                          </a:solidFill>
                          <a:latin typeface="Calibri"/>
                          <a:cs typeface="Calibri"/>
                        </a:rPr>
                        <a:t>ι</a:t>
                      </a:r>
                      <a:r>
                        <a:rPr sz="1800" b="1" spc="-65" dirty="0">
                          <a:solidFill>
                            <a:schemeClr val="tx2">
                              <a:lumMod val="50000"/>
                            </a:schemeClr>
                          </a:solidFill>
                          <a:latin typeface="Calibri"/>
                          <a:cs typeface="Calibri"/>
                        </a:rPr>
                        <a:t>κ</a:t>
                      </a:r>
                      <a:r>
                        <a:rPr sz="1800" b="1" dirty="0">
                          <a:solidFill>
                            <a:schemeClr val="tx2">
                              <a:lumMod val="50000"/>
                            </a:schemeClr>
                          </a:solidFill>
                          <a:latin typeface="Calibri"/>
                          <a:cs typeface="Calibri"/>
                        </a:rPr>
                        <a:t>ό</a:t>
                      </a:r>
                      <a:r>
                        <a:rPr sz="1800" b="1" spc="30" dirty="0">
                          <a:solidFill>
                            <a:schemeClr val="tx2">
                              <a:lumMod val="50000"/>
                            </a:schemeClr>
                          </a:solidFill>
                          <a:latin typeface="Calibri"/>
                          <a:cs typeface="Calibri"/>
                        </a:rPr>
                        <a:t> </a:t>
                      </a:r>
                      <a:r>
                        <a:rPr sz="1800" b="1" dirty="0">
                          <a:solidFill>
                            <a:schemeClr val="tx2">
                              <a:lumMod val="50000"/>
                            </a:schemeClr>
                          </a:solidFill>
                          <a:latin typeface="Calibri"/>
                          <a:cs typeface="Calibri"/>
                        </a:rPr>
                        <a:t>ο</a:t>
                      </a:r>
                      <a:r>
                        <a:rPr sz="1800" b="1" spc="-30" dirty="0">
                          <a:solidFill>
                            <a:schemeClr val="tx2">
                              <a:lumMod val="50000"/>
                            </a:schemeClr>
                          </a:solidFill>
                          <a:latin typeface="Calibri"/>
                          <a:cs typeface="Calibri"/>
                        </a:rPr>
                        <a:t>ξ</a:t>
                      </a:r>
                      <a:r>
                        <a:rPr sz="1800" b="1" dirty="0">
                          <a:solidFill>
                            <a:schemeClr val="tx2">
                              <a:lumMod val="50000"/>
                            </a:schemeClr>
                          </a:solidFill>
                          <a:latin typeface="Calibri"/>
                          <a:cs typeface="Calibri"/>
                        </a:rPr>
                        <a:t>ύ</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5"/>
                  </a:ext>
                </a:extLst>
              </a:tr>
              <a:tr h="427083">
                <a:tc>
                  <a:txBody>
                    <a:bodyPr/>
                    <a:lstStyle/>
                    <a:p>
                      <a:pPr marL="72390">
                        <a:lnSpc>
                          <a:spcPct val="100000"/>
                        </a:lnSpc>
                      </a:pPr>
                      <a:r>
                        <a:rPr sz="1800" b="1" spc="-10" dirty="0">
                          <a:solidFill>
                            <a:schemeClr val="tx2">
                              <a:lumMod val="50000"/>
                            </a:schemeClr>
                          </a:solidFill>
                          <a:latin typeface="Calibri"/>
                          <a:cs typeface="Calibri"/>
                        </a:rPr>
                        <a:t>H</a:t>
                      </a:r>
                      <a:r>
                        <a:rPr sz="1800" b="1" spc="7" baseline="-20833" dirty="0">
                          <a:solidFill>
                            <a:schemeClr val="tx2">
                              <a:lumMod val="50000"/>
                            </a:schemeClr>
                          </a:solidFill>
                          <a:latin typeface="Calibri"/>
                          <a:cs typeface="Calibri"/>
                        </a:rPr>
                        <a:t>3</a:t>
                      </a:r>
                      <a:r>
                        <a:rPr sz="1800" b="1" spc="-10" dirty="0">
                          <a:solidFill>
                            <a:schemeClr val="tx2">
                              <a:lumMod val="50000"/>
                            </a:schemeClr>
                          </a:solidFill>
                          <a:latin typeface="Calibri"/>
                          <a:cs typeface="Calibri"/>
                        </a:rPr>
                        <a:t>P</a:t>
                      </a:r>
                      <a:r>
                        <a:rPr sz="1800" b="1" spc="-5" dirty="0">
                          <a:solidFill>
                            <a:schemeClr val="tx2">
                              <a:lumMod val="50000"/>
                            </a:schemeClr>
                          </a:solidFill>
                          <a:latin typeface="Calibri"/>
                          <a:cs typeface="Calibri"/>
                        </a:rPr>
                        <a:t>O</a:t>
                      </a:r>
                      <a:r>
                        <a:rPr sz="1800" b="1" baseline="-20833" dirty="0">
                          <a:solidFill>
                            <a:schemeClr val="tx2">
                              <a:lumMod val="50000"/>
                            </a:schemeClr>
                          </a:solidFill>
                          <a:latin typeface="Calibri"/>
                          <a:cs typeface="Calibri"/>
                        </a:rPr>
                        <a:t>4 </a:t>
                      </a:r>
                      <a:r>
                        <a:rPr sz="1800" b="1" spc="-179" baseline="-20833" dirty="0">
                          <a:solidFill>
                            <a:schemeClr val="tx2">
                              <a:lumMod val="50000"/>
                            </a:schemeClr>
                          </a:solidFill>
                          <a:latin typeface="Calibri"/>
                          <a:cs typeface="Calibri"/>
                        </a:rPr>
                        <a:t> </a:t>
                      </a:r>
                      <a:r>
                        <a:rPr sz="1800" b="1" dirty="0">
                          <a:solidFill>
                            <a:schemeClr val="tx2">
                              <a:lumMod val="50000"/>
                            </a:schemeClr>
                          </a:solidFill>
                          <a:latin typeface="Calibri"/>
                          <a:cs typeface="Calibri"/>
                        </a:rPr>
                        <a:t>φωσ</a:t>
                      </a:r>
                      <a:r>
                        <a:rPr sz="1800" b="1" spc="5" dirty="0">
                          <a:solidFill>
                            <a:schemeClr val="tx2">
                              <a:lumMod val="50000"/>
                            </a:schemeClr>
                          </a:solidFill>
                          <a:latin typeface="Calibri"/>
                          <a:cs typeface="Calibri"/>
                        </a:rPr>
                        <a:t>φ</a:t>
                      </a:r>
                      <a:r>
                        <a:rPr sz="1800" b="1" dirty="0">
                          <a:solidFill>
                            <a:schemeClr val="tx2">
                              <a:lumMod val="50000"/>
                            </a:schemeClr>
                          </a:solidFill>
                          <a:latin typeface="Calibri"/>
                          <a:cs typeface="Calibri"/>
                        </a:rPr>
                        <a:t>ορ</a:t>
                      </a:r>
                      <a:r>
                        <a:rPr sz="1800" b="1" spc="-10" dirty="0">
                          <a:solidFill>
                            <a:schemeClr val="tx2">
                              <a:lumMod val="50000"/>
                            </a:schemeClr>
                          </a:solidFill>
                          <a:latin typeface="Calibri"/>
                          <a:cs typeface="Calibri"/>
                        </a:rPr>
                        <a:t>ι</a:t>
                      </a:r>
                      <a:r>
                        <a:rPr sz="1800" b="1" spc="-65" dirty="0">
                          <a:solidFill>
                            <a:schemeClr val="tx2">
                              <a:lumMod val="50000"/>
                            </a:schemeClr>
                          </a:solidFill>
                          <a:latin typeface="Calibri"/>
                          <a:cs typeface="Calibri"/>
                        </a:rPr>
                        <a:t>κ</a:t>
                      </a:r>
                      <a:r>
                        <a:rPr sz="1800" b="1" dirty="0">
                          <a:solidFill>
                            <a:schemeClr val="tx2">
                              <a:lumMod val="50000"/>
                            </a:schemeClr>
                          </a:solidFill>
                          <a:latin typeface="Calibri"/>
                          <a:cs typeface="Calibri"/>
                        </a:rPr>
                        <a:t>ό</a:t>
                      </a:r>
                      <a:r>
                        <a:rPr sz="1800" b="1" spc="20" dirty="0">
                          <a:solidFill>
                            <a:schemeClr val="tx2">
                              <a:lumMod val="50000"/>
                            </a:schemeClr>
                          </a:solidFill>
                          <a:latin typeface="Calibri"/>
                          <a:cs typeface="Calibri"/>
                        </a:rPr>
                        <a:t> </a:t>
                      </a:r>
                      <a:r>
                        <a:rPr sz="1800" b="1" dirty="0">
                          <a:solidFill>
                            <a:schemeClr val="tx2">
                              <a:lumMod val="50000"/>
                            </a:schemeClr>
                          </a:solidFill>
                          <a:latin typeface="Calibri"/>
                          <a:cs typeface="Calibri"/>
                        </a:rPr>
                        <a:t>ο</a:t>
                      </a:r>
                      <a:r>
                        <a:rPr sz="1800" b="1" spc="-30" dirty="0">
                          <a:solidFill>
                            <a:schemeClr val="tx2">
                              <a:lumMod val="50000"/>
                            </a:schemeClr>
                          </a:solidFill>
                          <a:latin typeface="Calibri"/>
                          <a:cs typeface="Calibri"/>
                        </a:rPr>
                        <a:t>ξ</a:t>
                      </a:r>
                      <a:r>
                        <a:rPr sz="1800" b="1" dirty="0">
                          <a:solidFill>
                            <a:schemeClr val="tx2">
                              <a:lumMod val="50000"/>
                            </a:schemeClr>
                          </a:solidFill>
                          <a:latin typeface="Calibri"/>
                          <a:cs typeface="Calibri"/>
                        </a:rPr>
                        <a:t>ύ</a:t>
                      </a:r>
                    </a:p>
                  </a:txBody>
                  <a:tcPr marL="0" marR="0" marT="0" marB="0">
                    <a:lnL w="12700" cap="flat" cmpd="sng" algn="ctr">
                      <a:noFill/>
                      <a:prstDash val="solid"/>
                      <a:round/>
                      <a:headEnd type="none" w="med" len="med"/>
                      <a:tailEnd type="none" w="med" len="med"/>
                    </a:lnL>
                    <a:lnR w="12700">
                      <a:noFill/>
                      <a:prstDash val="solid"/>
                    </a:lnR>
                    <a:lnT w="12700">
                      <a:noFill/>
                      <a:prstDash val="solid"/>
                    </a:lnT>
                    <a:lnB w="12700">
                      <a:noFill/>
                      <a:prstDash val="solid"/>
                    </a:lnB>
                    <a:lnTlToBr w="12700" cmpd="sng">
                      <a:noFill/>
                      <a:prstDash val="solid"/>
                    </a:lnTlToBr>
                    <a:lnBlToTr w="12700" cmpd="sng">
                      <a:noFill/>
                      <a:prstDash val="solid"/>
                    </a:lnBlToTr>
                    <a:solidFill>
                      <a:srgbClr val="EAEEF7"/>
                    </a:solidFill>
                  </a:tcPr>
                </a:tc>
                <a:tc>
                  <a:txBody>
                    <a:bodyPr/>
                    <a:lstStyle/>
                    <a:p>
                      <a:pPr marL="85725">
                        <a:lnSpc>
                          <a:spcPct val="100000"/>
                        </a:lnSpc>
                      </a:pPr>
                      <a:r>
                        <a:rPr sz="1800" b="1" spc="-10" dirty="0">
                          <a:solidFill>
                            <a:schemeClr val="tx2">
                              <a:lumMod val="50000"/>
                            </a:schemeClr>
                          </a:solidFill>
                          <a:latin typeface="Calibri"/>
                          <a:cs typeface="Calibri"/>
                        </a:rPr>
                        <a:t>H</a:t>
                      </a:r>
                      <a:r>
                        <a:rPr sz="1800" b="1" spc="-5" dirty="0">
                          <a:solidFill>
                            <a:schemeClr val="tx2">
                              <a:lumMod val="50000"/>
                            </a:schemeClr>
                          </a:solidFill>
                          <a:latin typeface="Calibri"/>
                          <a:cs typeface="Calibri"/>
                        </a:rPr>
                        <a:t>C</a:t>
                      </a:r>
                      <a:r>
                        <a:rPr sz="1800" b="1" dirty="0">
                          <a:solidFill>
                            <a:schemeClr val="tx2">
                              <a:lumMod val="50000"/>
                            </a:schemeClr>
                          </a:solidFill>
                          <a:latin typeface="Calibri"/>
                          <a:cs typeface="Calibri"/>
                        </a:rPr>
                        <a:t>l</a:t>
                      </a:r>
                      <a:r>
                        <a:rPr sz="1800" b="1" spc="20" dirty="0">
                          <a:solidFill>
                            <a:schemeClr val="tx2">
                              <a:lumMod val="50000"/>
                            </a:schemeClr>
                          </a:solidFill>
                          <a:latin typeface="Calibri"/>
                          <a:cs typeface="Calibri"/>
                        </a:rPr>
                        <a:t> </a:t>
                      </a:r>
                      <a:r>
                        <a:rPr sz="1800" b="1" dirty="0">
                          <a:solidFill>
                            <a:schemeClr val="tx2">
                              <a:lumMod val="50000"/>
                            </a:schemeClr>
                          </a:solidFill>
                          <a:latin typeface="Calibri"/>
                          <a:cs typeface="Calibri"/>
                        </a:rPr>
                        <a:t>υδρο</a:t>
                      </a:r>
                      <a:r>
                        <a:rPr sz="1800" b="1" spc="-40" dirty="0">
                          <a:solidFill>
                            <a:schemeClr val="tx2">
                              <a:lumMod val="50000"/>
                            </a:schemeClr>
                          </a:solidFill>
                          <a:latin typeface="Calibri"/>
                          <a:cs typeface="Calibri"/>
                        </a:rPr>
                        <a:t>χ</a:t>
                      </a:r>
                      <a:r>
                        <a:rPr sz="1800" b="1" spc="-30" dirty="0">
                          <a:solidFill>
                            <a:schemeClr val="tx2">
                              <a:lumMod val="50000"/>
                            </a:schemeClr>
                          </a:solidFill>
                          <a:latin typeface="Calibri"/>
                          <a:cs typeface="Calibri"/>
                        </a:rPr>
                        <a:t>λ</a:t>
                      </a:r>
                      <a:r>
                        <a:rPr sz="1800" b="1" dirty="0">
                          <a:solidFill>
                            <a:schemeClr val="tx2">
                              <a:lumMod val="50000"/>
                            </a:schemeClr>
                          </a:solidFill>
                          <a:latin typeface="Calibri"/>
                          <a:cs typeface="Calibri"/>
                        </a:rPr>
                        <a:t>ω</a:t>
                      </a:r>
                      <a:r>
                        <a:rPr sz="1800" b="1" spc="-10" dirty="0">
                          <a:solidFill>
                            <a:schemeClr val="tx2">
                              <a:lumMod val="50000"/>
                            </a:schemeClr>
                          </a:solidFill>
                          <a:latin typeface="Calibri"/>
                          <a:cs typeface="Calibri"/>
                        </a:rPr>
                        <a:t>ρ</a:t>
                      </a:r>
                      <a:r>
                        <a:rPr sz="1800" b="1" dirty="0">
                          <a:solidFill>
                            <a:schemeClr val="tx2">
                              <a:lumMod val="50000"/>
                            </a:schemeClr>
                          </a:solidFill>
                          <a:latin typeface="Calibri"/>
                          <a:cs typeface="Calibri"/>
                        </a:rPr>
                        <a:t>ι</a:t>
                      </a:r>
                      <a:r>
                        <a:rPr sz="1800" b="1" spc="-65" dirty="0">
                          <a:solidFill>
                            <a:schemeClr val="tx2">
                              <a:lumMod val="50000"/>
                            </a:schemeClr>
                          </a:solidFill>
                          <a:latin typeface="Calibri"/>
                          <a:cs typeface="Calibri"/>
                        </a:rPr>
                        <a:t>κ</a:t>
                      </a:r>
                      <a:r>
                        <a:rPr sz="1800" b="1" dirty="0">
                          <a:solidFill>
                            <a:schemeClr val="tx2">
                              <a:lumMod val="50000"/>
                            </a:schemeClr>
                          </a:solidFill>
                          <a:latin typeface="Calibri"/>
                          <a:cs typeface="Calibri"/>
                        </a:rPr>
                        <a:t>ό</a:t>
                      </a:r>
                      <a:r>
                        <a:rPr sz="1800" b="1" spc="10" dirty="0">
                          <a:solidFill>
                            <a:schemeClr val="tx2">
                              <a:lumMod val="50000"/>
                            </a:schemeClr>
                          </a:solidFill>
                          <a:latin typeface="Calibri"/>
                          <a:cs typeface="Calibri"/>
                        </a:rPr>
                        <a:t> </a:t>
                      </a:r>
                      <a:r>
                        <a:rPr sz="1800" b="1" dirty="0">
                          <a:solidFill>
                            <a:schemeClr val="tx2">
                              <a:lumMod val="50000"/>
                            </a:schemeClr>
                          </a:solidFill>
                          <a:latin typeface="Calibri"/>
                          <a:cs typeface="Calibri"/>
                        </a:rPr>
                        <a:t>ο</a:t>
                      </a:r>
                      <a:r>
                        <a:rPr sz="1800" b="1" spc="-30" dirty="0">
                          <a:solidFill>
                            <a:schemeClr val="tx2">
                              <a:lumMod val="50000"/>
                            </a:schemeClr>
                          </a:solidFill>
                          <a:latin typeface="Calibri"/>
                          <a:cs typeface="Calibri"/>
                        </a:rPr>
                        <a:t>ξ</a:t>
                      </a:r>
                      <a:r>
                        <a:rPr sz="1800" b="1" dirty="0">
                          <a:solidFill>
                            <a:schemeClr val="tx2">
                              <a:lumMod val="50000"/>
                            </a:schemeClr>
                          </a:solidFill>
                          <a:latin typeface="Calibri"/>
                          <a:cs typeface="Calibri"/>
                        </a:rPr>
                        <a:t>ύ</a:t>
                      </a:r>
                    </a:p>
                  </a:txBody>
                  <a:tcPr marL="0" marR="0" marT="0" marB="0">
                    <a:lnL w="12700">
                      <a:no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object 4"/>
          <p:cNvSpPr txBox="1"/>
          <p:nvPr/>
        </p:nvSpPr>
        <p:spPr>
          <a:xfrm>
            <a:off x="2170682" y="773873"/>
            <a:ext cx="8128000" cy="767715"/>
          </a:xfrm>
          <a:prstGeom prst="rect">
            <a:avLst/>
          </a:prstGeom>
          <a:solidFill>
            <a:srgbClr val="385622"/>
          </a:solidFill>
          <a:ln w="12700">
            <a:noFill/>
          </a:ln>
        </p:spPr>
        <p:txBody>
          <a:bodyPr vert="horz" wrap="square" lIns="0" tIns="0" rIns="0" bIns="0" rtlCol="0">
            <a:spAutoFit/>
          </a:bodyPr>
          <a:lstStyle/>
          <a:p>
            <a:pPr marL="1783714" marR="0" lvl="0" indent="0" algn="l" defTabSz="914400" rtl="0" eaLnBrk="1" fontAlgn="auto" latinLnBrk="0" hangingPunct="1">
              <a:lnSpc>
                <a:spcPct val="100000"/>
              </a:lnSpc>
              <a:spcBef>
                <a:spcPts val="0"/>
              </a:spcBef>
              <a:spcAft>
                <a:spcPts val="0"/>
              </a:spcAft>
              <a:buClrTx/>
              <a:buSzTx/>
              <a:buFontTx/>
              <a:buNone/>
              <a:tabLst/>
              <a:defRPr/>
            </a:pPr>
            <a:r>
              <a:rPr kumimoji="0" sz="3800" b="0" i="0" u="none" strike="noStrike" kern="1200" cap="none" spc="0" normalizeH="0" baseline="0" noProof="0" dirty="0">
                <a:ln>
                  <a:noFill/>
                </a:ln>
                <a:solidFill>
                  <a:srgbClr val="FFFFFF"/>
                </a:solidFill>
                <a:effectLst/>
                <a:uLnTx/>
                <a:uFillTx/>
                <a:latin typeface="Calibri"/>
                <a:ea typeface="+mn-ea"/>
                <a:cs typeface="Calibri"/>
              </a:rPr>
              <a:t>Βι</a:t>
            </a:r>
            <a:r>
              <a:rPr kumimoji="0" sz="3800" b="0" i="0" u="none" strike="noStrike" kern="1200" cap="none" spc="-30" normalizeH="0" baseline="0" noProof="0" dirty="0">
                <a:ln>
                  <a:noFill/>
                </a:ln>
                <a:solidFill>
                  <a:srgbClr val="FFFFFF"/>
                </a:solidFill>
                <a:effectLst/>
                <a:uLnTx/>
                <a:uFillTx/>
                <a:latin typeface="Calibri"/>
                <a:ea typeface="+mn-ea"/>
                <a:cs typeface="Calibri"/>
              </a:rPr>
              <a:t>ο</a:t>
            </a:r>
            <a:r>
              <a:rPr kumimoji="0" sz="3800" b="0" i="0" u="none" strike="noStrike" kern="1200" cap="none" spc="-35" normalizeH="0" baseline="0" noProof="0" dirty="0">
                <a:ln>
                  <a:noFill/>
                </a:ln>
                <a:solidFill>
                  <a:srgbClr val="FFFFFF"/>
                </a:solidFill>
                <a:effectLst/>
                <a:uLnTx/>
                <a:uFillTx/>
                <a:latin typeface="Calibri"/>
                <a:ea typeface="+mn-ea"/>
                <a:cs typeface="Calibri"/>
              </a:rPr>
              <a:t>λ</a:t>
            </a:r>
            <a:r>
              <a:rPr kumimoji="0" sz="3800" b="0" i="0" u="none" strike="noStrike" kern="1200" cap="none" spc="0" normalizeH="0" baseline="0" noProof="0" dirty="0">
                <a:ln>
                  <a:noFill/>
                </a:ln>
                <a:solidFill>
                  <a:srgbClr val="FFFFFF"/>
                </a:solidFill>
                <a:effectLst/>
                <a:uLnTx/>
                <a:uFillTx/>
                <a:latin typeface="Calibri"/>
                <a:ea typeface="+mn-ea"/>
                <a:cs typeface="Calibri"/>
              </a:rPr>
              <a:t>ογική</a:t>
            </a:r>
            <a:r>
              <a:rPr kumimoji="0" sz="3800" b="0" i="0" u="none" strike="noStrike" kern="1200" cap="none" spc="-30" normalizeH="0" baseline="0" noProof="0" dirty="0">
                <a:ln>
                  <a:noFill/>
                </a:ln>
                <a:solidFill>
                  <a:srgbClr val="FFFFFF"/>
                </a:solidFill>
                <a:effectLst/>
                <a:uLnTx/>
                <a:uFillTx/>
                <a:latin typeface="Calibri"/>
                <a:ea typeface="+mn-ea"/>
                <a:cs typeface="Calibri"/>
              </a:rPr>
              <a:t> </a:t>
            </a:r>
            <a:r>
              <a:rPr kumimoji="0" sz="3800" b="0" i="0" u="none" strike="noStrike" kern="1200" cap="none" spc="0" normalizeH="0" baseline="0" noProof="0" dirty="0">
                <a:ln>
                  <a:noFill/>
                </a:ln>
                <a:solidFill>
                  <a:srgbClr val="FFFFFF"/>
                </a:solidFill>
                <a:effectLst/>
                <a:uLnTx/>
                <a:uFillTx/>
                <a:latin typeface="Calibri"/>
                <a:ea typeface="+mn-ea"/>
                <a:cs typeface="Calibri"/>
              </a:rPr>
              <a:t>επ</a:t>
            </a:r>
            <a:r>
              <a:rPr kumimoji="0" sz="3800" b="0" i="0" u="none" strike="noStrike" kern="1200" cap="none" spc="-20" normalizeH="0" baseline="0" noProof="0" dirty="0">
                <a:ln>
                  <a:noFill/>
                </a:ln>
                <a:solidFill>
                  <a:srgbClr val="FFFFFF"/>
                </a:solidFill>
                <a:effectLst/>
                <a:uLnTx/>
                <a:uFillTx/>
                <a:latin typeface="Calibri"/>
                <a:ea typeface="+mn-ea"/>
                <a:cs typeface="Calibri"/>
              </a:rPr>
              <a:t>ε</a:t>
            </a:r>
            <a:r>
              <a:rPr kumimoji="0" sz="3800" b="0" i="0" u="none" strike="noStrike" kern="1200" cap="none" spc="-40" normalizeH="0" baseline="0" noProof="0" dirty="0">
                <a:ln>
                  <a:noFill/>
                </a:ln>
                <a:solidFill>
                  <a:srgbClr val="FFFFFF"/>
                </a:solidFill>
                <a:effectLst/>
                <a:uLnTx/>
                <a:uFillTx/>
                <a:latin typeface="Calibri"/>
                <a:ea typeface="+mn-ea"/>
                <a:cs typeface="Calibri"/>
              </a:rPr>
              <a:t>ξ</a:t>
            </a:r>
            <a:r>
              <a:rPr kumimoji="0" sz="3800" b="0" i="0" u="none" strike="noStrike" kern="1200" cap="none" spc="0" normalizeH="0" baseline="0" noProof="0" dirty="0">
                <a:ln>
                  <a:noFill/>
                </a:ln>
                <a:solidFill>
                  <a:srgbClr val="FFFFFF"/>
                </a:solidFill>
                <a:effectLst/>
                <a:uLnTx/>
                <a:uFillTx/>
                <a:latin typeface="Calibri"/>
                <a:ea typeface="+mn-ea"/>
                <a:cs typeface="Calibri"/>
              </a:rPr>
              <a:t>ε</a:t>
            </a:r>
            <a:r>
              <a:rPr kumimoji="0" sz="3800" b="0" i="0" u="none" strike="noStrike" kern="1200" cap="none" spc="-35" normalizeH="0" baseline="0" noProof="0" dirty="0">
                <a:ln>
                  <a:noFill/>
                </a:ln>
                <a:solidFill>
                  <a:srgbClr val="FFFFFF"/>
                </a:solidFill>
                <a:effectLst/>
                <a:uLnTx/>
                <a:uFillTx/>
                <a:latin typeface="Calibri"/>
                <a:ea typeface="+mn-ea"/>
                <a:cs typeface="Calibri"/>
              </a:rPr>
              <a:t>ρ</a:t>
            </a:r>
            <a:r>
              <a:rPr kumimoji="0" sz="3800" b="0" i="0" u="none" strike="noStrike" kern="1200" cap="none" spc="0" normalizeH="0" baseline="0" noProof="0" dirty="0">
                <a:ln>
                  <a:noFill/>
                </a:ln>
                <a:solidFill>
                  <a:srgbClr val="FFFFFF"/>
                </a:solidFill>
                <a:effectLst/>
                <a:uLnTx/>
                <a:uFillTx/>
                <a:latin typeface="Calibri"/>
                <a:ea typeface="+mn-ea"/>
                <a:cs typeface="Calibri"/>
              </a:rPr>
              <a:t>γ</a:t>
            </a:r>
            <a:r>
              <a:rPr kumimoji="0" sz="3800" b="0" i="0" u="none" strike="noStrike" kern="1200" cap="none" spc="-40" normalizeH="0" baseline="0" noProof="0" dirty="0">
                <a:ln>
                  <a:noFill/>
                </a:ln>
                <a:solidFill>
                  <a:srgbClr val="FFFFFF"/>
                </a:solidFill>
                <a:effectLst/>
                <a:uLnTx/>
                <a:uFillTx/>
                <a:latin typeface="Calibri"/>
                <a:ea typeface="+mn-ea"/>
                <a:cs typeface="Calibri"/>
              </a:rPr>
              <a:t>α</a:t>
            </a:r>
            <a:r>
              <a:rPr kumimoji="0" sz="3800" b="0" i="0" u="none" strike="noStrike" kern="1200" cap="none" spc="0" normalizeH="0" baseline="0" noProof="0" dirty="0">
                <a:ln>
                  <a:noFill/>
                </a:ln>
                <a:solidFill>
                  <a:srgbClr val="FFFFFF"/>
                </a:solidFill>
                <a:effectLst/>
                <a:uLnTx/>
                <a:uFillTx/>
                <a:latin typeface="Calibri"/>
                <a:ea typeface="+mn-ea"/>
                <a:cs typeface="Calibri"/>
              </a:rPr>
              <a:t>σία</a:t>
            </a:r>
            <a:endParaRPr kumimoji="0" sz="38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p:nvPr/>
        </p:nvSpPr>
        <p:spPr>
          <a:xfrm>
            <a:off x="5926835" y="4263896"/>
            <a:ext cx="487045" cy="365125"/>
          </a:xfrm>
          <a:custGeom>
            <a:avLst/>
            <a:gdLst/>
            <a:ahLst/>
            <a:cxnLst/>
            <a:rect l="l" t="t" r="r" b="b"/>
            <a:pathLst>
              <a:path w="487045" h="365125">
                <a:moveTo>
                  <a:pt x="487045" y="182499"/>
                </a:moveTo>
                <a:lnTo>
                  <a:pt x="0" y="182499"/>
                </a:lnTo>
                <a:lnTo>
                  <a:pt x="243586" y="365125"/>
                </a:lnTo>
                <a:lnTo>
                  <a:pt x="487045" y="182499"/>
                </a:lnTo>
                <a:close/>
              </a:path>
              <a:path w="487045" h="365125">
                <a:moveTo>
                  <a:pt x="365252" y="0"/>
                </a:moveTo>
                <a:lnTo>
                  <a:pt x="121793" y="0"/>
                </a:lnTo>
                <a:lnTo>
                  <a:pt x="121793" y="182499"/>
                </a:lnTo>
                <a:lnTo>
                  <a:pt x="365252" y="182499"/>
                </a:lnTo>
                <a:lnTo>
                  <a:pt x="365252" y="0"/>
                </a:lnTo>
                <a:close/>
              </a:path>
            </a:pathLst>
          </a:custGeom>
          <a:solidFill>
            <a:srgbClr val="6FAC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5913754" y="4263897"/>
            <a:ext cx="487045" cy="365125"/>
          </a:xfrm>
          <a:custGeom>
            <a:avLst/>
            <a:gdLst/>
            <a:ahLst/>
            <a:cxnLst/>
            <a:rect l="l" t="t" r="r" b="b"/>
            <a:pathLst>
              <a:path w="487045" h="365125">
                <a:moveTo>
                  <a:pt x="0" y="182499"/>
                </a:moveTo>
                <a:lnTo>
                  <a:pt x="121793" y="182499"/>
                </a:lnTo>
                <a:lnTo>
                  <a:pt x="121793" y="0"/>
                </a:lnTo>
                <a:lnTo>
                  <a:pt x="365252" y="0"/>
                </a:lnTo>
                <a:lnTo>
                  <a:pt x="365252" y="182499"/>
                </a:lnTo>
                <a:lnTo>
                  <a:pt x="487045" y="182499"/>
                </a:lnTo>
                <a:lnTo>
                  <a:pt x="243586" y="365125"/>
                </a:lnTo>
                <a:lnTo>
                  <a:pt x="0" y="182499"/>
                </a:lnTo>
                <a:close/>
              </a:path>
            </a:pathLst>
          </a:custGeom>
          <a:ln w="12700">
            <a:solidFill>
              <a:srgbClr val="41709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2878835" y="4888991"/>
            <a:ext cx="1121664" cy="51358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3692652" y="4888991"/>
            <a:ext cx="1662683" cy="51358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5047488" y="4888991"/>
            <a:ext cx="359663" cy="513588"/>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5099303" y="4888991"/>
            <a:ext cx="1135379" cy="513588"/>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5926835" y="4888991"/>
            <a:ext cx="1562100" cy="513588"/>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7181088" y="4888991"/>
            <a:ext cx="486155" cy="513588"/>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7359395" y="4888991"/>
            <a:ext cx="1088136" cy="513588"/>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8139683" y="4888991"/>
            <a:ext cx="356616" cy="513588"/>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8188452" y="4888991"/>
            <a:ext cx="1293876" cy="513588"/>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3023297" y="5121104"/>
            <a:ext cx="6294120" cy="513588"/>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2782824" y="5383308"/>
            <a:ext cx="6699504" cy="513588"/>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9198864" y="5437632"/>
            <a:ext cx="359664" cy="513588"/>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 name="object 5"/>
          <p:cNvGraphicFramePr>
            <a:graphicFrameLocks noGrp="1"/>
          </p:cNvGraphicFramePr>
          <p:nvPr>
            <p:extLst>
              <p:ext uri="{D42A27DB-BD31-4B8C-83A1-F6EECF244321}">
                <p14:modId xmlns:p14="http://schemas.microsoft.com/office/powerpoint/2010/main" val="3835719537"/>
              </p:ext>
            </p:extLst>
          </p:nvPr>
        </p:nvGraphicFramePr>
        <p:xfrm>
          <a:off x="2153917" y="1801556"/>
          <a:ext cx="8128000" cy="2106726"/>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0000"/>
                    </a:ext>
                  </a:extLst>
                </a:gridCol>
              </a:tblGrid>
              <a:tr h="454947">
                <a:tc>
                  <a:txBody>
                    <a:bodyPr/>
                    <a:lstStyle/>
                    <a:p>
                      <a:pPr algn="ctr">
                        <a:lnSpc>
                          <a:spcPct val="100000"/>
                        </a:lnSpc>
                      </a:pPr>
                      <a:r>
                        <a:rPr lang="el-GR" sz="2400" b="1" dirty="0">
                          <a:solidFill>
                            <a:srgbClr val="FFFFFF"/>
                          </a:solidFill>
                          <a:latin typeface="Calibri"/>
                          <a:cs typeface="Calibri"/>
                        </a:rPr>
                        <a:t>Βιολογικοί</a:t>
                      </a:r>
                      <a:r>
                        <a:rPr sz="2400" b="1" spc="-35" dirty="0">
                          <a:solidFill>
                            <a:srgbClr val="FFFFFF"/>
                          </a:solidFill>
                          <a:latin typeface="Calibri"/>
                          <a:cs typeface="Calibri"/>
                        </a:rPr>
                        <a:t> </a:t>
                      </a:r>
                      <a:r>
                        <a:rPr sz="2400" b="1" spc="-15" dirty="0">
                          <a:solidFill>
                            <a:srgbClr val="FFFFFF"/>
                          </a:solidFill>
                          <a:latin typeface="Calibri"/>
                          <a:cs typeface="Calibri"/>
                        </a:rPr>
                        <a:t>π</a:t>
                      </a:r>
                      <a:r>
                        <a:rPr sz="2400" b="1" dirty="0">
                          <a:solidFill>
                            <a:srgbClr val="FFFFFF"/>
                          </a:solidFill>
                          <a:latin typeface="Calibri"/>
                          <a:cs typeface="Calibri"/>
                        </a:rPr>
                        <a:t>α</a:t>
                      </a:r>
                      <a:r>
                        <a:rPr sz="2400" b="1" spc="5" dirty="0">
                          <a:solidFill>
                            <a:srgbClr val="FFFFFF"/>
                          </a:solidFill>
                          <a:latin typeface="Calibri"/>
                          <a:cs typeface="Calibri"/>
                        </a:rPr>
                        <a:t>ρ</a:t>
                      </a:r>
                      <a:r>
                        <a:rPr sz="2400" b="1" spc="-10" dirty="0">
                          <a:solidFill>
                            <a:srgbClr val="FFFFFF"/>
                          </a:solidFill>
                          <a:latin typeface="Calibri"/>
                          <a:cs typeface="Calibri"/>
                        </a:rPr>
                        <a:t>ά</a:t>
                      </a:r>
                      <a:r>
                        <a:rPr sz="2400" b="1" dirty="0">
                          <a:solidFill>
                            <a:srgbClr val="FFFFFF"/>
                          </a:solidFill>
                          <a:latin typeface="Calibri"/>
                          <a:cs typeface="Calibri"/>
                        </a:rPr>
                        <a:t>γο</a:t>
                      </a:r>
                      <a:r>
                        <a:rPr sz="2400" b="1" spc="15" dirty="0">
                          <a:solidFill>
                            <a:srgbClr val="FFFFFF"/>
                          </a:solidFill>
                          <a:latin typeface="Calibri"/>
                          <a:cs typeface="Calibri"/>
                        </a:rPr>
                        <a:t>ν</a:t>
                      </a:r>
                      <a:r>
                        <a:rPr sz="2400" b="1" dirty="0">
                          <a:solidFill>
                            <a:srgbClr val="FFFFFF"/>
                          </a:solidFill>
                          <a:latin typeface="Calibri"/>
                          <a:cs typeface="Calibri"/>
                        </a:rPr>
                        <a:t>τες</a:t>
                      </a:r>
                      <a:endParaRPr sz="24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FAC46"/>
                    </a:solidFill>
                  </a:tcPr>
                </a:tc>
                <a:extLst>
                  <a:ext uri="{0D108BD9-81ED-4DB2-BD59-A6C34878D82A}">
                    <a16:rowId xmlns:a16="http://schemas.microsoft.com/office/drawing/2014/main" val="10000"/>
                  </a:ext>
                </a:extLst>
              </a:tr>
              <a:tr h="550592">
                <a:tc>
                  <a:txBody>
                    <a:bodyPr/>
                    <a:lstStyle/>
                    <a:p>
                      <a:pPr algn="ctr">
                        <a:lnSpc>
                          <a:spcPct val="100000"/>
                        </a:lnSpc>
                      </a:pPr>
                      <a:r>
                        <a:rPr sz="2000" b="1" spc="-10" dirty="0">
                          <a:latin typeface="Calibri"/>
                          <a:cs typeface="Calibri"/>
                        </a:rPr>
                        <a:t>μ</a:t>
                      </a:r>
                      <a:r>
                        <a:rPr sz="2000" b="1" dirty="0">
                          <a:latin typeface="Calibri"/>
                          <a:cs typeface="Calibri"/>
                        </a:rPr>
                        <a:t>ύ</a:t>
                      </a:r>
                      <a:r>
                        <a:rPr sz="2000" b="1" spc="-10" dirty="0">
                          <a:latin typeface="Calibri"/>
                          <a:cs typeface="Calibri"/>
                        </a:rPr>
                        <a:t>κ</a:t>
                      </a:r>
                      <a:r>
                        <a:rPr sz="2000" b="1" spc="-20" dirty="0">
                          <a:latin typeface="Calibri"/>
                          <a:cs typeface="Calibri"/>
                        </a:rPr>
                        <a:t>η</a:t>
                      </a:r>
                      <a:r>
                        <a:rPr sz="2000" b="1" dirty="0">
                          <a:latin typeface="Calibri"/>
                          <a:cs typeface="Calibri"/>
                        </a:rPr>
                        <a:t>τ</a:t>
                      </a:r>
                      <a:r>
                        <a:rPr sz="2000" b="1" spc="-10" dirty="0">
                          <a:latin typeface="Calibri"/>
                          <a:cs typeface="Calibri"/>
                        </a:rPr>
                        <a:t>ε</a:t>
                      </a:r>
                      <a:r>
                        <a:rPr sz="2000" b="1" dirty="0">
                          <a:latin typeface="Calibri"/>
                          <a:cs typeface="Calibri"/>
                        </a:rPr>
                        <a:t>ς</a:t>
                      </a: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extLst>
                  <a:ext uri="{0D108BD9-81ED-4DB2-BD59-A6C34878D82A}">
                    <a16:rowId xmlns:a16="http://schemas.microsoft.com/office/drawing/2014/main" val="10001"/>
                  </a:ext>
                </a:extLst>
              </a:tr>
              <a:tr h="550595">
                <a:tc>
                  <a:txBody>
                    <a:bodyPr/>
                    <a:lstStyle/>
                    <a:p>
                      <a:pPr algn="ctr">
                        <a:lnSpc>
                          <a:spcPct val="100000"/>
                        </a:lnSpc>
                      </a:pPr>
                      <a:r>
                        <a:rPr sz="2000" b="1" spc="-10" dirty="0">
                          <a:latin typeface="Calibri"/>
                          <a:cs typeface="Calibri"/>
                        </a:rPr>
                        <a:t>λ</a:t>
                      </a:r>
                      <a:r>
                        <a:rPr sz="2000" b="1" dirty="0">
                          <a:latin typeface="Calibri"/>
                          <a:cs typeface="Calibri"/>
                        </a:rPr>
                        <a:t>ε</a:t>
                      </a:r>
                      <a:r>
                        <a:rPr sz="2000" b="1" spc="-20" dirty="0">
                          <a:latin typeface="Calibri"/>
                          <a:cs typeface="Calibri"/>
                        </a:rPr>
                        <a:t>ι</a:t>
                      </a:r>
                      <a:r>
                        <a:rPr sz="2000" b="1" dirty="0">
                          <a:latin typeface="Calibri"/>
                          <a:cs typeface="Calibri"/>
                        </a:rPr>
                        <a:t>χ</a:t>
                      </a:r>
                      <a:r>
                        <a:rPr sz="2000" b="1" spc="-30" dirty="0">
                          <a:latin typeface="Calibri"/>
                          <a:cs typeface="Calibri"/>
                        </a:rPr>
                        <a:t>ή</a:t>
                      </a:r>
                      <a:r>
                        <a:rPr sz="2000" b="1" dirty="0">
                          <a:latin typeface="Calibri"/>
                          <a:cs typeface="Calibri"/>
                        </a:rPr>
                        <a:t>ν</a:t>
                      </a:r>
                      <a:r>
                        <a:rPr sz="2000" b="1" spc="-10" dirty="0">
                          <a:latin typeface="Calibri"/>
                          <a:cs typeface="Calibri"/>
                        </a:rPr>
                        <a:t>ε</a:t>
                      </a:r>
                      <a:r>
                        <a:rPr sz="2000" b="1" dirty="0">
                          <a:latin typeface="Calibri"/>
                          <a:cs typeface="Calibri"/>
                        </a:rPr>
                        <a:t>ς</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extLst>
                  <a:ext uri="{0D108BD9-81ED-4DB2-BD59-A6C34878D82A}">
                    <a16:rowId xmlns:a16="http://schemas.microsoft.com/office/drawing/2014/main" val="10002"/>
                  </a:ext>
                </a:extLst>
              </a:tr>
              <a:tr h="550592">
                <a:tc>
                  <a:txBody>
                    <a:bodyPr/>
                    <a:lstStyle/>
                    <a:p>
                      <a:pPr marL="2463800">
                        <a:lnSpc>
                          <a:spcPct val="100000"/>
                        </a:lnSpc>
                      </a:pPr>
                      <a:r>
                        <a:rPr sz="2000" b="1" dirty="0">
                          <a:latin typeface="Calibri"/>
                          <a:cs typeface="Calibri"/>
                        </a:rPr>
                        <a:t>βακτή</a:t>
                      </a:r>
                      <a:r>
                        <a:rPr sz="2000" b="1" spc="-10" dirty="0">
                          <a:latin typeface="Calibri"/>
                          <a:cs typeface="Calibri"/>
                        </a:rPr>
                        <a:t>ρ</a:t>
                      </a:r>
                      <a:r>
                        <a:rPr sz="2000" b="1" dirty="0">
                          <a:latin typeface="Calibri"/>
                          <a:cs typeface="Calibri"/>
                        </a:rPr>
                        <a:t>ια</a:t>
                      </a:r>
                      <a:r>
                        <a:rPr sz="2000" b="1" spc="5" dirty="0">
                          <a:latin typeface="Calibri"/>
                          <a:cs typeface="Calibri"/>
                        </a:rPr>
                        <a:t> </a:t>
                      </a:r>
                      <a:r>
                        <a:rPr sz="2000" b="1" spc="-5" dirty="0">
                          <a:latin typeface="Calibri"/>
                          <a:cs typeface="Calibri"/>
                        </a:rPr>
                        <a:t>(</a:t>
                      </a:r>
                      <a:r>
                        <a:rPr sz="2000" b="1" i="1" dirty="0">
                          <a:latin typeface="Calibri"/>
                          <a:cs typeface="Calibri"/>
                        </a:rPr>
                        <a:t>Bac</a:t>
                      </a:r>
                      <a:r>
                        <a:rPr sz="2000" b="1" i="1" spc="-15" dirty="0">
                          <a:latin typeface="Calibri"/>
                          <a:cs typeface="Calibri"/>
                        </a:rPr>
                        <a:t>i</a:t>
                      </a:r>
                      <a:r>
                        <a:rPr sz="2000" b="1" i="1" spc="-10" dirty="0">
                          <a:latin typeface="Calibri"/>
                          <a:cs typeface="Calibri"/>
                        </a:rPr>
                        <a:t>ll</a:t>
                      </a:r>
                      <a:r>
                        <a:rPr sz="2000" b="1" i="1" spc="-5" dirty="0">
                          <a:latin typeface="Calibri"/>
                          <a:cs typeface="Calibri"/>
                        </a:rPr>
                        <a:t>u</a:t>
                      </a:r>
                      <a:r>
                        <a:rPr sz="2000" b="1" i="1" dirty="0">
                          <a:latin typeface="Calibri"/>
                          <a:cs typeface="Calibri"/>
                        </a:rPr>
                        <a:t>s</a:t>
                      </a:r>
                      <a:r>
                        <a:rPr sz="2000" b="1" i="1" spc="30" dirty="0">
                          <a:latin typeface="Calibri"/>
                          <a:cs typeface="Calibri"/>
                        </a:rPr>
                        <a:t> </a:t>
                      </a:r>
                      <a:r>
                        <a:rPr sz="2000" b="1" i="1" dirty="0">
                          <a:latin typeface="Calibri"/>
                          <a:cs typeface="Calibri"/>
                        </a:rPr>
                        <a:t>mu</a:t>
                      </a:r>
                      <a:r>
                        <a:rPr sz="2000" b="1" i="1" spc="-10" dirty="0">
                          <a:latin typeface="Calibri"/>
                          <a:cs typeface="Calibri"/>
                        </a:rPr>
                        <a:t>cil</a:t>
                      </a:r>
                      <a:r>
                        <a:rPr sz="2000" b="1" i="1" spc="-5" dirty="0">
                          <a:latin typeface="Calibri"/>
                          <a:cs typeface="Calibri"/>
                        </a:rPr>
                        <a:t>ag</a:t>
                      </a:r>
                      <a:r>
                        <a:rPr sz="2000" b="1" i="1" spc="-10" dirty="0">
                          <a:latin typeface="Calibri"/>
                          <a:cs typeface="Calibri"/>
                        </a:rPr>
                        <a:t>i</a:t>
                      </a:r>
                      <a:r>
                        <a:rPr sz="2000" b="1" i="1" spc="-5" dirty="0">
                          <a:latin typeface="Calibri"/>
                          <a:cs typeface="Calibri"/>
                        </a:rPr>
                        <a:t>no</a:t>
                      </a:r>
                      <a:r>
                        <a:rPr sz="2000" b="1" i="1" spc="-10" dirty="0">
                          <a:latin typeface="Calibri"/>
                          <a:cs typeface="Calibri"/>
                        </a:rPr>
                        <a:t>s</a:t>
                      </a:r>
                      <a:r>
                        <a:rPr sz="2000" b="1" i="1" spc="-5" dirty="0">
                          <a:latin typeface="Calibri"/>
                          <a:cs typeface="Calibri"/>
                        </a:rPr>
                        <a:t>u</a:t>
                      </a:r>
                      <a:r>
                        <a:rPr sz="2000" b="1" i="1" dirty="0">
                          <a:latin typeface="Calibri"/>
                          <a:cs typeface="Calibri"/>
                        </a:rPr>
                        <a:t>s</a:t>
                      </a:r>
                      <a:r>
                        <a:rPr sz="2000" b="1" i="1" spc="30" dirty="0">
                          <a:latin typeface="Calibri"/>
                          <a:cs typeface="Calibri"/>
                        </a:rPr>
                        <a:t> </a:t>
                      </a:r>
                      <a:r>
                        <a:rPr sz="2000" b="1" dirty="0">
                          <a:latin typeface="Calibri"/>
                          <a:cs typeface="Calibri"/>
                        </a:rPr>
                        <a:t>)</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5253228" y="1316736"/>
            <a:ext cx="621791" cy="89916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10543031" y="1316736"/>
            <a:ext cx="624840" cy="89916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2124455" y="2360676"/>
            <a:ext cx="624840" cy="89916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2712720" y="4892040"/>
            <a:ext cx="624840" cy="89916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7027164" y="3354323"/>
            <a:ext cx="624840" cy="89915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7239000" y="5372100"/>
            <a:ext cx="624840" cy="89916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44" name="Εικόνα 43"/>
          <p:cNvPicPr>
            <a:picLocks noChangeAspect="1"/>
          </p:cNvPicPr>
          <p:nvPr/>
        </p:nvPicPr>
        <p:blipFill>
          <a:blip r:embed="rId5"/>
          <a:stretch>
            <a:fillRect/>
          </a:stretch>
        </p:blipFill>
        <p:spPr>
          <a:xfrm>
            <a:off x="881959" y="662105"/>
            <a:ext cx="10028789" cy="853514"/>
          </a:xfrm>
          <a:prstGeom prst="rect">
            <a:avLst/>
          </a:prstGeom>
          <a:solidFill>
            <a:schemeClr val="accent5">
              <a:lumMod val="20000"/>
              <a:lumOff val="80000"/>
            </a:schemeClr>
          </a:solidFill>
        </p:spPr>
      </p:pic>
      <p:pic>
        <p:nvPicPr>
          <p:cNvPr id="45" name="Εικόνα 44"/>
          <p:cNvPicPr>
            <a:picLocks noChangeAspect="1"/>
          </p:cNvPicPr>
          <p:nvPr/>
        </p:nvPicPr>
        <p:blipFill>
          <a:blip r:embed="rId6"/>
          <a:stretch>
            <a:fillRect/>
          </a:stretch>
        </p:blipFill>
        <p:spPr>
          <a:xfrm>
            <a:off x="1174592" y="1695224"/>
            <a:ext cx="9443522" cy="853514"/>
          </a:xfrm>
          <a:prstGeom prst="rect">
            <a:avLst/>
          </a:prstGeom>
          <a:solidFill>
            <a:schemeClr val="accent3">
              <a:lumMod val="20000"/>
              <a:lumOff val="80000"/>
            </a:schemeClr>
          </a:solidFill>
        </p:spPr>
      </p:pic>
      <p:pic>
        <p:nvPicPr>
          <p:cNvPr id="46" name="Εικόνα 45"/>
          <p:cNvPicPr>
            <a:picLocks noChangeAspect="1"/>
          </p:cNvPicPr>
          <p:nvPr/>
        </p:nvPicPr>
        <p:blipFill>
          <a:blip r:embed="rId7"/>
          <a:stretch>
            <a:fillRect/>
          </a:stretch>
        </p:blipFill>
        <p:spPr>
          <a:xfrm>
            <a:off x="2519276" y="2772771"/>
            <a:ext cx="6089694" cy="853514"/>
          </a:xfrm>
          <a:prstGeom prst="rect">
            <a:avLst/>
          </a:prstGeom>
          <a:solidFill>
            <a:schemeClr val="accent6">
              <a:lumMod val="20000"/>
              <a:lumOff val="80000"/>
            </a:schemeClr>
          </a:solidFill>
        </p:spPr>
      </p:pic>
      <p:pic>
        <p:nvPicPr>
          <p:cNvPr id="47" name="Εικόνα 46"/>
          <p:cNvPicPr>
            <a:picLocks noChangeAspect="1"/>
          </p:cNvPicPr>
          <p:nvPr/>
        </p:nvPicPr>
        <p:blipFill>
          <a:blip r:embed="rId8"/>
          <a:stretch>
            <a:fillRect/>
          </a:stretch>
        </p:blipFill>
        <p:spPr>
          <a:xfrm>
            <a:off x="167425" y="3850318"/>
            <a:ext cx="11885388" cy="853514"/>
          </a:xfrm>
          <a:prstGeom prst="rect">
            <a:avLst/>
          </a:prstGeom>
          <a:solidFill>
            <a:schemeClr val="accent4">
              <a:lumMod val="20000"/>
              <a:lumOff val="80000"/>
            </a:schemeClr>
          </a:solidFill>
        </p:spPr>
      </p:pic>
      <p:pic>
        <p:nvPicPr>
          <p:cNvPr id="48" name="Εικόνα 47"/>
          <p:cNvPicPr>
            <a:picLocks noChangeAspect="1"/>
          </p:cNvPicPr>
          <p:nvPr/>
        </p:nvPicPr>
        <p:blipFill>
          <a:blip r:embed="rId9"/>
          <a:stretch>
            <a:fillRect/>
          </a:stretch>
        </p:blipFill>
        <p:spPr>
          <a:xfrm>
            <a:off x="2735690" y="4945343"/>
            <a:ext cx="6748857" cy="853514"/>
          </a:xfrm>
          <a:prstGeom prst="rect">
            <a:avLst/>
          </a:prstGeom>
          <a:solidFill>
            <a:schemeClr val="bg2">
              <a:lumMod val="90000"/>
            </a:schemeClr>
          </a:solidFill>
        </p:spPr>
      </p:pic>
    </p:spTree>
    <p:extLst>
      <p:ext uri="{BB962C8B-B14F-4D97-AF65-F5344CB8AC3E}">
        <p14:creationId xmlns:p14="http://schemas.microsoft.com/office/powerpoint/2010/main" val="1448524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221227" y="206477"/>
            <a:ext cx="11842954" cy="1076633"/>
          </a:xfrm>
          <a:solidFill>
            <a:schemeClr val="accent4">
              <a:lumMod val="20000"/>
              <a:lumOff val="80000"/>
            </a:schemeClr>
          </a:solidFill>
        </p:spPr>
        <p:txBody>
          <a:bodyPr>
            <a:normAutofit fontScale="90000"/>
          </a:bodyPr>
          <a:lstStyle/>
          <a:p>
            <a:pPr algn="ctr"/>
            <a:r>
              <a:rPr lang="el-GR" b="1" dirty="0">
                <a:solidFill>
                  <a:srgbClr val="3A3838"/>
                </a:solidFill>
                <a:latin typeface="Calibri" panose="020F0502020204030204" pitchFamily="34" charset="0"/>
              </a:rPr>
              <a:t>ΤΑ ΒΑΣΙΚΑ ΜΕΤΡΑ ΠΟΥ ΠΡΟΤΕΙΝΕΙ ΤΟ </a:t>
            </a:r>
            <a:r>
              <a:rPr lang="el-GR" b="1" i="1" dirty="0">
                <a:solidFill>
                  <a:schemeClr val="accent6">
                    <a:lumMod val="75000"/>
                  </a:schemeClr>
                </a:solidFill>
                <a:latin typeface="Calibri" panose="020F0502020204030204" pitchFamily="34" charset="0"/>
              </a:rPr>
              <a:t>ΝΕΟ ΕΘΝΙΚΟ ΣΧΕΔΙΟ ΔΙΑΧΕΙΡΙΣΗΣ ΑΠΟΒΛΗΤΩΝ </a:t>
            </a:r>
            <a:endParaRPr lang="el-GR" b="1" i="1" dirty="0">
              <a:solidFill>
                <a:schemeClr val="accent6">
                  <a:lumMod val="75000"/>
                </a:schemeClr>
              </a:solidFill>
            </a:endParaRPr>
          </a:p>
        </p:txBody>
      </p:sp>
      <p:sp>
        <p:nvSpPr>
          <p:cNvPr id="3" name="Θέση περιεχομένου 2"/>
          <p:cNvSpPr>
            <a:spLocks noGrp="1"/>
          </p:cNvSpPr>
          <p:nvPr>
            <p:ph idx="1"/>
          </p:nvPr>
        </p:nvSpPr>
        <p:spPr>
          <a:xfrm>
            <a:off x="221227" y="1283110"/>
            <a:ext cx="11842954" cy="5220929"/>
          </a:xfrm>
          <a:solidFill>
            <a:schemeClr val="accent5">
              <a:lumMod val="20000"/>
              <a:lumOff val="80000"/>
            </a:schemeClr>
          </a:solidFill>
        </p:spPr>
        <p:txBody>
          <a:bodyPr>
            <a:normAutofit/>
          </a:bodyPr>
          <a:lstStyle/>
          <a:p>
            <a:pPr algn="just"/>
            <a:r>
              <a:rPr lang="el-GR" sz="3200" b="1" dirty="0"/>
              <a:t>Δημιουργία και οργάνωση χώρων υγειονομικής ταφής επικίνδυνων αποβλήτων (ΧΥΤΕΑ) μέχρι το 2022-23, η ανυπαρξία των οποίων επιφέρει μεγάλα πρόστιμα στη χώρα από το Δικαστήριο της Ευρωπαϊκής Ένωσης. Μεταξύ άλλων, ειδική ανάγκη υπάρχει στη χώρα για την ασφαλή διάθεση των αποβλήτων αμιάντου.</a:t>
            </a:r>
          </a:p>
          <a:p>
            <a:pPr algn="just"/>
            <a:r>
              <a:rPr lang="el-GR" sz="3200" b="1" dirty="0"/>
              <a:t>Η διαχείριση των αμιαντούχων αποβλήτων εξακολουθεί να γίνεται με εξαγωγή τους εκτός Ελλάδος.</a:t>
            </a:r>
          </a:p>
          <a:p>
            <a:pPr algn="just"/>
            <a:r>
              <a:rPr lang="el-GR" sz="3200" b="1" dirty="0"/>
              <a:t>Σύμφωνα με τα στοιχεία των εξαγωγών (Πηγή: ΥΠΕΝ/Σύμβαση Βασιλείας) οι ποσότητες που εξήχθησαν το 2018 ανέρχονται σε 1.403 τόνους.</a:t>
            </a:r>
          </a:p>
          <a:p>
            <a:pPr algn="just"/>
            <a:endParaRPr lang="el-GR" sz="4000" b="1" dirty="0"/>
          </a:p>
        </p:txBody>
      </p:sp>
    </p:spTree>
    <p:extLst>
      <p:ext uri="{BB962C8B-B14F-4D97-AF65-F5344CB8AC3E}">
        <p14:creationId xmlns:p14="http://schemas.microsoft.com/office/powerpoint/2010/main" val="743907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206477"/>
            <a:ext cx="10515600" cy="811162"/>
          </a:xfrm>
          <a:solidFill>
            <a:schemeClr val="accent4">
              <a:lumMod val="20000"/>
              <a:lumOff val="80000"/>
            </a:schemeClr>
          </a:solidFill>
        </p:spPr>
        <p:txBody>
          <a:bodyPr>
            <a:normAutofit/>
          </a:bodyPr>
          <a:lstStyle/>
          <a:p>
            <a:pPr algn="ctr"/>
            <a:r>
              <a:rPr lang="el-GR" b="1" dirty="0">
                <a:effectLst>
                  <a:outerShdw blurRad="38100" dist="38100" dir="2700000" algn="tl">
                    <a:srgbClr val="000000">
                      <a:alpha val="43137"/>
                    </a:srgbClr>
                  </a:outerShdw>
                </a:effectLst>
              </a:rPr>
              <a:t>ΥΦΙΣΤΑΜΕΝΗ ΚΑΤΑΣΤΑΣΗ</a:t>
            </a:r>
          </a:p>
        </p:txBody>
      </p:sp>
      <p:sp>
        <p:nvSpPr>
          <p:cNvPr id="3" name="Θέση περιεχομένου 2"/>
          <p:cNvSpPr>
            <a:spLocks noGrp="1"/>
          </p:cNvSpPr>
          <p:nvPr>
            <p:ph idx="1"/>
          </p:nvPr>
        </p:nvSpPr>
        <p:spPr>
          <a:xfrm>
            <a:off x="838200" y="1238864"/>
            <a:ext cx="10515600" cy="5088193"/>
          </a:xfrm>
          <a:solidFill>
            <a:schemeClr val="accent6">
              <a:lumMod val="20000"/>
              <a:lumOff val="80000"/>
            </a:schemeClr>
          </a:solidFill>
        </p:spPr>
        <p:txBody>
          <a:bodyPr>
            <a:noAutofit/>
          </a:bodyPr>
          <a:lstStyle/>
          <a:p>
            <a:pPr algn="just"/>
            <a:r>
              <a:rPr lang="el-GR" sz="3600" b="1" dirty="0"/>
              <a:t>Η οργάνωση/διαχείριση ΧΥΤΕΑ για την διάθεση αμιαντούχων αποβλήτων δεν έχει προχωρήσει: υπάρχουν μόνο οι συγκεκριμένες εγκαταστάσεις που έχουν κατασκευαστεί/οργανωθεί για τις ανάγκες των αντίστοιχων εταιρειών (ΔΕΗ, ΑΛΟΥΜΙΝΙΟ ΕΛΛΑΔΟΣ), δεν λειτουργούν δηλαδή ως «</a:t>
            </a:r>
            <a:r>
              <a:rPr lang="el-GR" sz="3600" b="1" i="1" dirty="0"/>
              <a:t>εθνικοί</a:t>
            </a:r>
            <a:r>
              <a:rPr lang="el-GR" sz="3600" b="1" dirty="0"/>
              <a:t>» ή «</a:t>
            </a:r>
            <a:r>
              <a:rPr lang="el-GR" sz="3600" b="1" i="1" dirty="0"/>
              <a:t>ευρύτεροι</a:t>
            </a:r>
            <a:r>
              <a:rPr lang="el-GR" sz="3600" b="1" dirty="0"/>
              <a:t>» ΧΥΤΕΑ. Αποτέλεσμα αυτής της κατάστασης είναι η προσωρινή αποθήκευση αυτών των αποβλήτων και η εξαγωγή τους σε εγκαταστάσεις του εξωτερικού για διάθεση.</a:t>
            </a:r>
          </a:p>
        </p:txBody>
      </p:sp>
    </p:spTree>
    <p:extLst>
      <p:ext uri="{BB962C8B-B14F-4D97-AF65-F5344CB8AC3E}">
        <p14:creationId xmlns:p14="http://schemas.microsoft.com/office/powerpoint/2010/main" val="2486915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12191999" cy="958646"/>
          </a:xfrm>
          <a:solidFill>
            <a:schemeClr val="accent4">
              <a:lumMod val="20000"/>
              <a:lumOff val="80000"/>
            </a:schemeClr>
          </a:solidFill>
        </p:spPr>
        <p:txBody>
          <a:bodyPr>
            <a:normAutofit/>
          </a:bodyPr>
          <a:lstStyle/>
          <a:p>
            <a:pPr algn="ctr"/>
            <a:r>
              <a:rPr lang="el-GR" b="1" dirty="0">
                <a:effectLst>
                  <a:outerShdw blurRad="38100" dist="38100" dir="2700000" algn="tl">
                    <a:srgbClr val="000000">
                      <a:alpha val="43137"/>
                    </a:srgbClr>
                  </a:outerShdw>
                </a:effectLst>
              </a:rPr>
              <a:t>Εξέλιξη παραγωγής Αποβλήτων Αμιάντου έως το 2030</a:t>
            </a:r>
          </a:p>
        </p:txBody>
      </p:sp>
      <p:sp>
        <p:nvSpPr>
          <p:cNvPr id="3" name="Θέση περιεχομένου 2"/>
          <p:cNvSpPr>
            <a:spLocks noGrp="1"/>
          </p:cNvSpPr>
          <p:nvPr>
            <p:ph idx="1"/>
          </p:nvPr>
        </p:nvSpPr>
        <p:spPr>
          <a:xfrm>
            <a:off x="0" y="958647"/>
            <a:ext cx="12192000" cy="5899354"/>
          </a:xfrm>
          <a:solidFill>
            <a:schemeClr val="accent6">
              <a:lumMod val="20000"/>
              <a:lumOff val="80000"/>
            </a:schemeClr>
          </a:solidFill>
        </p:spPr>
        <p:txBody>
          <a:bodyPr>
            <a:noAutofit/>
          </a:bodyPr>
          <a:lstStyle/>
          <a:p>
            <a:pPr algn="just"/>
            <a:r>
              <a:rPr lang="el-GR" sz="3600" b="1" dirty="0"/>
              <a:t>Τα απόβλητα που παράγονται ανά έτος, με δεδομένη την διακοπή παραγωγής αμιάντου στην χώρα, προέρχονται μόνο από εργασίες κατεδαφίσεων και αφαίρεσης στοιχείων αμιάντου από παλαιότερες χρήσεις (ιδίως κτίρια /βιομηχανικές εγκαταστάσεις).</a:t>
            </a:r>
          </a:p>
          <a:p>
            <a:pPr algn="just"/>
            <a:r>
              <a:rPr lang="el-GR" sz="3600" b="1" dirty="0"/>
              <a:t>Οι σχετικοί κωδικοί ΕΚΑ είναι </a:t>
            </a:r>
            <a:r>
              <a:rPr lang="el-GR" sz="3600" b="1" i="1" dirty="0">
                <a:solidFill>
                  <a:srgbClr val="FF0000"/>
                </a:solidFill>
              </a:rPr>
              <a:t>17 06 01* </a:t>
            </a:r>
            <a:r>
              <a:rPr lang="el-GR" sz="3600" b="1" dirty="0"/>
              <a:t>(μονωτικά υλικά που περιέχουν αμίαντο) και </a:t>
            </a:r>
            <a:r>
              <a:rPr lang="el-GR" sz="3600" b="1" i="1" dirty="0">
                <a:solidFill>
                  <a:srgbClr val="FF0000"/>
                </a:solidFill>
              </a:rPr>
              <a:t>17 06 05* </a:t>
            </a:r>
            <a:r>
              <a:rPr lang="el-GR" sz="3600" b="1" dirty="0"/>
              <a:t>(υλικά δομικών κατασκευών που περιέχουν αμίαντο)</a:t>
            </a:r>
          </a:p>
          <a:p>
            <a:pPr algn="just"/>
            <a:r>
              <a:rPr lang="el-GR" sz="3600" b="1" dirty="0"/>
              <a:t>Οι ποσότητες που εξήχθησαν το 2018 ανέρχονται σε 1.403 τόνους και εκτιμάται ότι περίπου 1.000 τόνοι/έτος θα προκύπτουν μέχρι το 2030 (σύνολο: 10.000 τόνοι).</a:t>
            </a:r>
          </a:p>
        </p:txBody>
      </p:sp>
    </p:spTree>
    <p:extLst>
      <p:ext uri="{BB962C8B-B14F-4D97-AF65-F5344CB8AC3E}">
        <p14:creationId xmlns:p14="http://schemas.microsoft.com/office/powerpoint/2010/main" val="4100029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770501"/>
          </a:xfrm>
          <a:solidFill>
            <a:schemeClr val="accent4">
              <a:lumMod val="20000"/>
              <a:lumOff val="80000"/>
            </a:schemeClr>
          </a:solidFill>
        </p:spPr>
        <p:txBody>
          <a:bodyPr/>
          <a:lstStyle/>
          <a:p>
            <a:pPr algn="ctr"/>
            <a:r>
              <a:rPr lang="el-GR" b="1" dirty="0">
                <a:effectLst>
                  <a:outerShdw blurRad="38100" dist="38100" dir="2700000" algn="tl">
                    <a:srgbClr val="000000">
                      <a:alpha val="43137"/>
                    </a:srgbClr>
                  </a:outerShdw>
                </a:effectLst>
              </a:rPr>
              <a:t>ΣΤΟΧΟΙ ΔΙΑΧΕΙΡΙΣΗΣ</a:t>
            </a:r>
          </a:p>
        </p:txBody>
      </p:sp>
      <p:sp>
        <p:nvSpPr>
          <p:cNvPr id="3" name="Θέση περιεχομένου 2"/>
          <p:cNvSpPr>
            <a:spLocks noGrp="1"/>
          </p:cNvSpPr>
          <p:nvPr>
            <p:ph idx="1"/>
          </p:nvPr>
        </p:nvSpPr>
        <p:spPr>
          <a:xfrm>
            <a:off x="838200" y="1563329"/>
            <a:ext cx="10515600" cy="4613634"/>
          </a:xfrm>
          <a:solidFill>
            <a:schemeClr val="accent6">
              <a:lumMod val="20000"/>
              <a:lumOff val="80000"/>
            </a:schemeClr>
          </a:solidFill>
        </p:spPr>
        <p:txBody>
          <a:bodyPr>
            <a:normAutofit/>
          </a:bodyPr>
          <a:lstStyle/>
          <a:p>
            <a:pPr algn="ctr"/>
            <a:r>
              <a:rPr lang="el-GR" sz="4000" b="1" dirty="0">
                <a:solidFill>
                  <a:srgbClr val="00B050"/>
                </a:solidFill>
              </a:rPr>
              <a:t>Δημιουργία και οργάνωση εγκαταστάσεων διάθεσης μέχρι το 2023</a:t>
            </a:r>
          </a:p>
          <a:p>
            <a:pPr algn="ctr"/>
            <a:r>
              <a:rPr lang="el-GR" sz="4000" b="1" dirty="0">
                <a:solidFill>
                  <a:srgbClr val="0070C0"/>
                </a:solidFill>
              </a:rPr>
              <a:t>Επικαιροποίηση και ολοκλήρωση της καταγραφής παλαιών βιομηχανικών μονάδων που έχουν περιέλθει σε αδράνεια (όπως ΑΜΙΑΝΤΙΤ) και εκπόνηση σχεδίου απομάκρυνσης των αμιαντούχων υλικών/αποβλήτων</a:t>
            </a:r>
          </a:p>
        </p:txBody>
      </p:sp>
    </p:spTree>
    <p:extLst>
      <p:ext uri="{BB962C8B-B14F-4D97-AF65-F5344CB8AC3E}">
        <p14:creationId xmlns:p14="http://schemas.microsoft.com/office/powerpoint/2010/main" val="3983120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12192000" cy="681036"/>
          </a:xfrm>
          <a:solidFill>
            <a:schemeClr val="accent4">
              <a:lumMod val="20000"/>
              <a:lumOff val="80000"/>
            </a:schemeClr>
          </a:solidFill>
        </p:spPr>
        <p:txBody>
          <a:bodyPr>
            <a:normAutofit/>
          </a:bodyPr>
          <a:lstStyle/>
          <a:p>
            <a:pPr algn="ctr"/>
            <a:r>
              <a:rPr lang="el-GR" sz="3200" b="1" dirty="0">
                <a:effectLst>
                  <a:outerShdw blurRad="38100" dist="38100" dir="2700000" algn="tl">
                    <a:srgbClr val="000000">
                      <a:alpha val="43137"/>
                    </a:srgbClr>
                  </a:outerShdw>
                </a:effectLst>
              </a:rPr>
              <a:t>Ενδεικτικά προτεινόμενα μέτρα και δράσεις - Δείκτες παρακολούθησης</a:t>
            </a:r>
          </a:p>
        </p:txBody>
      </p:sp>
      <p:pic>
        <p:nvPicPr>
          <p:cNvPr id="4" name="Θέση περιεχομένου 3">
            <a:extLst>
              <a:ext uri="{FF2B5EF4-FFF2-40B4-BE49-F238E27FC236}">
                <a16:creationId xmlns:a16="http://schemas.microsoft.com/office/drawing/2014/main" id="{FBDBC7C9-FCBF-40C1-A899-BA82A8C89D52}"/>
              </a:ext>
            </a:extLst>
          </p:cNvPr>
          <p:cNvPicPr>
            <a:picLocks noGrp="1" noChangeAspect="1"/>
          </p:cNvPicPr>
          <p:nvPr>
            <p:ph idx="1"/>
          </p:nvPr>
        </p:nvPicPr>
        <p:blipFill>
          <a:blip r:embed="rId2"/>
          <a:stretch>
            <a:fillRect/>
          </a:stretch>
        </p:blipFill>
        <p:spPr>
          <a:xfrm>
            <a:off x="0" y="681037"/>
            <a:ext cx="12192000" cy="6176962"/>
          </a:xfrm>
          <a:prstGeom prst="rect">
            <a:avLst/>
          </a:prstGeom>
        </p:spPr>
      </p:pic>
    </p:spTree>
    <p:extLst>
      <p:ext uri="{BB962C8B-B14F-4D97-AF65-F5344CB8AC3E}">
        <p14:creationId xmlns:p14="http://schemas.microsoft.com/office/powerpoint/2010/main" val="2957459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12192000" cy="681036"/>
          </a:xfrm>
          <a:solidFill>
            <a:schemeClr val="accent4">
              <a:lumMod val="20000"/>
              <a:lumOff val="80000"/>
            </a:schemeClr>
          </a:solidFill>
        </p:spPr>
        <p:txBody>
          <a:bodyPr>
            <a:normAutofit fontScale="90000"/>
          </a:bodyPr>
          <a:lstStyle/>
          <a:p>
            <a:pPr algn="ctr"/>
            <a:r>
              <a:rPr lang="el-GR" b="1" dirty="0"/>
              <a:t>ΛΥΣΕΙΣ ΑΞΙΟΠΟΙΗΣΗΣ ΜΕ ΒΑΣΗ ΒΙΟΜΗΧΑΝΙΚΗ ΣΥΜΒΙΩΣΗ</a:t>
            </a:r>
          </a:p>
        </p:txBody>
      </p:sp>
      <p:sp>
        <p:nvSpPr>
          <p:cNvPr id="3" name="Θέση περιεχομένου 2"/>
          <p:cNvSpPr>
            <a:spLocks noGrp="1"/>
          </p:cNvSpPr>
          <p:nvPr>
            <p:ph idx="1"/>
          </p:nvPr>
        </p:nvSpPr>
        <p:spPr>
          <a:xfrm>
            <a:off x="0" y="681037"/>
            <a:ext cx="12192000" cy="6176962"/>
          </a:xfrm>
          <a:solidFill>
            <a:schemeClr val="accent6">
              <a:lumMod val="20000"/>
              <a:lumOff val="80000"/>
            </a:schemeClr>
          </a:solidFill>
        </p:spPr>
        <p:txBody>
          <a:bodyPr>
            <a:normAutofit lnSpcReduction="10000"/>
          </a:bodyPr>
          <a:lstStyle/>
          <a:p>
            <a:pPr marL="0" indent="0" algn="ctr">
              <a:buNone/>
            </a:pPr>
            <a:r>
              <a:rPr lang="el-GR" sz="4000" b="1" dirty="0">
                <a:solidFill>
                  <a:srgbClr val="FF0000"/>
                </a:solidFill>
              </a:rPr>
              <a:t>Είναι η Κεραμική Βιομηχανία μια αξιόπιστη λύση;</a:t>
            </a:r>
          </a:p>
          <a:p>
            <a:pPr marL="0" indent="0" algn="ctr">
              <a:buNone/>
            </a:pPr>
            <a:endParaRPr lang="el-GR" sz="3200" b="1" i="1" u="sng" dirty="0"/>
          </a:p>
          <a:p>
            <a:pPr marL="0" indent="0" algn="ctr">
              <a:buNone/>
            </a:pPr>
            <a:r>
              <a:rPr lang="el-GR" b="1" i="1" dirty="0">
                <a:solidFill>
                  <a:srgbClr val="002060"/>
                </a:solidFill>
              </a:rPr>
              <a:t>Tα κεραμικά με βάση τον πηλό είναι το αποτέλεσμα μιας προσπάθειας να μετατραπούν τα, λόγω επιρροής καιρικών συνθηκών σχηματισθέντα βραχώδη υπολείμματα σε τεχνητά λίθινα προϊόντα με την επιρροή της θερμότητας στις γήινες πρώτες ύλες</a:t>
            </a:r>
            <a:r>
              <a:rPr lang="el-GR" sz="3200" b="1" i="1" dirty="0">
                <a:solidFill>
                  <a:srgbClr val="002060"/>
                </a:solidFill>
              </a:rPr>
              <a:t>.</a:t>
            </a:r>
          </a:p>
          <a:p>
            <a:pPr marL="0" indent="0" algn="ctr">
              <a:buNone/>
            </a:pPr>
            <a:endParaRPr lang="el-GR" sz="3200" b="1" i="1" u="sng" dirty="0"/>
          </a:p>
          <a:p>
            <a:pPr marL="0" indent="0" algn="ctr">
              <a:buNone/>
            </a:pPr>
            <a:r>
              <a:rPr lang="el-GR" sz="3200" b="1" i="1" u="sng" dirty="0"/>
              <a:t>Ποιες βασικές φυσικές και θερμικές διεργασίες περιλαμβάνει</a:t>
            </a:r>
            <a:endParaRPr lang="el-GR" sz="3200" dirty="0"/>
          </a:p>
          <a:p>
            <a:pPr marL="0" indent="0" algn="ctr">
              <a:buNone/>
            </a:pPr>
            <a:endParaRPr lang="el-GR" sz="3200" b="1" i="1" u="sng" dirty="0"/>
          </a:p>
          <a:p>
            <a:pPr algn="just"/>
            <a:r>
              <a:rPr lang="el-GR" sz="2400" b="1" dirty="0"/>
              <a:t>Απόκτηση κατάλληλης κοκκομετρίας με μηχανικές κατεργασίες</a:t>
            </a:r>
          </a:p>
          <a:p>
            <a:pPr algn="just"/>
            <a:r>
              <a:rPr lang="el-GR" sz="2400" b="1" dirty="0"/>
              <a:t>Σχηματοποίηση με συμπίεση</a:t>
            </a:r>
          </a:p>
          <a:p>
            <a:pPr algn="just"/>
            <a:r>
              <a:rPr lang="el-GR" sz="2400" b="1" dirty="0"/>
              <a:t>Ξήρανση (θερμική διεργασία)</a:t>
            </a:r>
          </a:p>
          <a:p>
            <a:pPr algn="just"/>
            <a:r>
              <a:rPr lang="el-GR" sz="2400" b="1" dirty="0"/>
              <a:t>‘Οπτηση (θερμική διεργασία)</a:t>
            </a:r>
          </a:p>
        </p:txBody>
      </p:sp>
    </p:spTree>
    <p:extLst>
      <p:ext uri="{BB962C8B-B14F-4D97-AF65-F5344CB8AC3E}">
        <p14:creationId xmlns:p14="http://schemas.microsoft.com/office/powerpoint/2010/main" val="3171730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12192000" cy="681036"/>
          </a:xfrm>
          <a:solidFill>
            <a:schemeClr val="accent4">
              <a:lumMod val="20000"/>
              <a:lumOff val="80000"/>
            </a:schemeClr>
          </a:solidFill>
        </p:spPr>
        <p:txBody>
          <a:bodyPr>
            <a:normAutofit fontScale="90000"/>
          </a:bodyPr>
          <a:lstStyle/>
          <a:p>
            <a:pPr algn="ctr"/>
            <a:r>
              <a:rPr lang="el-GR" b="1" dirty="0"/>
              <a:t>ΚΕΡΑΜΙΚΑ ΜΕΤΑ ΑΠΌ ΠΡΟΣΘΗΚΗ ΑΜΙΑΝΤΟΥ</a:t>
            </a:r>
          </a:p>
        </p:txBody>
      </p:sp>
      <p:pic>
        <p:nvPicPr>
          <p:cNvPr id="7" name="Θέση περιεχομένου 6">
            <a:extLst>
              <a:ext uri="{FF2B5EF4-FFF2-40B4-BE49-F238E27FC236}">
                <a16:creationId xmlns:a16="http://schemas.microsoft.com/office/drawing/2014/main" id="{A4D3D065-50E9-4681-9FC7-AE320AE3994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192" y="731406"/>
            <a:ext cx="3992647" cy="2461245"/>
          </a:xfrm>
        </p:spPr>
      </p:pic>
      <p:pic>
        <p:nvPicPr>
          <p:cNvPr id="9" name="Εικόνα 8">
            <a:extLst>
              <a:ext uri="{FF2B5EF4-FFF2-40B4-BE49-F238E27FC236}">
                <a16:creationId xmlns:a16="http://schemas.microsoft.com/office/drawing/2014/main" id="{C49FD253-4275-4036-B232-DA708F4EB0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192" y="3665350"/>
            <a:ext cx="3992647" cy="2828565"/>
          </a:xfrm>
          <a:prstGeom prst="rect">
            <a:avLst/>
          </a:prstGeom>
          <a:solidFill>
            <a:schemeClr val="accent6">
              <a:lumMod val="20000"/>
              <a:lumOff val="80000"/>
            </a:schemeClr>
          </a:solidFill>
        </p:spPr>
      </p:pic>
      <p:pic>
        <p:nvPicPr>
          <p:cNvPr id="11" name="Εικόνα 10">
            <a:extLst>
              <a:ext uri="{FF2B5EF4-FFF2-40B4-BE49-F238E27FC236}">
                <a16:creationId xmlns:a16="http://schemas.microsoft.com/office/drawing/2014/main" id="{11A6FFA9-2B19-425C-A375-1E55CF3BC4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9162" y="3665351"/>
            <a:ext cx="4142838" cy="2828564"/>
          </a:xfrm>
          <a:prstGeom prst="rect">
            <a:avLst/>
          </a:prstGeom>
        </p:spPr>
      </p:pic>
      <p:pic>
        <p:nvPicPr>
          <p:cNvPr id="13" name="Εικόνα 12">
            <a:extLst>
              <a:ext uri="{FF2B5EF4-FFF2-40B4-BE49-F238E27FC236}">
                <a16:creationId xmlns:a16="http://schemas.microsoft.com/office/drawing/2014/main" id="{10C752D8-B0E7-494E-A356-697BF77DBC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9162" y="731405"/>
            <a:ext cx="4142837" cy="2461245"/>
          </a:xfrm>
          <a:prstGeom prst="rect">
            <a:avLst/>
          </a:prstGeom>
        </p:spPr>
      </p:pic>
      <p:pic>
        <p:nvPicPr>
          <p:cNvPr id="14" name="Εικόνα 13">
            <a:extLst>
              <a:ext uri="{FF2B5EF4-FFF2-40B4-BE49-F238E27FC236}">
                <a16:creationId xmlns:a16="http://schemas.microsoft.com/office/drawing/2014/main" id="{769857D6-751B-459B-956D-B2A9E4C14F0C}"/>
              </a:ext>
            </a:extLst>
          </p:cNvPr>
          <p:cNvPicPr>
            <a:picLocks noChangeAspect="1"/>
          </p:cNvPicPr>
          <p:nvPr/>
        </p:nvPicPr>
        <p:blipFill>
          <a:blip r:embed="rId6"/>
          <a:stretch>
            <a:fillRect/>
          </a:stretch>
        </p:blipFill>
        <p:spPr>
          <a:xfrm>
            <a:off x="4262034" y="2514520"/>
            <a:ext cx="3787128" cy="1828959"/>
          </a:xfrm>
          <a:prstGeom prst="rect">
            <a:avLst/>
          </a:prstGeom>
        </p:spPr>
      </p:pic>
    </p:spTree>
    <p:extLst>
      <p:ext uri="{BB962C8B-B14F-4D97-AF65-F5344CB8AC3E}">
        <p14:creationId xmlns:p14="http://schemas.microsoft.com/office/powerpoint/2010/main" val="1680682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1" y="18255"/>
            <a:ext cx="10515600" cy="2476972"/>
          </a:xfrm>
        </p:spPr>
        <p:txBody>
          <a:bodyPr/>
          <a:lstStyle/>
          <a:p>
            <a:endParaRPr lang="el-GR" dirty="0"/>
          </a:p>
        </p:txBody>
      </p:sp>
      <p:sp>
        <p:nvSpPr>
          <p:cNvPr id="3" name="Θέση περιεχομένου 2"/>
          <p:cNvSpPr>
            <a:spLocks noGrp="1"/>
          </p:cNvSpPr>
          <p:nvPr>
            <p:ph idx="1"/>
          </p:nvPr>
        </p:nvSpPr>
        <p:spPr>
          <a:xfrm>
            <a:off x="0" y="3429000"/>
            <a:ext cx="12192000" cy="3274015"/>
          </a:xfrm>
          <a:solidFill>
            <a:schemeClr val="accent6">
              <a:lumMod val="20000"/>
              <a:lumOff val="80000"/>
            </a:schemeClr>
          </a:solidFill>
        </p:spPr>
        <p:txBody>
          <a:bodyPr/>
          <a:lstStyle/>
          <a:p>
            <a:pPr marL="0" indent="0" algn="ctr">
              <a:buNone/>
            </a:pPr>
            <a:r>
              <a:rPr lang="el-GR" b="1" u="sng" dirty="0"/>
              <a:t>Εκπόνηση διδακτορικής διατριβής</a:t>
            </a:r>
            <a:endParaRPr lang="el-GR" b="1" dirty="0"/>
          </a:p>
          <a:p>
            <a:pPr marL="0" indent="0" algn="ctr">
              <a:buNone/>
            </a:pPr>
            <a:endParaRPr lang="el-GR" b="1" u="sng" dirty="0"/>
          </a:p>
          <a:p>
            <a:pPr marL="0" indent="0" algn="ctr">
              <a:buNone/>
            </a:pPr>
            <a:r>
              <a:rPr lang="el-GR" b="1" dirty="0"/>
              <a:t>«</a:t>
            </a:r>
            <a:r>
              <a:rPr lang="el-GR" b="1" dirty="0">
                <a:solidFill>
                  <a:schemeClr val="accent2">
                    <a:lumMod val="75000"/>
                  </a:schemeClr>
                </a:solidFill>
              </a:rPr>
              <a:t>Η επεξεργασία αποβλήτων που περιέχουν αμίαντο μέσω της κεραμικής βιομηχανίας, στο πλαίσιο της Κυκλικής Οικονομίας</a:t>
            </a:r>
            <a:r>
              <a:rPr lang="el-GR" b="1" dirty="0"/>
              <a:t>»</a:t>
            </a:r>
          </a:p>
          <a:p>
            <a:pPr marL="0" indent="0" algn="ctr">
              <a:buNone/>
            </a:pPr>
            <a:endParaRPr lang="el-GR" b="1" dirty="0"/>
          </a:p>
          <a:p>
            <a:pPr marL="0" indent="0" algn="ctr">
              <a:buNone/>
            </a:pPr>
            <a:r>
              <a:rPr lang="el-GR" b="1" i="1" dirty="0"/>
              <a:t>Υποψήφιος διδάκτωρ: Αθανάσιος Σάκκας</a:t>
            </a:r>
          </a:p>
        </p:txBody>
      </p:sp>
      <p:pic>
        <p:nvPicPr>
          <p:cNvPr id="5" name="Εικόνα 4">
            <a:extLst>
              <a:ext uri="{FF2B5EF4-FFF2-40B4-BE49-F238E27FC236}">
                <a16:creationId xmlns:a16="http://schemas.microsoft.com/office/drawing/2014/main" id="{69F96C53-A330-4DAC-AF62-5341E37E3614}"/>
              </a:ext>
            </a:extLst>
          </p:cNvPr>
          <p:cNvPicPr>
            <a:picLocks noChangeAspect="1"/>
          </p:cNvPicPr>
          <p:nvPr/>
        </p:nvPicPr>
        <p:blipFill>
          <a:blip r:embed="rId3"/>
          <a:stretch>
            <a:fillRect/>
          </a:stretch>
        </p:blipFill>
        <p:spPr>
          <a:xfrm>
            <a:off x="0" y="18255"/>
            <a:ext cx="12191999" cy="3050409"/>
          </a:xfrm>
          <a:prstGeom prst="rect">
            <a:avLst/>
          </a:prstGeom>
        </p:spPr>
      </p:pic>
    </p:spTree>
    <p:extLst>
      <p:ext uri="{BB962C8B-B14F-4D97-AF65-F5344CB8AC3E}">
        <p14:creationId xmlns:p14="http://schemas.microsoft.com/office/powerpoint/2010/main" val="41589432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8255"/>
            <a:ext cx="12192000" cy="2120511"/>
          </a:xfrm>
          <a:solidFill>
            <a:schemeClr val="accent4">
              <a:lumMod val="20000"/>
              <a:lumOff val="80000"/>
            </a:schemeClr>
          </a:solidFill>
        </p:spPr>
        <p:txBody>
          <a:bodyPr>
            <a:normAutofit/>
          </a:bodyPr>
          <a:lstStyle/>
          <a:p>
            <a:pPr algn="ctr"/>
            <a:r>
              <a:rPr lang="el-GR" sz="8000" b="1" i="1" dirty="0">
                <a:solidFill>
                  <a:srgbClr val="00B050"/>
                </a:solidFill>
              </a:rPr>
              <a:t>Ευχαριστώ για το χρόνο σας</a:t>
            </a:r>
          </a:p>
        </p:txBody>
      </p:sp>
      <p:sp>
        <p:nvSpPr>
          <p:cNvPr id="3" name="Θέση περιεχομένου 2"/>
          <p:cNvSpPr>
            <a:spLocks noGrp="1"/>
          </p:cNvSpPr>
          <p:nvPr>
            <p:ph idx="1"/>
          </p:nvPr>
        </p:nvSpPr>
        <p:spPr>
          <a:xfrm>
            <a:off x="0" y="2138766"/>
            <a:ext cx="12192000" cy="4700979"/>
          </a:xfrm>
          <a:solidFill>
            <a:schemeClr val="accent6">
              <a:lumMod val="20000"/>
              <a:lumOff val="80000"/>
            </a:schemeClr>
          </a:solidFill>
        </p:spPr>
        <p:txBody>
          <a:bodyPr>
            <a:normAutofit/>
          </a:bodyPr>
          <a:lstStyle/>
          <a:p>
            <a:pPr marL="0" indent="0" algn="ctr">
              <a:buNone/>
            </a:pPr>
            <a:endParaRPr lang="el-GR" sz="5400" b="1" dirty="0"/>
          </a:p>
          <a:p>
            <a:pPr marL="0" indent="0" algn="ctr">
              <a:buNone/>
            </a:pPr>
            <a:r>
              <a:rPr lang="el-GR" sz="5400" b="1" dirty="0"/>
              <a:t>Επικοινωνία</a:t>
            </a:r>
            <a:endParaRPr lang="el-GR" sz="3600" b="1" dirty="0"/>
          </a:p>
          <a:p>
            <a:pPr marL="0" indent="0" algn="ctr">
              <a:buNone/>
            </a:pPr>
            <a:endParaRPr lang="en-US" sz="3200" b="1" dirty="0"/>
          </a:p>
          <a:p>
            <a:pPr marL="0" indent="0" algn="ctr">
              <a:buNone/>
            </a:pPr>
            <a:r>
              <a:rPr lang="el-GR" sz="3200" b="1" i="1" dirty="0"/>
              <a:t>Ξ. Σπηλιώτης: </a:t>
            </a:r>
            <a:r>
              <a:rPr lang="en-US" sz="3200" b="1" i="1" dirty="0">
                <a:hlinkClick r:id="rId2"/>
              </a:rPr>
              <a:t>spil@uth.gr</a:t>
            </a:r>
            <a:r>
              <a:rPr lang="en-US" sz="3200" b="1" i="1" dirty="0"/>
              <a:t> </a:t>
            </a:r>
          </a:p>
          <a:p>
            <a:pPr marL="0" indent="0" algn="ctr">
              <a:buNone/>
            </a:pPr>
            <a:r>
              <a:rPr lang="el-GR" sz="3200" b="1" i="1" dirty="0"/>
              <a:t>Α. Σάκκας: </a:t>
            </a:r>
            <a:r>
              <a:rPr lang="fi-FI" sz="3200" b="1" i="1" dirty="0">
                <a:hlinkClick r:id="rId3"/>
              </a:rPr>
              <a:t>thsak5@yahoo.com</a:t>
            </a:r>
            <a:endParaRPr lang="fi-FI" sz="3200" b="1" i="1" dirty="0"/>
          </a:p>
          <a:p>
            <a:pPr marL="0" indent="0" algn="ctr">
              <a:buNone/>
            </a:pPr>
            <a:endParaRPr lang="el-GR" sz="3200" b="1" dirty="0"/>
          </a:p>
        </p:txBody>
      </p:sp>
    </p:spTree>
    <p:extLst>
      <p:ext uri="{BB962C8B-B14F-4D97-AF65-F5344CB8AC3E}">
        <p14:creationId xmlns:p14="http://schemas.microsoft.com/office/powerpoint/2010/main" val="1814997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object 5"/>
          <p:cNvSpPr/>
          <p:nvPr/>
        </p:nvSpPr>
        <p:spPr>
          <a:xfrm>
            <a:off x="7790688" y="213359"/>
            <a:ext cx="621792" cy="89915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838200" y="1668526"/>
            <a:ext cx="2674874" cy="1760474"/>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txBox="1"/>
          <p:nvPr/>
        </p:nvSpPr>
        <p:spPr>
          <a:xfrm>
            <a:off x="861466" y="3487113"/>
            <a:ext cx="2605405"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Κυματοε</a:t>
            </a:r>
            <a:r>
              <a:rPr kumimoji="0" sz="1800" b="1" i="0" u="none" strike="noStrike" kern="1200" cap="none" spc="5" normalizeH="0" baseline="0" noProof="0" dirty="0">
                <a:ln>
                  <a:noFill/>
                </a:ln>
                <a:solidFill>
                  <a:prstClr val="black"/>
                </a:solidFill>
                <a:effectLst/>
                <a:uLnTx/>
                <a:uFillTx/>
                <a:latin typeface="Times New Roman"/>
                <a:ea typeface="+mn-ea"/>
                <a:cs typeface="Times New Roman"/>
              </a:rPr>
              <a:t>ι</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δή </a:t>
            </a:r>
            <a:r>
              <a:rPr kumimoji="0" sz="1800" b="1" i="0" u="none" strike="noStrike" kern="1200" cap="none" spc="5" normalizeH="0" baseline="0" noProof="0" dirty="0">
                <a:ln>
                  <a:noFill/>
                </a:ln>
                <a:solidFill>
                  <a:prstClr val="black"/>
                </a:solidFill>
                <a:effectLst/>
                <a:uLnTx/>
                <a:uFillTx/>
                <a:latin typeface="Times New Roman"/>
                <a:ea typeface="+mn-ea"/>
                <a:cs typeface="Times New Roman"/>
              </a:rPr>
              <a:t>φ</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ύλλα</a:t>
            </a:r>
            <a:r>
              <a:rPr kumimoji="0" sz="1800" b="1" i="0" u="none" strike="noStrike" kern="1200" cap="none" spc="-15" normalizeH="0" baseline="0" noProof="0" dirty="0">
                <a:ln>
                  <a:noFill/>
                </a:ln>
                <a:solidFill>
                  <a:prstClr val="black"/>
                </a:solidFill>
                <a:effectLst/>
                <a:uLnTx/>
                <a:uFillTx/>
                <a:latin typeface="Times New Roman"/>
                <a:ea typeface="+mn-ea"/>
                <a:cs typeface="Times New Roman"/>
              </a:rPr>
              <a:t> </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στέγης</a:t>
            </a: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 name="object 12"/>
          <p:cNvSpPr/>
          <p:nvPr/>
        </p:nvSpPr>
        <p:spPr>
          <a:xfrm>
            <a:off x="4935092" y="1665985"/>
            <a:ext cx="2417572" cy="181863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txBox="1"/>
          <p:nvPr/>
        </p:nvSpPr>
        <p:spPr>
          <a:xfrm>
            <a:off x="5025009" y="3533214"/>
            <a:ext cx="2163445"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Επένδυση</a:t>
            </a:r>
            <a:r>
              <a:rPr kumimoji="0" sz="1800" b="1" i="0" u="none" strike="noStrike" kern="1200" cap="none" spc="5" normalizeH="0" baseline="0" noProof="0" dirty="0">
                <a:ln>
                  <a:noFill/>
                </a:ln>
                <a:solidFill>
                  <a:prstClr val="black"/>
                </a:solidFill>
                <a:effectLst/>
                <a:uLnTx/>
                <a:uFillTx/>
                <a:latin typeface="Times New Roman"/>
                <a:ea typeface="+mn-ea"/>
                <a:cs typeface="Times New Roman"/>
              </a:rPr>
              <a:t> </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τοι</a:t>
            </a:r>
            <a:r>
              <a:rPr kumimoji="0" sz="1800" b="1" i="0" u="none" strike="noStrike" kern="1200" cap="none" spc="-50" normalizeH="0" baseline="0" noProof="0" dirty="0">
                <a:ln>
                  <a:noFill/>
                </a:ln>
                <a:solidFill>
                  <a:prstClr val="black"/>
                </a:solidFill>
                <a:effectLst/>
                <a:uLnTx/>
                <a:uFillTx/>
                <a:latin typeface="Times New Roman"/>
                <a:ea typeface="+mn-ea"/>
                <a:cs typeface="Times New Roman"/>
              </a:rPr>
              <a:t>χ</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οποι</a:t>
            </a:r>
            <a:r>
              <a:rPr kumimoji="0" sz="1800" b="1" i="0" u="none" strike="noStrike" kern="1200" cap="none" spc="5" normalizeH="0" baseline="0" noProof="0" dirty="0">
                <a:ln>
                  <a:noFill/>
                </a:ln>
                <a:solidFill>
                  <a:prstClr val="black"/>
                </a:solidFill>
                <a:effectLst/>
                <a:uLnTx/>
                <a:uFillTx/>
                <a:latin typeface="Times New Roman"/>
                <a:ea typeface="+mn-ea"/>
                <a:cs typeface="Times New Roman"/>
              </a:rPr>
              <a:t>ί</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ας</a:t>
            </a: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4" name="object 14"/>
          <p:cNvSpPr/>
          <p:nvPr/>
        </p:nvSpPr>
        <p:spPr>
          <a:xfrm>
            <a:off x="8382000" y="1668398"/>
            <a:ext cx="2727325" cy="1774825"/>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txBox="1"/>
          <p:nvPr/>
        </p:nvSpPr>
        <p:spPr>
          <a:xfrm>
            <a:off x="9321165" y="3507941"/>
            <a:ext cx="1004569"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35" normalizeH="0" baseline="0" noProof="0" dirty="0">
                <a:ln>
                  <a:noFill/>
                </a:ln>
                <a:solidFill>
                  <a:prstClr val="black"/>
                </a:solidFill>
                <a:effectLst/>
                <a:uLnTx/>
                <a:uFillTx/>
                <a:latin typeface="Times New Roman"/>
                <a:ea typeface="+mn-ea"/>
                <a:cs typeface="Times New Roman"/>
              </a:rPr>
              <a:t>Κ</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αμ</a:t>
            </a:r>
            <a:r>
              <a:rPr kumimoji="0" sz="1800" b="1" i="0" u="none" strike="noStrike" kern="1200" cap="none" spc="5" normalizeH="0" baseline="0" noProof="0" dirty="0">
                <a:ln>
                  <a:noFill/>
                </a:ln>
                <a:solidFill>
                  <a:prstClr val="black"/>
                </a:solidFill>
                <a:effectLst/>
                <a:uLnTx/>
                <a:uFillTx/>
                <a:latin typeface="Times New Roman"/>
                <a:ea typeface="+mn-ea"/>
                <a:cs typeface="Times New Roman"/>
              </a:rPr>
              <a:t>ι</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νάδα</a:t>
            </a: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6" name="object 16"/>
          <p:cNvSpPr/>
          <p:nvPr/>
        </p:nvSpPr>
        <p:spPr>
          <a:xfrm>
            <a:off x="827036" y="3949915"/>
            <a:ext cx="2674874" cy="1774825"/>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txBox="1"/>
          <p:nvPr/>
        </p:nvSpPr>
        <p:spPr>
          <a:xfrm>
            <a:off x="1417447" y="5763410"/>
            <a:ext cx="1583690"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Σ</a:t>
            </a:r>
            <a:r>
              <a:rPr kumimoji="0" sz="1800" b="1" i="0" u="none" strike="noStrike" kern="1200" cap="none" spc="-10" normalizeH="0" baseline="0" noProof="0" dirty="0">
                <a:ln>
                  <a:noFill/>
                </a:ln>
                <a:solidFill>
                  <a:prstClr val="black"/>
                </a:solidFill>
                <a:effectLst/>
                <a:uLnTx/>
                <a:uFillTx/>
                <a:latin typeface="Times New Roman"/>
                <a:ea typeface="+mn-ea"/>
                <a:cs typeface="Times New Roman"/>
              </a:rPr>
              <a:t>ω</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λήνες</a:t>
            </a:r>
            <a:r>
              <a:rPr kumimoji="0" sz="1800" b="1" i="0" u="none" strike="noStrike" kern="1200" cap="none" spc="10" normalizeH="0" baseline="0" noProof="0" dirty="0">
                <a:ln>
                  <a:noFill/>
                </a:ln>
                <a:solidFill>
                  <a:prstClr val="black"/>
                </a:solidFill>
                <a:effectLst/>
                <a:uLnTx/>
                <a:uFillTx/>
                <a:latin typeface="Times New Roman"/>
                <a:ea typeface="+mn-ea"/>
                <a:cs typeface="Times New Roman"/>
              </a:rPr>
              <a:t> </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πίε</a:t>
            </a:r>
            <a:r>
              <a:rPr kumimoji="0" sz="1800" b="1" i="0" u="none" strike="noStrike" kern="1200" cap="none" spc="5" normalizeH="0" baseline="0" noProof="0" dirty="0">
                <a:ln>
                  <a:noFill/>
                </a:ln>
                <a:solidFill>
                  <a:prstClr val="black"/>
                </a:solidFill>
                <a:effectLst/>
                <a:uLnTx/>
                <a:uFillTx/>
                <a:latin typeface="Times New Roman"/>
                <a:ea typeface="+mn-ea"/>
                <a:cs typeface="Times New Roman"/>
              </a:rPr>
              <a:t>σ</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ης</a:t>
            </a: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8" name="object 18"/>
          <p:cNvSpPr/>
          <p:nvPr/>
        </p:nvSpPr>
        <p:spPr>
          <a:xfrm>
            <a:off x="4772533" y="3949915"/>
            <a:ext cx="2580259" cy="1774825"/>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txBox="1"/>
          <p:nvPr/>
        </p:nvSpPr>
        <p:spPr>
          <a:xfrm>
            <a:off x="5267071" y="5705803"/>
            <a:ext cx="1691639"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Λούκι</a:t>
            </a:r>
            <a:r>
              <a:rPr kumimoji="0" sz="1800" b="1" i="0" u="none" strike="noStrike" kern="1200" cap="none" spc="5" normalizeH="0" baseline="0" noProof="0" dirty="0">
                <a:ln>
                  <a:noFill/>
                </a:ln>
                <a:solidFill>
                  <a:prstClr val="black"/>
                </a:solidFill>
                <a:effectLst/>
                <a:uLnTx/>
                <a:uFillTx/>
                <a:latin typeface="Times New Roman"/>
                <a:ea typeface="+mn-ea"/>
                <a:cs typeface="Times New Roman"/>
              </a:rPr>
              <a:t>α</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a:t>
            </a:r>
            <a:r>
              <a:rPr kumimoji="0" sz="1800" b="1" i="0" u="none" strike="noStrike" kern="1200" cap="none" spc="-15" normalizeH="0" baseline="0" noProof="0" dirty="0">
                <a:ln>
                  <a:noFill/>
                </a:ln>
                <a:solidFill>
                  <a:prstClr val="black"/>
                </a:solidFill>
                <a:effectLst/>
                <a:uLnTx/>
                <a:uFillTx/>
                <a:latin typeface="Times New Roman"/>
                <a:ea typeface="+mn-ea"/>
                <a:cs typeface="Times New Roman"/>
              </a:rPr>
              <a:t> </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σωλήνες</a:t>
            </a: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20" name="object 20"/>
          <p:cNvSpPr/>
          <p:nvPr/>
        </p:nvSpPr>
        <p:spPr>
          <a:xfrm>
            <a:off x="8382000" y="3937215"/>
            <a:ext cx="2749169" cy="1787525"/>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txBox="1"/>
          <p:nvPr/>
        </p:nvSpPr>
        <p:spPr>
          <a:xfrm>
            <a:off x="9244965" y="5763410"/>
            <a:ext cx="1224915"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30" normalizeH="0" baseline="0" noProof="0" dirty="0">
                <a:ln>
                  <a:noFill/>
                </a:ln>
                <a:solidFill>
                  <a:prstClr val="black"/>
                </a:solidFill>
                <a:effectLst/>
                <a:uLnTx/>
                <a:uFillTx/>
                <a:latin typeface="Times New Roman"/>
                <a:ea typeface="+mn-ea"/>
                <a:cs typeface="Times New Roman"/>
              </a:rPr>
              <a:t>Ζ</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αρντιν</a:t>
            </a:r>
            <a:r>
              <a:rPr kumimoji="0" sz="1800" b="1" i="0" u="none" strike="noStrike" kern="1200" cap="none" spc="5" normalizeH="0" baseline="0" noProof="0" dirty="0">
                <a:ln>
                  <a:noFill/>
                </a:ln>
                <a:solidFill>
                  <a:prstClr val="black"/>
                </a:solidFill>
                <a:effectLst/>
                <a:uLnTx/>
                <a:uFillTx/>
                <a:latin typeface="Times New Roman"/>
                <a:ea typeface="+mn-ea"/>
                <a:cs typeface="Times New Roman"/>
              </a:rPr>
              <a:t>ι</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έρα</a:t>
            </a: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p:txBody>
      </p:sp>
      <p:pic>
        <p:nvPicPr>
          <p:cNvPr id="29" name="Εικόνα 28"/>
          <p:cNvPicPr>
            <a:picLocks noChangeAspect="1"/>
          </p:cNvPicPr>
          <p:nvPr/>
        </p:nvPicPr>
        <p:blipFill>
          <a:blip r:embed="rId10"/>
          <a:stretch>
            <a:fillRect/>
          </a:stretch>
        </p:blipFill>
        <p:spPr>
          <a:xfrm>
            <a:off x="2854801" y="340355"/>
            <a:ext cx="6578154" cy="853514"/>
          </a:xfrm>
          <a:prstGeom prst="rect">
            <a:avLst/>
          </a:prstGeom>
          <a:solidFill>
            <a:schemeClr val="accent5">
              <a:lumMod val="20000"/>
              <a:lumOff val="80000"/>
            </a:schemeClr>
          </a:solidFill>
        </p:spPr>
      </p:pic>
    </p:spTree>
    <p:extLst>
      <p:ext uri="{BB962C8B-B14F-4D97-AF65-F5344CB8AC3E}">
        <p14:creationId xmlns:p14="http://schemas.microsoft.com/office/powerpoint/2010/main" val="2071678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6" name="object 6"/>
          <p:cNvSpPr/>
          <p:nvPr/>
        </p:nvSpPr>
        <p:spPr>
          <a:xfrm>
            <a:off x="11071859" y="213359"/>
            <a:ext cx="624840" cy="89915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598084" y="1550990"/>
            <a:ext cx="3335020" cy="2219451"/>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txBox="1"/>
          <p:nvPr/>
        </p:nvSpPr>
        <p:spPr>
          <a:xfrm>
            <a:off x="784456" y="3864293"/>
            <a:ext cx="2962275"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Επιφ</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άν</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εια</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 </a:t>
            </a:r>
            <a:r>
              <a:rPr kumimoji="0" sz="1600" b="1" i="0" u="none" strike="noStrike" kern="1200" cap="none" spc="-25" normalizeH="0" baseline="0" noProof="0" dirty="0">
                <a:ln>
                  <a:noFill/>
                </a:ln>
                <a:solidFill>
                  <a:prstClr val="black"/>
                </a:solidFill>
                <a:effectLst/>
                <a:uLnTx/>
                <a:uFillTx/>
                <a:latin typeface="Times New Roman"/>
                <a:ea typeface="+mn-ea"/>
                <a:cs typeface="Times New Roman"/>
              </a:rPr>
              <a:t>ψ</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ε</a:t>
            </a:r>
            <a:r>
              <a:rPr kumimoji="0" sz="1600" b="1" i="0" u="none" strike="noStrike" kern="1200" cap="none" spc="-55" normalizeH="0" baseline="0" noProof="0" dirty="0">
                <a:ln>
                  <a:noFill/>
                </a:ln>
                <a:solidFill>
                  <a:prstClr val="black"/>
                </a:solidFill>
                <a:effectLst/>
                <a:uLnTx/>
                <a:uFillTx/>
                <a:latin typeface="Times New Roman"/>
                <a:ea typeface="+mn-ea"/>
                <a:cs typeface="Times New Roman"/>
              </a:rPr>
              <a:t>κ</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α</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σ</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μ</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ένη</a:t>
            </a:r>
            <a:r>
              <a:rPr kumimoji="0" sz="1600" b="1" i="0" u="none" strike="noStrike" kern="1200" cap="none" spc="45" normalizeH="0" baseline="0" noProof="0" dirty="0">
                <a:ln>
                  <a:noFill/>
                </a:ln>
                <a:solidFill>
                  <a:prstClr val="black"/>
                </a:solidFill>
                <a:effectLst/>
                <a:uLnTx/>
                <a:uFillTx/>
                <a:latin typeface="Times New Roman"/>
                <a:ea typeface="+mn-ea"/>
                <a:cs typeface="Times New Roman"/>
              </a:rPr>
              <a:t> </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μ</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ε</a:t>
            </a:r>
            <a:r>
              <a:rPr kumimoji="0" sz="16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α</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μ</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οσ</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ί</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τη</a:t>
            </a:r>
            <a:endParaRPr kumimoji="0" sz="16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3" name="object 13"/>
          <p:cNvSpPr/>
          <p:nvPr/>
        </p:nvSpPr>
        <p:spPr>
          <a:xfrm>
            <a:off x="4735143" y="2582998"/>
            <a:ext cx="3162934" cy="2218563"/>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txBox="1"/>
          <p:nvPr/>
        </p:nvSpPr>
        <p:spPr>
          <a:xfrm>
            <a:off x="4653862" y="4873203"/>
            <a:ext cx="3325495"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Επιφ</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άν</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εια</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 </a:t>
            </a:r>
            <a:r>
              <a:rPr kumimoji="0" sz="1600" b="1" i="0" u="none" strike="noStrike" kern="1200" cap="none" spc="-25" normalizeH="0" baseline="0" noProof="0" dirty="0">
                <a:ln>
                  <a:noFill/>
                </a:ln>
                <a:solidFill>
                  <a:prstClr val="black"/>
                </a:solidFill>
                <a:effectLst/>
                <a:uLnTx/>
                <a:uFillTx/>
                <a:latin typeface="Times New Roman"/>
                <a:ea typeface="+mn-ea"/>
                <a:cs typeface="Times New Roman"/>
              </a:rPr>
              <a:t>ψ</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ε</a:t>
            </a:r>
            <a:r>
              <a:rPr kumimoji="0" sz="1600" b="1" i="0" u="none" strike="noStrike" kern="1200" cap="none" spc="-55" normalizeH="0" baseline="0" noProof="0" dirty="0">
                <a:ln>
                  <a:noFill/>
                </a:ln>
                <a:solidFill>
                  <a:prstClr val="black"/>
                </a:solidFill>
                <a:effectLst/>
                <a:uLnTx/>
                <a:uFillTx/>
                <a:latin typeface="Times New Roman"/>
                <a:ea typeface="+mn-ea"/>
                <a:cs typeface="Times New Roman"/>
              </a:rPr>
              <a:t>κ</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α</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σ</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μ</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ένη</a:t>
            </a:r>
            <a:r>
              <a:rPr kumimoji="0" sz="1600" b="1" i="0" u="none" strike="noStrike" kern="1200" cap="none" spc="45" normalizeH="0" baseline="0" noProof="0" dirty="0">
                <a:ln>
                  <a:noFill/>
                </a:ln>
                <a:solidFill>
                  <a:prstClr val="black"/>
                </a:solidFill>
                <a:effectLst/>
                <a:uLnTx/>
                <a:uFillTx/>
                <a:latin typeface="Times New Roman"/>
                <a:ea typeface="+mn-ea"/>
                <a:cs typeface="Times New Roman"/>
              </a:rPr>
              <a:t> </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μ</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ε</a:t>
            </a:r>
            <a:r>
              <a:rPr kumimoji="0" sz="16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κροκιδόλ</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ιθ</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ο</a:t>
            </a:r>
            <a:endParaRPr kumimoji="0" sz="16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5" name="object 15"/>
          <p:cNvSpPr/>
          <p:nvPr/>
        </p:nvSpPr>
        <p:spPr>
          <a:xfrm>
            <a:off x="8512910" y="3777103"/>
            <a:ext cx="3066160" cy="220009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txBox="1"/>
          <p:nvPr/>
        </p:nvSpPr>
        <p:spPr>
          <a:xfrm>
            <a:off x="8789642" y="6084700"/>
            <a:ext cx="2512695"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Ψε</a:t>
            </a:r>
            <a:r>
              <a:rPr kumimoji="0" sz="1600" b="1" i="0" u="none" strike="noStrike" kern="1200" cap="none" spc="-55" normalizeH="0" baseline="0" noProof="0" dirty="0">
                <a:ln>
                  <a:noFill/>
                </a:ln>
                <a:solidFill>
                  <a:prstClr val="black"/>
                </a:solidFill>
                <a:effectLst/>
                <a:uLnTx/>
                <a:uFillTx/>
                <a:latin typeface="Times New Roman"/>
                <a:ea typeface="+mn-ea"/>
                <a:cs typeface="Times New Roman"/>
              </a:rPr>
              <a:t>κ</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α</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σμ</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έ</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ν</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ος</a:t>
            </a:r>
            <a:r>
              <a:rPr kumimoji="0" sz="16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α</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μ</a:t>
            </a: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ί</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αν</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τ</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ος</a:t>
            </a:r>
            <a:r>
              <a:rPr kumimoji="0" sz="16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a:t>
            </a: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fi</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ller)</a:t>
            </a:r>
            <a:endParaRPr kumimoji="0" sz="1600" b="0" i="0" u="none" strike="noStrike" kern="1200" cap="none" spc="0" normalizeH="0" baseline="0" noProof="0" dirty="0">
              <a:ln>
                <a:noFill/>
              </a:ln>
              <a:solidFill>
                <a:prstClr val="black"/>
              </a:solidFill>
              <a:effectLst/>
              <a:uLnTx/>
              <a:uFillTx/>
              <a:latin typeface="Times New Roman"/>
              <a:ea typeface="+mn-ea"/>
              <a:cs typeface="Times New Roman"/>
            </a:endParaRPr>
          </a:p>
        </p:txBody>
      </p:sp>
      <p:pic>
        <p:nvPicPr>
          <p:cNvPr id="24" name="Εικόνα 23"/>
          <p:cNvPicPr>
            <a:picLocks noChangeAspect="1"/>
          </p:cNvPicPr>
          <p:nvPr/>
        </p:nvPicPr>
        <p:blipFill>
          <a:blip r:embed="rId7"/>
          <a:stretch>
            <a:fillRect/>
          </a:stretch>
        </p:blipFill>
        <p:spPr>
          <a:xfrm>
            <a:off x="2117206" y="160991"/>
            <a:ext cx="5780871" cy="853514"/>
          </a:xfrm>
          <a:prstGeom prst="rect">
            <a:avLst/>
          </a:prstGeom>
          <a:solidFill>
            <a:schemeClr val="accent5">
              <a:lumMod val="20000"/>
              <a:lumOff val="80000"/>
            </a:schemeClr>
          </a:solidFill>
        </p:spPr>
      </p:pic>
      <p:pic>
        <p:nvPicPr>
          <p:cNvPr id="25" name="Εικόνα 24"/>
          <p:cNvPicPr>
            <a:picLocks noChangeAspect="1"/>
          </p:cNvPicPr>
          <p:nvPr/>
        </p:nvPicPr>
        <p:blipFill>
          <a:blip r:embed="rId8"/>
          <a:stretch>
            <a:fillRect/>
          </a:stretch>
        </p:blipFill>
        <p:spPr>
          <a:xfrm>
            <a:off x="7624292" y="160138"/>
            <a:ext cx="1986105" cy="853514"/>
          </a:xfrm>
          <a:prstGeom prst="rect">
            <a:avLst/>
          </a:prstGeom>
          <a:solidFill>
            <a:schemeClr val="accent5">
              <a:lumMod val="20000"/>
              <a:lumOff val="80000"/>
            </a:schemeClr>
          </a:solidFill>
        </p:spPr>
      </p:pic>
    </p:spTree>
    <p:extLst>
      <p:ext uri="{BB962C8B-B14F-4D97-AF65-F5344CB8AC3E}">
        <p14:creationId xmlns:p14="http://schemas.microsoft.com/office/powerpoint/2010/main" val="2247756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object 9"/>
          <p:cNvSpPr/>
          <p:nvPr/>
        </p:nvSpPr>
        <p:spPr>
          <a:xfrm>
            <a:off x="1080020" y="2238375"/>
            <a:ext cx="2599690" cy="203504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924560" y="4344617"/>
            <a:ext cx="2861945" cy="522605"/>
          </a:xfrm>
          <a:prstGeom prst="rect">
            <a:avLst/>
          </a:prstGeom>
        </p:spPr>
        <p:txBody>
          <a:bodyPr vert="horz" wrap="square" lIns="0" tIns="0" rIns="0" bIns="0" rtlCol="0">
            <a:spAutoFit/>
          </a:bodyPr>
          <a:lstStyle/>
          <a:p>
            <a:pPr marL="637540" marR="5080" lvl="0" indent="-624840" algn="l" defTabSz="914400" rtl="0" eaLnBrk="1" fontAlgn="auto" latinLnBrk="0" hangingPunct="1">
              <a:lnSpc>
                <a:spcPts val="2110"/>
              </a:lnSpc>
              <a:spcBef>
                <a:spcPts val="0"/>
              </a:spcBef>
              <a:spcAft>
                <a:spcPts val="0"/>
              </a:spcAft>
              <a:buClrTx/>
              <a:buSzTx/>
              <a:buFontTx/>
              <a:buNone/>
              <a:tabLst/>
              <a:defRPr/>
            </a:pPr>
            <a:r>
              <a:rPr kumimoji="0" sz="1800" b="1" i="0" u="none" strike="noStrike" kern="1200" cap="none" spc="-35" normalizeH="0" baseline="0" noProof="0" dirty="0">
                <a:ln>
                  <a:noFill/>
                </a:ln>
                <a:solidFill>
                  <a:prstClr val="black"/>
                </a:solidFill>
                <a:effectLst/>
                <a:uLnTx/>
                <a:uFillTx/>
                <a:latin typeface="Times New Roman"/>
                <a:ea typeface="+mn-ea"/>
                <a:cs typeface="Times New Roman"/>
              </a:rPr>
              <a:t>Κ</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ατεστραμμένη</a:t>
            </a:r>
            <a:r>
              <a:rPr kumimoji="0" sz="1800" b="1" i="0" u="none" strike="noStrike" kern="1200" cap="none" spc="-10" normalizeH="0" baseline="0" noProof="0" dirty="0">
                <a:ln>
                  <a:noFill/>
                </a:ln>
                <a:solidFill>
                  <a:prstClr val="black"/>
                </a:solidFill>
                <a:effectLst/>
                <a:uLnTx/>
                <a:uFillTx/>
                <a:latin typeface="Times New Roman"/>
                <a:ea typeface="+mn-ea"/>
                <a:cs typeface="Times New Roman"/>
              </a:rPr>
              <a:t> </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αμ</a:t>
            </a:r>
            <a:r>
              <a:rPr kumimoji="0" sz="1800" b="1" i="0" u="none" strike="noStrike" kern="1200" cap="none" spc="5" normalizeH="0" baseline="0" noProof="0" dirty="0">
                <a:ln>
                  <a:noFill/>
                </a:ln>
                <a:solidFill>
                  <a:prstClr val="black"/>
                </a:solidFill>
                <a:effectLst/>
                <a:uLnTx/>
                <a:uFillTx/>
                <a:latin typeface="Times New Roman"/>
                <a:ea typeface="+mn-ea"/>
                <a:cs typeface="Times New Roman"/>
              </a:rPr>
              <a:t>ι</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αντού</a:t>
            </a:r>
            <a:r>
              <a:rPr kumimoji="0" sz="1800" b="1" i="0" u="none" strike="noStrike" kern="1200" cap="none" spc="-50" normalizeH="0" baseline="0" noProof="0" dirty="0">
                <a:ln>
                  <a:noFill/>
                </a:ln>
                <a:solidFill>
                  <a:prstClr val="black"/>
                </a:solidFill>
                <a:effectLst/>
                <a:uLnTx/>
                <a:uFillTx/>
                <a:latin typeface="Times New Roman"/>
                <a:ea typeface="+mn-ea"/>
                <a:cs typeface="Times New Roman"/>
              </a:rPr>
              <a:t>χ</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ος μόν</a:t>
            </a:r>
            <a:r>
              <a:rPr kumimoji="0" sz="1800" b="1" i="0" u="none" strike="noStrike" kern="1200" cap="none" spc="-10" normalizeH="0" baseline="0" noProof="0" dirty="0">
                <a:ln>
                  <a:noFill/>
                </a:ln>
                <a:solidFill>
                  <a:prstClr val="black"/>
                </a:solidFill>
                <a:effectLst/>
                <a:uLnTx/>
                <a:uFillTx/>
                <a:latin typeface="Times New Roman"/>
                <a:ea typeface="+mn-ea"/>
                <a:cs typeface="Times New Roman"/>
              </a:rPr>
              <a:t>ω</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ση</a:t>
            </a:r>
            <a:r>
              <a:rPr kumimoji="0" sz="1800" b="1" i="0" u="none" strike="noStrike" kern="1200" cap="none" spc="5" normalizeH="0" baseline="0" noProof="0" dirty="0">
                <a:ln>
                  <a:noFill/>
                </a:ln>
                <a:solidFill>
                  <a:prstClr val="black"/>
                </a:solidFill>
                <a:effectLst/>
                <a:uLnTx/>
                <a:uFillTx/>
                <a:latin typeface="Times New Roman"/>
                <a:ea typeface="+mn-ea"/>
                <a:cs typeface="Times New Roman"/>
              </a:rPr>
              <a:t> </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σωλήνα</a:t>
            </a: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1" name="object 11"/>
          <p:cNvSpPr/>
          <p:nvPr/>
        </p:nvSpPr>
        <p:spPr>
          <a:xfrm>
            <a:off x="8259318" y="2254757"/>
            <a:ext cx="2897251" cy="203644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txBox="1"/>
          <p:nvPr/>
        </p:nvSpPr>
        <p:spPr>
          <a:xfrm>
            <a:off x="8245602" y="4361000"/>
            <a:ext cx="2926715" cy="522605"/>
          </a:xfrm>
          <a:prstGeom prst="rect">
            <a:avLst/>
          </a:prstGeom>
        </p:spPr>
        <p:txBody>
          <a:bodyPr vert="horz" wrap="square" lIns="0" tIns="0" rIns="0" bIns="0" rtlCol="0">
            <a:spAutoFit/>
          </a:bodyPr>
          <a:lstStyle/>
          <a:p>
            <a:pPr marL="459105" marR="5080" lvl="0" indent="-447040" algn="l" defTabSz="914400" rtl="0" eaLnBrk="1" fontAlgn="auto" latinLnBrk="0" hangingPunct="1">
              <a:lnSpc>
                <a:spcPts val="211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Σ</a:t>
            </a:r>
            <a:r>
              <a:rPr kumimoji="0" sz="1800" b="1" i="0" u="none" strike="noStrike" kern="1200" cap="none" spc="-10" normalizeH="0" baseline="0" noProof="0" dirty="0">
                <a:ln>
                  <a:noFill/>
                </a:ln>
                <a:solidFill>
                  <a:prstClr val="black"/>
                </a:solidFill>
                <a:effectLst/>
                <a:uLnTx/>
                <a:uFillTx/>
                <a:latin typeface="Times New Roman"/>
                <a:ea typeface="+mn-ea"/>
                <a:cs typeface="Times New Roman"/>
              </a:rPr>
              <a:t>ω</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λήνας</a:t>
            </a:r>
            <a:r>
              <a:rPr kumimoji="0" sz="1800" b="1" i="0" u="none" strike="noStrike" kern="1200" cap="none" spc="5" normalizeH="0" baseline="0" noProof="0" dirty="0">
                <a:ln>
                  <a:noFill/>
                </a:ln>
                <a:solidFill>
                  <a:prstClr val="black"/>
                </a:solidFill>
                <a:effectLst/>
                <a:uLnTx/>
                <a:uFillTx/>
                <a:latin typeface="Times New Roman"/>
                <a:ea typeface="+mn-ea"/>
                <a:cs typeface="Times New Roman"/>
              </a:rPr>
              <a:t> </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σε </a:t>
            </a:r>
            <a:r>
              <a:rPr kumimoji="0" sz="1800" b="1" i="0" u="none" strike="noStrike" kern="1200" cap="none" spc="-55" normalizeH="0" baseline="0" noProof="0" dirty="0">
                <a:ln>
                  <a:noFill/>
                </a:ln>
                <a:solidFill>
                  <a:prstClr val="black"/>
                </a:solidFill>
                <a:effectLst/>
                <a:uLnTx/>
                <a:uFillTx/>
                <a:latin typeface="Times New Roman"/>
                <a:ea typeface="+mn-ea"/>
                <a:cs typeface="Times New Roman"/>
              </a:rPr>
              <a:t>κ</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οιλότητα </a:t>
            </a:r>
            <a:r>
              <a:rPr kumimoji="0" sz="1800" b="1" i="0" u="none" strike="noStrike" kern="1200" cap="none" spc="-10" normalizeH="0" baseline="0" noProof="0" dirty="0">
                <a:ln>
                  <a:noFill/>
                </a:ln>
                <a:solidFill>
                  <a:prstClr val="black"/>
                </a:solidFill>
                <a:effectLst/>
                <a:uLnTx/>
                <a:uFillTx/>
                <a:latin typeface="Times New Roman"/>
                <a:ea typeface="+mn-ea"/>
                <a:cs typeface="Times New Roman"/>
              </a:rPr>
              <a:t>τ</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οί</a:t>
            </a:r>
            <a:r>
              <a:rPr kumimoji="0" sz="1800" b="1" i="0" u="none" strike="noStrike" kern="1200" cap="none" spc="-55" normalizeH="0" baseline="0" noProof="0" dirty="0">
                <a:ln>
                  <a:noFill/>
                </a:ln>
                <a:solidFill>
                  <a:prstClr val="black"/>
                </a:solidFill>
                <a:effectLst/>
                <a:uLnTx/>
                <a:uFillTx/>
                <a:latin typeface="Times New Roman"/>
                <a:ea typeface="+mn-ea"/>
                <a:cs typeface="Times New Roman"/>
              </a:rPr>
              <a:t>χ</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ου με μόνωση </a:t>
            </a:r>
            <a:r>
              <a:rPr kumimoji="0" sz="1800" b="1" i="0" u="none" strike="noStrike" kern="1200" cap="none" spc="5" normalizeH="0" baseline="0" noProof="0" dirty="0">
                <a:ln>
                  <a:noFill/>
                </a:ln>
                <a:solidFill>
                  <a:prstClr val="black"/>
                </a:solidFill>
                <a:effectLst/>
                <a:uLnTx/>
                <a:uFillTx/>
                <a:latin typeface="Times New Roman"/>
                <a:ea typeface="+mn-ea"/>
                <a:cs typeface="Times New Roman"/>
              </a:rPr>
              <a:t>α</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μιάντου</a:t>
            </a: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3" name="object 13"/>
          <p:cNvSpPr/>
          <p:nvPr/>
        </p:nvSpPr>
        <p:spPr>
          <a:xfrm>
            <a:off x="4671059" y="2238375"/>
            <a:ext cx="2826004" cy="2051558"/>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txBox="1"/>
          <p:nvPr/>
        </p:nvSpPr>
        <p:spPr>
          <a:xfrm>
            <a:off x="5026914" y="4361000"/>
            <a:ext cx="2138045" cy="522605"/>
          </a:xfrm>
          <a:prstGeom prst="rect">
            <a:avLst/>
          </a:prstGeom>
        </p:spPr>
        <p:txBody>
          <a:bodyPr vert="horz" wrap="square" lIns="0" tIns="0" rIns="0" bIns="0" rtlCol="0">
            <a:spAutoFit/>
          </a:bodyPr>
          <a:lstStyle/>
          <a:p>
            <a:pPr marL="224154" marR="5080" lvl="0" indent="-212090" algn="l" defTabSz="914400" rtl="0" eaLnBrk="1" fontAlgn="auto" latinLnBrk="0" hangingPunct="1">
              <a:lnSpc>
                <a:spcPts val="211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Μόνωση</a:t>
            </a:r>
            <a:r>
              <a:rPr kumimoji="0" sz="1800" b="1" i="0" u="none" strike="noStrike" kern="1200" cap="none" spc="-10" normalizeH="0" baseline="0" noProof="0" dirty="0">
                <a:ln>
                  <a:noFill/>
                </a:ln>
                <a:solidFill>
                  <a:prstClr val="black"/>
                </a:solidFill>
                <a:effectLst/>
                <a:uLnTx/>
                <a:uFillTx/>
                <a:latin typeface="Times New Roman"/>
                <a:ea typeface="+mn-ea"/>
                <a:cs typeface="Times New Roman"/>
              </a:rPr>
              <a:t> </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από αμί</a:t>
            </a:r>
            <a:r>
              <a:rPr kumimoji="0" sz="1800" b="1" i="0" u="none" strike="noStrike" kern="1200" cap="none" spc="5" normalizeH="0" baseline="0" noProof="0" dirty="0">
                <a:ln>
                  <a:noFill/>
                </a:ln>
                <a:solidFill>
                  <a:prstClr val="black"/>
                </a:solidFill>
                <a:effectLst/>
                <a:uLnTx/>
                <a:uFillTx/>
                <a:latin typeface="Times New Roman"/>
                <a:ea typeface="+mn-ea"/>
                <a:cs typeface="Times New Roman"/>
              </a:rPr>
              <a:t>α</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ντο γύρω</a:t>
            </a:r>
            <a:r>
              <a:rPr kumimoji="0" sz="1800" b="1" i="0" u="none" strike="noStrike" kern="1200" cap="none" spc="-10" normalizeH="0" baseline="0" noProof="0" dirty="0">
                <a:ln>
                  <a:noFill/>
                </a:ln>
                <a:solidFill>
                  <a:prstClr val="black"/>
                </a:solidFill>
                <a:effectLst/>
                <a:uLnTx/>
                <a:uFillTx/>
                <a:latin typeface="Times New Roman"/>
                <a:ea typeface="+mn-ea"/>
                <a:cs typeface="Times New Roman"/>
              </a:rPr>
              <a:t> </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από λέβη</a:t>
            </a:r>
            <a:r>
              <a:rPr kumimoji="0" sz="1800" b="1" i="0" u="none" strike="noStrike" kern="1200" cap="none" spc="-10" normalizeH="0" baseline="0" noProof="0" dirty="0">
                <a:ln>
                  <a:noFill/>
                </a:ln>
                <a:solidFill>
                  <a:prstClr val="black"/>
                </a:solidFill>
                <a:effectLst/>
                <a:uLnTx/>
                <a:uFillTx/>
                <a:latin typeface="Times New Roman"/>
                <a:ea typeface="+mn-ea"/>
                <a:cs typeface="Times New Roman"/>
              </a:rPr>
              <a:t>τ</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α</a:t>
            </a: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p:txBody>
      </p:sp>
      <p:pic>
        <p:nvPicPr>
          <p:cNvPr id="19" name="Εικόνα 18"/>
          <p:cNvPicPr>
            <a:picLocks noChangeAspect="1"/>
          </p:cNvPicPr>
          <p:nvPr/>
        </p:nvPicPr>
        <p:blipFill>
          <a:blip r:embed="rId6"/>
          <a:stretch>
            <a:fillRect/>
          </a:stretch>
        </p:blipFill>
        <p:spPr>
          <a:xfrm>
            <a:off x="3154361" y="323437"/>
            <a:ext cx="5883150" cy="853514"/>
          </a:xfrm>
          <a:prstGeom prst="rect">
            <a:avLst/>
          </a:prstGeom>
          <a:solidFill>
            <a:schemeClr val="accent5">
              <a:lumMod val="20000"/>
              <a:lumOff val="80000"/>
            </a:schemeClr>
          </a:solidFill>
        </p:spPr>
      </p:pic>
    </p:spTree>
    <p:extLst>
      <p:ext uri="{BB962C8B-B14F-4D97-AF65-F5344CB8AC3E}">
        <p14:creationId xmlns:p14="http://schemas.microsoft.com/office/powerpoint/2010/main" val="1830383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6" name="object 6"/>
          <p:cNvSpPr/>
          <p:nvPr/>
        </p:nvSpPr>
        <p:spPr>
          <a:xfrm>
            <a:off x="9348216" y="213359"/>
            <a:ext cx="620268" cy="89915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786206" y="1458341"/>
            <a:ext cx="2372614" cy="202183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6009259" y="2663825"/>
            <a:ext cx="2402966" cy="2236724"/>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3343528" y="1929257"/>
            <a:ext cx="2315972" cy="1948433"/>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8730742" y="3877640"/>
            <a:ext cx="2685923" cy="1839976"/>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txBox="1"/>
          <p:nvPr/>
        </p:nvSpPr>
        <p:spPr>
          <a:xfrm>
            <a:off x="879144" y="3542767"/>
            <a:ext cx="10285730" cy="247586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60" normalizeH="0" baseline="0" noProof="0" dirty="0">
                <a:ln>
                  <a:noFill/>
                </a:ln>
                <a:solidFill>
                  <a:prstClr val="black"/>
                </a:solidFill>
                <a:effectLst/>
                <a:uLnTx/>
                <a:uFillTx/>
                <a:latin typeface="Times New Roman"/>
                <a:ea typeface="+mn-ea"/>
                <a:cs typeface="Times New Roman"/>
              </a:rPr>
              <a:t>Τ</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α</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β</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ά</a:t>
            </a:r>
            <a:r>
              <a:rPr kumimoji="0" sz="1600" b="1" i="0" u="none" strike="noStrike" kern="1200" cap="none" spc="-25" normalizeH="0" baseline="0" noProof="0" dirty="0">
                <a:ln>
                  <a:noFill/>
                </a:ln>
                <a:solidFill>
                  <a:prstClr val="black"/>
                </a:solidFill>
                <a:effectLst/>
                <a:uLnTx/>
                <a:uFillTx/>
                <a:latin typeface="Times New Roman"/>
                <a:ea typeface="+mn-ea"/>
                <a:cs typeface="Times New Roman"/>
              </a:rPr>
              <a:t>ν</a:t>
            </a: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ι</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 </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μ</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ε</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 </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α</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μ</a:t>
            </a: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ι</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αν</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τ</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όπλ</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α</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κες</a:t>
            </a:r>
            <a:endParaRPr kumimoji="0" sz="1600" b="0" i="0" u="none" strike="noStrike" kern="1200" cap="none" spc="0" normalizeH="0" baseline="0" noProof="0" dirty="0">
              <a:ln>
                <a:noFill/>
              </a:ln>
              <a:solidFill>
                <a:prstClr val="black"/>
              </a:solidFill>
              <a:effectLst/>
              <a:uLnTx/>
              <a:uFillTx/>
              <a:latin typeface="Times New Roman"/>
              <a:ea typeface="+mn-ea"/>
              <a:cs typeface="Times New Roman"/>
            </a:endParaRPr>
          </a:p>
          <a:p>
            <a:pPr marL="2851150" marR="5533390" lvl="0" indent="-342900" algn="l" defTabSz="914400" rtl="0" eaLnBrk="1" fontAlgn="auto" latinLnBrk="0" hangingPunct="1">
              <a:lnSpc>
                <a:spcPts val="1880"/>
              </a:lnSpc>
              <a:spcBef>
                <a:spcPts val="1340"/>
              </a:spcBef>
              <a:spcAft>
                <a:spcPts val="0"/>
              </a:spcAft>
              <a:buClrTx/>
              <a:buSzTx/>
              <a:buFontTx/>
              <a:buNone/>
              <a:tabLst/>
              <a:defRPr/>
            </a:pP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Γραφείο</a:t>
            </a: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 </a:t>
            </a:r>
            <a:r>
              <a:rPr kumimoji="0" sz="1600" b="1" i="0" u="none" strike="noStrike" kern="1200" cap="none" spc="-60" normalizeH="0" baseline="0" noProof="0" dirty="0">
                <a:ln>
                  <a:noFill/>
                </a:ln>
                <a:solidFill>
                  <a:prstClr val="black"/>
                </a:solidFill>
                <a:effectLst/>
                <a:uLnTx/>
                <a:uFillTx/>
                <a:latin typeface="Times New Roman"/>
                <a:ea typeface="+mn-ea"/>
                <a:cs typeface="Times New Roman"/>
              </a:rPr>
              <a:t>κ</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α</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τ</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α</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σ</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κευασ</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μ</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ένο</a:t>
            </a: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 </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μ</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ε</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 </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α</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μ</a:t>
            </a: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ι</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αν</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τόπλακες</a:t>
            </a:r>
            <a:endParaRPr kumimoji="0" sz="16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21"/>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a:p>
            <a:pPr marL="50038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Α</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μ</a:t>
            </a: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ι</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αν</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τ</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όπλ</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α</a:t>
            </a:r>
            <a:r>
              <a:rPr kumimoji="0" sz="1600" b="1" i="0" u="none" strike="noStrike" kern="1200" cap="none" spc="-60" normalizeH="0" baseline="0" noProof="0" dirty="0">
                <a:ln>
                  <a:noFill/>
                </a:ln>
                <a:solidFill>
                  <a:prstClr val="black"/>
                </a:solidFill>
                <a:effectLst/>
                <a:uLnTx/>
                <a:uFillTx/>
                <a:latin typeface="Times New Roman"/>
                <a:ea typeface="+mn-ea"/>
                <a:cs typeface="Times New Roman"/>
              </a:rPr>
              <a:t>κ</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α</a:t>
            </a:r>
            <a:r>
              <a:rPr kumimoji="0" sz="1600" b="1" i="0" u="none" strike="noStrike" kern="1200" cap="none" spc="30" normalizeH="0" baseline="0" noProof="0" dirty="0">
                <a:ln>
                  <a:noFill/>
                </a:ln>
                <a:solidFill>
                  <a:prstClr val="black"/>
                </a:solidFill>
                <a:effectLst/>
                <a:uLnTx/>
                <a:uFillTx/>
                <a:latin typeface="Times New Roman"/>
                <a:ea typeface="+mn-ea"/>
                <a:cs typeface="Times New Roman"/>
              </a:rPr>
              <a:t> </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γ</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ύ</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ρω</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 </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από</a:t>
            </a: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 </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τ</a:t>
            </a:r>
            <a:r>
              <a:rPr kumimoji="0" sz="1600" b="1" i="0" u="none" strike="noStrike" kern="1200" cap="none" spc="-75" normalizeH="0" baseline="0" noProof="0" dirty="0">
                <a:ln>
                  <a:noFill/>
                </a:ln>
                <a:solidFill>
                  <a:prstClr val="black"/>
                </a:solidFill>
                <a:effectLst/>
                <a:uLnTx/>
                <a:uFillTx/>
                <a:latin typeface="Times New Roman"/>
                <a:ea typeface="+mn-ea"/>
                <a:cs typeface="Times New Roman"/>
              </a:rPr>
              <a:t>ζ</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άκι</a:t>
            </a:r>
            <a:endParaRPr kumimoji="0" sz="16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17"/>
              </a:spcBef>
              <a:spcAft>
                <a:spcPts val="0"/>
              </a:spcAft>
              <a:buClrTx/>
              <a:buSzTx/>
              <a:buFontTx/>
              <a:buNone/>
              <a:tabLst/>
              <a:defRPr/>
            </a:pPr>
            <a:endParaRPr kumimoji="0" sz="23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0" normalizeH="0" baseline="0" noProof="0" dirty="0">
                <a:ln>
                  <a:noFill/>
                </a:ln>
                <a:solidFill>
                  <a:prstClr val="black"/>
                </a:solidFill>
                <a:effectLst/>
                <a:uLnTx/>
                <a:uFillTx/>
                <a:latin typeface="Calibri"/>
                <a:ea typeface="+mn-ea"/>
                <a:cs typeface="Calibri"/>
              </a:rPr>
              <a:t>Αμια</a:t>
            </a:r>
            <a:r>
              <a:rPr kumimoji="0" sz="1600" b="1" i="0" u="none" strike="noStrike" kern="1200" cap="none" spc="0" normalizeH="0" baseline="0" noProof="0" dirty="0">
                <a:ln>
                  <a:noFill/>
                </a:ln>
                <a:solidFill>
                  <a:prstClr val="black"/>
                </a:solidFill>
                <a:effectLst/>
                <a:uLnTx/>
                <a:uFillTx/>
                <a:latin typeface="Calibri"/>
                <a:ea typeface="+mn-ea"/>
                <a:cs typeface="Calibri"/>
              </a:rPr>
              <a:t>ν</a:t>
            </a:r>
            <a:r>
              <a:rPr kumimoji="0" sz="1600" b="1" i="0" u="none" strike="noStrike" kern="1200" cap="none" spc="-30" normalizeH="0" baseline="0" noProof="0" dirty="0">
                <a:ln>
                  <a:noFill/>
                </a:ln>
                <a:solidFill>
                  <a:prstClr val="black"/>
                </a:solidFill>
                <a:effectLst/>
                <a:uLnTx/>
                <a:uFillTx/>
                <a:latin typeface="Calibri"/>
                <a:ea typeface="+mn-ea"/>
                <a:cs typeface="Calibri"/>
              </a:rPr>
              <a:t>τ</a:t>
            </a:r>
            <a:r>
              <a:rPr kumimoji="0" sz="1600" b="1" i="0" u="none" strike="noStrike" kern="1200" cap="none" spc="-10" normalizeH="0" baseline="0" noProof="0" dirty="0">
                <a:ln>
                  <a:noFill/>
                </a:ln>
                <a:solidFill>
                  <a:prstClr val="black"/>
                </a:solidFill>
                <a:effectLst/>
                <a:uLnTx/>
                <a:uFillTx/>
                <a:latin typeface="Calibri"/>
                <a:ea typeface="+mn-ea"/>
                <a:cs typeface="Calibri"/>
              </a:rPr>
              <a:t>όπ</a:t>
            </a:r>
            <a:r>
              <a:rPr kumimoji="0" sz="1600" b="1" i="0" u="none" strike="noStrike" kern="1200" cap="none" spc="-20" normalizeH="0" baseline="0" noProof="0" dirty="0">
                <a:ln>
                  <a:noFill/>
                </a:ln>
                <a:solidFill>
                  <a:prstClr val="black"/>
                </a:solidFill>
                <a:effectLst/>
                <a:uLnTx/>
                <a:uFillTx/>
                <a:latin typeface="Calibri"/>
                <a:ea typeface="+mn-ea"/>
                <a:cs typeface="Calibri"/>
              </a:rPr>
              <a:t>λ</a:t>
            </a:r>
            <a:r>
              <a:rPr kumimoji="0" sz="1600" b="1" i="0" u="none" strike="noStrike" kern="1200" cap="none" spc="-10" normalizeH="0" baseline="0" noProof="0" dirty="0">
                <a:ln>
                  <a:noFill/>
                </a:ln>
                <a:solidFill>
                  <a:prstClr val="black"/>
                </a:solidFill>
                <a:effectLst/>
                <a:uLnTx/>
                <a:uFillTx/>
                <a:latin typeface="Calibri"/>
                <a:ea typeface="+mn-ea"/>
                <a:cs typeface="Calibri"/>
              </a:rPr>
              <a:t>α</a:t>
            </a:r>
            <a:r>
              <a:rPr kumimoji="0" sz="1600" b="1" i="0" u="none" strike="noStrike" kern="1200" cap="none" spc="-55" normalizeH="0" baseline="0" noProof="0" dirty="0">
                <a:ln>
                  <a:noFill/>
                </a:ln>
                <a:solidFill>
                  <a:prstClr val="black"/>
                </a:solidFill>
                <a:effectLst/>
                <a:uLnTx/>
                <a:uFillTx/>
                <a:latin typeface="Calibri"/>
                <a:ea typeface="+mn-ea"/>
                <a:cs typeface="Calibri"/>
              </a:rPr>
              <a:t>κ</a:t>
            </a:r>
            <a:r>
              <a:rPr kumimoji="0" sz="1600" b="1" i="0" u="none" strike="noStrike" kern="1200" cap="none" spc="-10" normalizeH="0" baseline="0" noProof="0" dirty="0">
                <a:ln>
                  <a:noFill/>
                </a:ln>
                <a:solidFill>
                  <a:prstClr val="black"/>
                </a:solidFill>
                <a:effectLst/>
                <a:uLnTx/>
                <a:uFillTx/>
                <a:latin typeface="Calibri"/>
                <a:ea typeface="+mn-ea"/>
                <a:cs typeface="Calibri"/>
              </a:rPr>
              <a:t>α</a:t>
            </a:r>
            <a:r>
              <a:rPr kumimoji="0" sz="1600" b="1" i="0" u="none" strike="noStrike" kern="1200" cap="none" spc="10"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σε</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25" normalizeH="0" baseline="0" noProof="0" dirty="0">
                <a:ln>
                  <a:noFill/>
                </a:ln>
                <a:solidFill>
                  <a:prstClr val="black"/>
                </a:solidFill>
                <a:effectLst/>
                <a:uLnTx/>
                <a:uFillTx/>
                <a:latin typeface="Calibri"/>
                <a:ea typeface="+mn-ea"/>
                <a:cs typeface="Calibri"/>
              </a:rPr>
              <a:t>μ</a:t>
            </a:r>
            <a:r>
              <a:rPr kumimoji="0" sz="1600" b="1" i="0" u="none" strike="noStrike" kern="1200" cap="none" spc="-10" normalizeH="0" baseline="0" noProof="0" dirty="0">
                <a:ln>
                  <a:noFill/>
                </a:ln>
                <a:solidFill>
                  <a:prstClr val="black"/>
                </a:solidFill>
                <a:effectLst/>
                <a:uLnTx/>
                <a:uFillTx/>
                <a:latin typeface="Calibri"/>
                <a:ea typeface="+mn-ea"/>
                <a:cs typeface="Calibri"/>
              </a:rPr>
              <a:t>α</a:t>
            </a:r>
            <a:r>
              <a:rPr kumimoji="0" sz="1600" b="1" i="0" u="none" strike="noStrike" kern="1200" cap="none" spc="-5" normalizeH="0" baseline="0" noProof="0" dirty="0">
                <a:ln>
                  <a:noFill/>
                </a:ln>
                <a:solidFill>
                  <a:prstClr val="black"/>
                </a:solidFill>
                <a:effectLst/>
                <a:uLnTx/>
                <a:uFillTx/>
                <a:latin typeface="Calibri"/>
                <a:ea typeface="+mn-ea"/>
                <a:cs typeface="Calibri"/>
              </a:rPr>
              <a:t>ρ</a:t>
            </a:r>
            <a:r>
              <a:rPr kumimoji="0" sz="1600" b="1" i="0" u="none" strike="noStrike" kern="1200" cap="none" spc="-20" normalizeH="0" baseline="0" noProof="0" dirty="0">
                <a:ln>
                  <a:noFill/>
                </a:ln>
                <a:solidFill>
                  <a:prstClr val="black"/>
                </a:solidFill>
                <a:effectLst/>
                <a:uLnTx/>
                <a:uFillTx/>
                <a:latin typeface="Calibri"/>
                <a:ea typeface="+mn-ea"/>
                <a:cs typeface="Calibri"/>
              </a:rPr>
              <a:t>κ</a:t>
            </a:r>
            <a:r>
              <a:rPr kumimoji="0" sz="1600" b="1" i="0" u="none" strike="noStrike" kern="1200" cap="none" spc="-5" normalizeH="0" baseline="0" noProof="0" dirty="0">
                <a:ln>
                  <a:noFill/>
                </a:ln>
                <a:solidFill>
                  <a:prstClr val="black"/>
                </a:solidFill>
                <a:effectLst/>
                <a:uLnTx/>
                <a:uFillTx/>
                <a:latin typeface="Calibri"/>
                <a:ea typeface="+mn-ea"/>
                <a:cs typeface="Calibri"/>
              </a:rPr>
              <a:t>ί</a:t>
            </a:r>
            <a:r>
              <a:rPr kumimoji="0" sz="1600" b="1" i="0" u="none" strike="noStrike" kern="1200" cap="none" spc="-55" normalizeH="0" baseline="0" noProof="0" dirty="0">
                <a:ln>
                  <a:noFill/>
                </a:ln>
                <a:solidFill>
                  <a:prstClr val="black"/>
                </a:solidFill>
                <a:effectLst/>
                <a:uLnTx/>
                <a:uFillTx/>
                <a:latin typeface="Calibri"/>
                <a:ea typeface="+mn-ea"/>
                <a:cs typeface="Calibri"/>
              </a:rPr>
              <a:t>ζ</a:t>
            </a:r>
            <a:r>
              <a:rPr kumimoji="0" sz="1600" b="1" i="0" u="none" strike="noStrike" kern="1200" cap="none" spc="-10" normalizeH="0" baseline="0" noProof="0" dirty="0">
                <a:ln>
                  <a:noFill/>
                </a:ln>
                <a:solidFill>
                  <a:prstClr val="black"/>
                </a:solidFill>
                <a:effectLst/>
                <a:uLnTx/>
                <a:uFillTx/>
                <a:latin typeface="Calibri"/>
                <a:ea typeface="+mn-ea"/>
                <a:cs typeface="Calibri"/>
              </a:rPr>
              <a:t>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23" name="Εικόνα 22"/>
          <p:cNvPicPr>
            <a:picLocks noChangeAspect="1"/>
          </p:cNvPicPr>
          <p:nvPr/>
        </p:nvPicPr>
        <p:blipFill>
          <a:blip r:embed="rId8"/>
          <a:stretch>
            <a:fillRect/>
          </a:stretch>
        </p:blipFill>
        <p:spPr>
          <a:xfrm>
            <a:off x="3482805" y="168430"/>
            <a:ext cx="5078408" cy="853514"/>
          </a:xfrm>
          <a:prstGeom prst="rect">
            <a:avLst/>
          </a:prstGeom>
          <a:solidFill>
            <a:schemeClr val="accent5">
              <a:lumMod val="20000"/>
              <a:lumOff val="80000"/>
            </a:schemeClr>
          </a:solidFill>
        </p:spPr>
      </p:pic>
    </p:spTree>
    <p:extLst>
      <p:ext uri="{BB962C8B-B14F-4D97-AF65-F5344CB8AC3E}">
        <p14:creationId xmlns:p14="http://schemas.microsoft.com/office/powerpoint/2010/main" val="1726573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6" name="object 6"/>
          <p:cNvSpPr/>
          <p:nvPr/>
        </p:nvSpPr>
        <p:spPr>
          <a:xfrm>
            <a:off x="9384792" y="213359"/>
            <a:ext cx="620268" cy="89915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1071859" y="213359"/>
            <a:ext cx="624840" cy="89915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1206233" y="4228452"/>
            <a:ext cx="2544318" cy="1821688"/>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txBox="1"/>
          <p:nvPr/>
        </p:nvSpPr>
        <p:spPr>
          <a:xfrm>
            <a:off x="1419605" y="6081133"/>
            <a:ext cx="195580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Αμ</a:t>
            </a: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ι</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αν</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τού</a:t>
            </a:r>
            <a:r>
              <a:rPr kumimoji="0" sz="1600" b="1" i="0" u="none" strike="noStrike" kern="1200" cap="none" spc="-65" normalizeH="0" baseline="0" noProof="0" dirty="0">
                <a:ln>
                  <a:noFill/>
                </a:ln>
                <a:solidFill>
                  <a:prstClr val="black"/>
                </a:solidFill>
                <a:effectLst/>
                <a:uLnTx/>
                <a:uFillTx/>
                <a:latin typeface="Times New Roman"/>
                <a:ea typeface="+mn-ea"/>
                <a:cs typeface="Times New Roman"/>
              </a:rPr>
              <a:t>χ</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ο</a:t>
            </a:r>
            <a:r>
              <a:rPr kumimoji="0" sz="16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επίχ</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ρ</a:t>
            </a: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ι</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σ</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μ</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α</a:t>
            </a:r>
            <a:endParaRPr kumimoji="0" sz="16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 name="object 12"/>
          <p:cNvSpPr/>
          <p:nvPr/>
        </p:nvSpPr>
        <p:spPr>
          <a:xfrm>
            <a:off x="7904480" y="4163212"/>
            <a:ext cx="2973958" cy="1927479"/>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txBox="1"/>
          <p:nvPr/>
        </p:nvSpPr>
        <p:spPr>
          <a:xfrm>
            <a:off x="8414766" y="6096678"/>
            <a:ext cx="1697355"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Π</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λ</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ακίδ</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ι</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α</a:t>
            </a:r>
            <a:r>
              <a:rPr kumimoji="0" sz="16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α</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μ</a:t>
            </a: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ι</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άν</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του</a:t>
            </a:r>
            <a:endParaRPr kumimoji="0" sz="16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4" name="object 14"/>
          <p:cNvSpPr/>
          <p:nvPr/>
        </p:nvSpPr>
        <p:spPr>
          <a:xfrm>
            <a:off x="3193795" y="1397000"/>
            <a:ext cx="2082164" cy="2118360"/>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txBox="1"/>
          <p:nvPr/>
        </p:nvSpPr>
        <p:spPr>
          <a:xfrm>
            <a:off x="3326638" y="3545807"/>
            <a:ext cx="164592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Φ</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λ</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ά</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ν</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τ</a:t>
            </a:r>
            <a:r>
              <a:rPr kumimoji="0" sz="1600" b="1" i="0" u="none" strike="noStrike" kern="1200" cap="none" spc="-75" normalizeH="0" baseline="0" noProof="0" dirty="0">
                <a:ln>
                  <a:noFill/>
                </a:ln>
                <a:solidFill>
                  <a:prstClr val="black"/>
                </a:solidFill>
                <a:effectLst/>
                <a:uLnTx/>
                <a:uFillTx/>
                <a:latin typeface="Times New Roman"/>
                <a:ea typeface="+mn-ea"/>
                <a:cs typeface="Times New Roman"/>
              </a:rPr>
              <a:t>ζ</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α</a:t>
            </a:r>
            <a:r>
              <a:rPr kumimoji="0" sz="1600" b="1" i="0" u="none" strike="noStrike" kern="1200" cap="none" spc="-70" normalizeH="0" baseline="0" noProof="0" dirty="0">
                <a:ln>
                  <a:noFill/>
                </a:ln>
                <a:solidFill>
                  <a:prstClr val="black"/>
                </a:solidFill>
                <a:effectLst/>
                <a:uLnTx/>
                <a:uFillTx/>
                <a:latin typeface="Times New Roman"/>
                <a:ea typeface="+mn-ea"/>
                <a:cs typeface="Times New Roman"/>
              </a:rPr>
              <a:t> </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Αμ</a:t>
            </a: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ι</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άν</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του</a:t>
            </a:r>
            <a:endParaRPr kumimoji="0" sz="16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6" name="object 16"/>
          <p:cNvSpPr/>
          <p:nvPr/>
        </p:nvSpPr>
        <p:spPr>
          <a:xfrm>
            <a:off x="6509384" y="1421891"/>
            <a:ext cx="2075815" cy="2118360"/>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txBox="1"/>
          <p:nvPr/>
        </p:nvSpPr>
        <p:spPr>
          <a:xfrm>
            <a:off x="6561581" y="3552538"/>
            <a:ext cx="181991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Αμ</a:t>
            </a: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ι</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αν</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τού</a:t>
            </a:r>
            <a:r>
              <a:rPr kumimoji="0" sz="1600" b="1" i="0" u="none" strike="noStrike" kern="1200" cap="none" spc="-65" normalizeH="0" baseline="0" noProof="0" dirty="0">
                <a:ln>
                  <a:noFill/>
                </a:ln>
                <a:solidFill>
                  <a:prstClr val="black"/>
                </a:solidFill>
                <a:effectLst/>
                <a:uLnTx/>
                <a:uFillTx/>
                <a:latin typeface="Times New Roman"/>
                <a:ea typeface="+mn-ea"/>
                <a:cs typeface="Times New Roman"/>
              </a:rPr>
              <a:t>χ</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α</a:t>
            </a:r>
            <a:r>
              <a:rPr kumimoji="0" sz="16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τ</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α</a:t>
            </a:r>
            <a:r>
              <a:rPr kumimoji="0" sz="1600" b="1" i="0" u="none" strike="noStrike" kern="1200" cap="none" spc="-60" normalizeH="0" baseline="0" noProof="0" dirty="0">
                <a:ln>
                  <a:noFill/>
                </a:ln>
                <a:solidFill>
                  <a:prstClr val="black"/>
                </a:solidFill>
                <a:effectLst/>
                <a:uLnTx/>
                <a:uFillTx/>
                <a:latin typeface="Times New Roman"/>
                <a:ea typeface="+mn-ea"/>
                <a:cs typeface="Times New Roman"/>
              </a:rPr>
              <a:t>κ</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άκια</a:t>
            </a:r>
            <a:endParaRPr kumimoji="0" sz="16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8" name="object 18"/>
          <p:cNvSpPr/>
          <p:nvPr/>
        </p:nvSpPr>
        <p:spPr>
          <a:xfrm>
            <a:off x="4507229" y="4212742"/>
            <a:ext cx="2640583" cy="1805051"/>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txBox="1"/>
          <p:nvPr/>
        </p:nvSpPr>
        <p:spPr>
          <a:xfrm>
            <a:off x="4810759" y="6081133"/>
            <a:ext cx="1955800"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Αμ</a:t>
            </a: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ι</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αν</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τού</a:t>
            </a:r>
            <a:r>
              <a:rPr kumimoji="0" sz="1600" b="1" i="0" u="none" strike="noStrike" kern="1200" cap="none" spc="-65" normalizeH="0" baseline="0" noProof="0" dirty="0">
                <a:ln>
                  <a:noFill/>
                </a:ln>
                <a:solidFill>
                  <a:prstClr val="black"/>
                </a:solidFill>
                <a:effectLst/>
                <a:uLnTx/>
                <a:uFillTx/>
                <a:latin typeface="Times New Roman"/>
                <a:ea typeface="+mn-ea"/>
                <a:cs typeface="Times New Roman"/>
              </a:rPr>
              <a:t>χ</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ο</a:t>
            </a:r>
            <a:r>
              <a:rPr kumimoji="0" sz="1600" b="1" i="0" u="none" strike="noStrike" kern="1200" cap="none" spc="25" normalizeH="0" baseline="0" noProof="0" dirty="0">
                <a:ln>
                  <a:noFill/>
                </a:ln>
                <a:solidFill>
                  <a:prstClr val="black"/>
                </a:solidFill>
                <a:effectLst/>
                <a:uLnTx/>
                <a:uFillTx/>
                <a:latin typeface="Times New Roman"/>
                <a:ea typeface="+mn-ea"/>
                <a:cs typeface="Times New Roman"/>
              </a:rPr>
              <a:t> </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επίχ</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ρ</a:t>
            </a: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ι</a:t>
            </a:r>
            <a:r>
              <a:rPr kumimoji="0" sz="1600" b="1" i="0" u="none" strike="noStrike" kern="1200" cap="none" spc="-20" normalizeH="0" baseline="0" noProof="0" dirty="0">
                <a:ln>
                  <a:noFill/>
                </a:ln>
                <a:solidFill>
                  <a:prstClr val="black"/>
                </a:solidFill>
                <a:effectLst/>
                <a:uLnTx/>
                <a:uFillTx/>
                <a:latin typeface="Times New Roman"/>
                <a:ea typeface="+mn-ea"/>
                <a:cs typeface="Times New Roman"/>
              </a:rPr>
              <a:t>σ</a:t>
            </a:r>
            <a:r>
              <a:rPr kumimoji="0" sz="1600" b="1" i="0" u="none" strike="noStrike" kern="1200" cap="none" spc="-15" normalizeH="0" baseline="0" noProof="0" dirty="0">
                <a:ln>
                  <a:noFill/>
                </a:ln>
                <a:solidFill>
                  <a:prstClr val="black"/>
                </a:solidFill>
                <a:effectLst/>
                <a:uLnTx/>
                <a:uFillTx/>
                <a:latin typeface="Times New Roman"/>
                <a:ea typeface="+mn-ea"/>
                <a:cs typeface="Times New Roman"/>
              </a:rPr>
              <a:t>μ</a:t>
            </a:r>
            <a:r>
              <a:rPr kumimoji="0" sz="1600" b="1" i="0" u="none" strike="noStrike" kern="1200" cap="none" spc="-10" normalizeH="0" baseline="0" noProof="0" dirty="0">
                <a:ln>
                  <a:noFill/>
                </a:ln>
                <a:solidFill>
                  <a:prstClr val="black"/>
                </a:solidFill>
                <a:effectLst/>
                <a:uLnTx/>
                <a:uFillTx/>
                <a:latin typeface="Times New Roman"/>
                <a:ea typeface="+mn-ea"/>
                <a:cs typeface="Times New Roman"/>
              </a:rPr>
              <a:t>α</a:t>
            </a:r>
            <a:endParaRPr kumimoji="0" sz="1600" b="0" i="0" u="none" strike="noStrike" kern="1200" cap="none" spc="0" normalizeH="0" baseline="0" noProof="0">
              <a:ln>
                <a:noFill/>
              </a:ln>
              <a:solidFill>
                <a:prstClr val="black"/>
              </a:solidFill>
              <a:effectLst/>
              <a:uLnTx/>
              <a:uFillTx/>
              <a:latin typeface="Times New Roman"/>
              <a:ea typeface="+mn-ea"/>
              <a:cs typeface="Times New Roman"/>
            </a:endParaRPr>
          </a:p>
        </p:txBody>
      </p:sp>
      <p:pic>
        <p:nvPicPr>
          <p:cNvPr id="25" name="Εικόνα 24"/>
          <p:cNvPicPr>
            <a:picLocks noChangeAspect="1"/>
          </p:cNvPicPr>
          <p:nvPr/>
        </p:nvPicPr>
        <p:blipFill>
          <a:blip r:embed="rId10"/>
          <a:stretch>
            <a:fillRect/>
          </a:stretch>
        </p:blipFill>
        <p:spPr>
          <a:xfrm>
            <a:off x="3397053" y="126397"/>
            <a:ext cx="5188146" cy="853514"/>
          </a:xfrm>
          <a:prstGeom prst="rect">
            <a:avLst/>
          </a:prstGeom>
          <a:solidFill>
            <a:schemeClr val="accent5">
              <a:lumMod val="20000"/>
              <a:lumOff val="80000"/>
            </a:schemeClr>
          </a:solidFill>
        </p:spPr>
      </p:pic>
    </p:spTree>
    <p:extLst>
      <p:ext uri="{BB962C8B-B14F-4D97-AF65-F5344CB8AC3E}">
        <p14:creationId xmlns:p14="http://schemas.microsoft.com/office/powerpoint/2010/main" val="3710298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12192000" cy="768095"/>
          </a:xfrm>
          <a:solidFill>
            <a:schemeClr val="accent2">
              <a:lumMod val="20000"/>
              <a:lumOff val="80000"/>
            </a:schemeClr>
          </a:solidFill>
        </p:spPr>
        <p:txBody>
          <a:bodyPr/>
          <a:lstStyle/>
          <a:p>
            <a:pPr algn="ctr"/>
            <a:r>
              <a:rPr lang="el-GR" b="1" dirty="0" smtClean="0"/>
              <a:t>ΕΠΙΠΤΩΣΕΙΣ ΣΤΗΝ ΥΓΕΙΑ</a:t>
            </a:r>
            <a:endParaRPr lang="el-GR" b="1" dirty="0"/>
          </a:p>
        </p:txBody>
      </p:sp>
      <p:sp>
        <p:nvSpPr>
          <p:cNvPr id="3" name="Θέση περιεχομένου 2"/>
          <p:cNvSpPr>
            <a:spLocks noGrp="1"/>
          </p:cNvSpPr>
          <p:nvPr>
            <p:ph idx="1"/>
          </p:nvPr>
        </p:nvSpPr>
        <p:spPr>
          <a:xfrm>
            <a:off x="0" y="768096"/>
            <a:ext cx="12192000" cy="6089904"/>
          </a:xfrm>
          <a:solidFill>
            <a:schemeClr val="accent6">
              <a:lumMod val="20000"/>
              <a:lumOff val="80000"/>
            </a:schemeClr>
          </a:solidFill>
        </p:spPr>
        <p:txBody>
          <a:bodyPr>
            <a:normAutofit fontScale="92500" lnSpcReduction="20000"/>
          </a:bodyPr>
          <a:lstStyle/>
          <a:p>
            <a:pPr algn="just"/>
            <a:r>
              <a:rPr lang="el-GR" b="1" dirty="0" smtClean="0"/>
              <a:t>Ο αμίαντος από τη φύση του περιέχει ίνες που μπορεί να αποβούν βλαπτικές για την υγεία.</a:t>
            </a:r>
          </a:p>
          <a:p>
            <a:pPr algn="just"/>
            <a:r>
              <a:rPr lang="el-GR" b="1" dirty="0" smtClean="0"/>
              <a:t>Η χρήση του αμιάντου σε συνδυασμό με άλλα (π.χ. τσιμέντο), για παραγωγή σύνθετων υλικών με προηγμένες ιδιότητες, αποδείχθηκε εκ των υστέρων ανεπαρκής σχεδιαστικά από τεχνολογική άποψη λύση. Η απελευθέρωση ινών αμιάντου μετά από μακροχρόνια χρήση των σύνθετων υλικών, ούτε προβλέφθηκε, ούτε βεβαίως ήταν γνωστές επιστημονικές αποδείξεις για τη βλαπτικότητα των ινών στην ανθρώπινη υγεία, που έγιναν γνωστές προϊόντος του χρόνου.</a:t>
            </a:r>
          </a:p>
          <a:p>
            <a:pPr algn="just"/>
            <a:r>
              <a:rPr lang="el-GR" b="1" dirty="0"/>
              <a:t>Ακόµα και όταν πάψει η εξόρυξη αµιάντου και η χρήση του στην παραγωγή υλικών, θα </a:t>
            </a:r>
            <a:r>
              <a:rPr lang="el-GR" b="1" dirty="0" smtClean="0"/>
              <a:t>συνεχίσουμε να είμαστε εκτεθειμένοι </a:t>
            </a:r>
            <a:r>
              <a:rPr lang="el-GR" b="1" dirty="0"/>
              <a:t>στον </a:t>
            </a:r>
            <a:r>
              <a:rPr lang="el-GR" b="1" dirty="0" smtClean="0"/>
              <a:t>αμίαντο </a:t>
            </a:r>
            <a:r>
              <a:rPr lang="el-GR" b="1" dirty="0"/>
              <a:t>που παράγεται από την φυσική διάβρωση των </a:t>
            </a:r>
            <a:r>
              <a:rPr lang="el-GR" b="1" dirty="0" smtClean="0"/>
              <a:t>πετρωμάτων. </a:t>
            </a:r>
            <a:r>
              <a:rPr lang="el-GR" b="1" dirty="0"/>
              <a:t>∆</a:t>
            </a:r>
            <a:r>
              <a:rPr lang="el-GR" b="1" dirty="0" smtClean="0"/>
              <a:t>εν πρόκειται </a:t>
            </a:r>
            <a:r>
              <a:rPr lang="el-GR" b="1" dirty="0"/>
              <a:t>για εργαστηριακό ή </a:t>
            </a:r>
            <a:r>
              <a:rPr lang="el-GR" b="1" dirty="0" smtClean="0"/>
              <a:t>βιομηχανικό </a:t>
            </a:r>
            <a:r>
              <a:rPr lang="el-GR" b="1" dirty="0"/>
              <a:t>προϊόν, αλλά για φυσικό ορυκτό. </a:t>
            </a:r>
            <a:r>
              <a:rPr lang="el-GR" b="1" dirty="0" smtClean="0"/>
              <a:t> </a:t>
            </a:r>
            <a:endParaRPr lang="el-GR" b="1" dirty="0" smtClean="0"/>
          </a:p>
          <a:p>
            <a:pPr algn="just"/>
            <a:r>
              <a:rPr lang="el-GR" b="1" i="1" u="sng" dirty="0" smtClean="0">
                <a:solidFill>
                  <a:srgbClr val="FF0000"/>
                </a:solidFill>
              </a:rPr>
              <a:t>Ζιδάνι </a:t>
            </a:r>
            <a:r>
              <a:rPr lang="el-GR" b="1" i="1" u="sng" dirty="0" smtClean="0">
                <a:solidFill>
                  <a:srgbClr val="FF0000"/>
                </a:solidFill>
              </a:rPr>
              <a:t>Κοζάνης </a:t>
            </a:r>
            <a:r>
              <a:rPr lang="el-GR" b="1" dirty="0" smtClean="0"/>
              <a:t>→ </a:t>
            </a:r>
            <a:r>
              <a:rPr lang="el-GR" b="1" dirty="0"/>
              <a:t>Έγινε εξόρυξη 70 εκατοµµυρίων τόνων </a:t>
            </a:r>
            <a:r>
              <a:rPr lang="el-GR" b="1" dirty="0" smtClean="0"/>
              <a:t>σερπεντινιτικού αµιάντου </a:t>
            </a:r>
            <a:r>
              <a:rPr lang="el-GR" b="1" dirty="0"/>
              <a:t>µε τη χρήση εκρηκτικών. Σχεδόν 1 </a:t>
            </a:r>
            <a:r>
              <a:rPr lang="el-GR" b="1" dirty="0" smtClean="0"/>
              <a:t>εκατομμύριο </a:t>
            </a:r>
            <a:r>
              <a:rPr lang="el-GR" b="1" dirty="0"/>
              <a:t>τόνοι ήταν </a:t>
            </a:r>
            <a:r>
              <a:rPr lang="el-GR" b="1" dirty="0" smtClean="0"/>
              <a:t>χρήσιμο </a:t>
            </a:r>
            <a:r>
              <a:rPr lang="el-GR" b="1" dirty="0"/>
              <a:t>ως προϊόν, ενώ </a:t>
            </a:r>
            <a:r>
              <a:rPr lang="el-GR" b="1" dirty="0" smtClean="0"/>
              <a:t>τα υπόλοιπα </a:t>
            </a:r>
            <a:r>
              <a:rPr lang="el-GR" b="1" dirty="0"/>
              <a:t>69, µε αρκετά µεγάλες ποσότητες ινών, </a:t>
            </a:r>
            <a:r>
              <a:rPr lang="el-GR" b="1" dirty="0" smtClean="0"/>
              <a:t>παρέμειναν </a:t>
            </a:r>
            <a:r>
              <a:rPr lang="el-GR" b="1" dirty="0"/>
              <a:t>στην περιοχή ως στείρα </a:t>
            </a:r>
            <a:r>
              <a:rPr lang="el-GR" b="1" dirty="0" smtClean="0"/>
              <a:t>υλικά (</a:t>
            </a:r>
            <a:r>
              <a:rPr lang="el-GR" b="1" dirty="0"/>
              <a:t>επιχωµατώσεις) </a:t>
            </a:r>
            <a:r>
              <a:rPr lang="el-GR" b="1" dirty="0" smtClean="0"/>
              <a:t>Θα τα εξάγουμε και αυτά; Ή θα αναζητήσουμε τεχνολογίες </a:t>
            </a:r>
            <a:r>
              <a:rPr lang="el-GR" b="1" dirty="0" smtClean="0"/>
              <a:t>αξιοποίησης ασφαλείς </a:t>
            </a:r>
            <a:r>
              <a:rPr lang="el-GR" b="1" dirty="0" smtClean="0"/>
              <a:t>για τον άνθρωπο και </a:t>
            </a:r>
            <a:r>
              <a:rPr lang="el-GR" b="1" dirty="0" smtClean="0"/>
              <a:t>με </a:t>
            </a:r>
            <a:r>
              <a:rPr lang="el-GR" b="1" dirty="0" smtClean="0"/>
              <a:t>θετικό πρόσημο στην εθνική οικονομία; </a:t>
            </a:r>
          </a:p>
          <a:p>
            <a:pPr marL="0" indent="0" algn="just">
              <a:buNone/>
            </a:pPr>
            <a:r>
              <a:rPr lang="el-GR" dirty="0"/>
              <a:t> </a:t>
            </a:r>
            <a:r>
              <a:rPr lang="el-GR" dirty="0" smtClean="0"/>
              <a:t>  </a:t>
            </a:r>
            <a:endParaRPr lang="el-GR" dirty="0"/>
          </a:p>
        </p:txBody>
      </p:sp>
    </p:spTree>
    <p:extLst>
      <p:ext uri="{BB962C8B-B14F-4D97-AF65-F5344CB8AC3E}">
        <p14:creationId xmlns:p14="http://schemas.microsoft.com/office/powerpoint/2010/main" val="2990448632"/>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583</TotalTime>
  <Words>1619</Words>
  <Application>Microsoft Office PowerPoint</Application>
  <PresentationFormat>Ευρεία οθόνη</PresentationFormat>
  <Paragraphs>210</Paragraphs>
  <Slides>38</Slides>
  <Notes>21</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9</vt:i4>
      </vt:variant>
      <vt:variant>
        <vt:lpstr>Τίτλοι διαφανειών</vt:lpstr>
      </vt:variant>
      <vt:variant>
        <vt:i4>38</vt:i4>
      </vt:variant>
    </vt:vector>
  </HeadingPairs>
  <TitlesOfParts>
    <vt:vector size="51" baseType="lpstr">
      <vt:lpstr>Arial</vt:lpstr>
      <vt:lpstr>Calibri</vt:lpstr>
      <vt:lpstr>Calibri Light</vt:lpstr>
      <vt:lpstr>Times New Roman</vt:lpstr>
      <vt:lpstr>Θέμα του Office</vt:lpstr>
      <vt:lpstr>Office Theme</vt:lpstr>
      <vt:lpstr>1_Office Theme</vt:lpstr>
      <vt:lpstr>2_Office Theme</vt:lpstr>
      <vt:lpstr>3_Office Theme</vt:lpstr>
      <vt:lpstr>4_Office Theme</vt:lpstr>
      <vt:lpstr>5_Office Theme</vt:lpstr>
      <vt:lpstr>6_Office Theme</vt:lpstr>
      <vt:lpstr>7_Office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ΕΠΙΠΤΩΣΕΙΣ ΣΤΗΝ ΥΓΕΙΑ</vt:lpstr>
      <vt:lpstr>Παρουσίαση του PowerPoint</vt:lpstr>
      <vt:lpstr>ΥΦΗ ΙΝΩΝ ΑΜΙΑΝΤΟΥ</vt:lpstr>
      <vt:lpstr>ΑΠΑΓΟΡΕΥΣΕΙΣ ΚΑΙ ΕΝΑΛΛΑΚΤΙΚΕΣ</vt:lpstr>
      <vt:lpstr>Παρουσίαση του PowerPoint</vt:lpstr>
      <vt:lpstr>ΑΠΑΓΟΡΕΥΣΗ ΣΤΗΝ ΕΥΡΩΠΗ</vt:lpstr>
      <vt:lpstr>Παρουσίαση του PowerPoint</vt:lpstr>
      <vt:lpstr>ΟΝΟΜΑ ΧΥΤΕΑ</vt:lpstr>
      <vt:lpstr>Παρουσίαση του PowerPoint</vt:lpstr>
      <vt:lpstr>ΤΙ ΣΥΜΒΑΙΝΕΙ ΣΤΗΝ ΕΛΛΑΔΑ;</vt:lpstr>
      <vt:lpstr>Παρουσίαση του PowerPoint</vt:lpstr>
      <vt:lpstr>Παρουσίαση του PowerPoint</vt:lpstr>
      <vt:lpstr>Παρουσίαση του PowerPoint</vt:lpstr>
      <vt:lpstr>Παρουσίαση του PowerPoint</vt:lpstr>
      <vt:lpstr>ΑΠΟΤΕΛΕΣΜΑ ΜΗΧΑΝΙΚΗΣ ΕΠΕΞΕΡΓΑΣΙΑΣ</vt:lpstr>
      <vt:lpstr>Παρουσίαση του PowerPoint</vt:lpstr>
      <vt:lpstr>Παρουσίαση του PowerPoint</vt:lpstr>
      <vt:lpstr>ΑΠΟΤΕΛΕΣΜΑ ΘΕΡΜΙΚΗΣ ΕΠΕΞΕΡΓΑΣΙΑΣ</vt:lpstr>
      <vt:lpstr>ΑΠΟΤΕΛΕΣΜΑ ΘΕΡΜΙΚΗΣ ΕΠΕΞΕΡΓΑΣΙΑΣ</vt:lpstr>
      <vt:lpstr>Παρουσίαση του PowerPoint</vt:lpstr>
      <vt:lpstr>Παρουσίαση του PowerPoint</vt:lpstr>
      <vt:lpstr>ΤΑ ΒΑΣΙΚΑ ΜΕΤΡΑ ΠΟΥ ΠΡΟΤΕΙΝΕΙ ΤΟ ΝΕΟ ΕΘΝΙΚΟ ΣΧΕΔΙΟ ΔΙΑΧΕΙΡΙΣΗΣ ΑΠΟΒΛΗΤΩΝ </vt:lpstr>
      <vt:lpstr>ΥΦΙΣΤΑΜΕΝΗ ΚΑΤΑΣΤΑΣΗ</vt:lpstr>
      <vt:lpstr>Εξέλιξη παραγωγής Αποβλήτων Αμιάντου έως το 2030</vt:lpstr>
      <vt:lpstr>ΣΤΟΧΟΙ ΔΙΑΧΕΙΡΙΣΗΣ</vt:lpstr>
      <vt:lpstr>Ενδεικτικά προτεινόμενα μέτρα και δράσεις - Δείκτες παρακολούθησης</vt:lpstr>
      <vt:lpstr>ΛΥΣΕΙΣ ΑΞΙΟΠΟΙΗΣΗΣ ΜΕ ΒΑΣΗ ΒΙΟΜΗΧΑΝΙΚΗ ΣΥΜΒΙΩΣΗ</vt:lpstr>
      <vt:lpstr>ΚΕΡΑΜΙΚΑ ΜΕΤΑ ΑΠΌ ΠΡΟΣΘΗΚΗ ΑΜΙΑΝΤΟΥ</vt:lpstr>
      <vt:lpstr>Παρουσίαση του PowerPoint</vt:lpstr>
      <vt:lpstr>Ευχαριστώ για το χρόνο σας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ΞΕΝΟΦΩΝ ΣΠΗΛΙΩΤΗΣ</dc:creator>
  <cp:lastModifiedBy>ΞΕΝΟΦΩΝ ΣΠΗΛΙΩΤΗΣ</cp:lastModifiedBy>
  <cp:revision>54</cp:revision>
  <dcterms:created xsi:type="dcterms:W3CDTF">2020-09-11T09:17:01Z</dcterms:created>
  <dcterms:modified xsi:type="dcterms:W3CDTF">2020-09-17T10:02:01Z</dcterms:modified>
</cp:coreProperties>
</file>